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6" r:id="rId3"/>
    <p:sldId id="261" r:id="rId4"/>
    <p:sldId id="257" r:id="rId5"/>
    <p:sldId id="258" r:id="rId6"/>
    <p:sldId id="259" r:id="rId7"/>
    <p:sldId id="260" r:id="rId8"/>
    <p:sldId id="298" r:id="rId9"/>
    <p:sldId id="272" r:id="rId10"/>
    <p:sldId id="283" r:id="rId11"/>
    <p:sldId id="297" r:id="rId12"/>
    <p:sldId id="285" r:id="rId13"/>
    <p:sldId id="288" r:id="rId14"/>
    <p:sldId id="289" r:id="rId15"/>
    <p:sldId id="290" r:id="rId16"/>
    <p:sldId id="291" r:id="rId17"/>
    <p:sldId id="293" r:id="rId18"/>
    <p:sldId id="292" r:id="rId19"/>
    <p:sldId id="26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05FF7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CB5F5-DBBF-4655-8F28-77A1838FFA5D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DC904-5ECF-4FA5-8002-28ECA0C289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9805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2428868"/>
            <a:ext cx="7415042" cy="298543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Представление отряда </a:t>
            </a:r>
          </a:p>
          <a:p>
            <a:pPr algn="ctr"/>
            <a:r>
              <a:rPr lang="ru-RU" sz="8000" b="1" i="1" cap="none" spc="0" dirty="0" smtClean="0">
                <a:ln w="1905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«Дарим добро»</a:t>
            </a:r>
            <a:endParaRPr lang="ru-RU" sz="8000" b="1" i="1" cap="none" spc="0" dirty="0" smtClean="0">
              <a:ln w="1905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dirty="0" smtClean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285728"/>
            <a:ext cx="767267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cap="none" spc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3200" b="1" i="1" cap="none" spc="0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Петрунинская</a:t>
            </a:r>
            <a:r>
              <a:rPr lang="ru-RU" sz="3200" b="1" i="1" cap="none" spc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СШ </a:t>
            </a:r>
            <a:endParaRPr lang="ru-RU" sz="3200" b="1" i="1" dirty="0" smtClean="0">
              <a:ln w="12700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cap="none" spc="0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Камышинского</a:t>
            </a:r>
            <a:r>
              <a:rPr lang="ru-RU" sz="3200" b="1" i="1" cap="none" spc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муниципального района</a:t>
            </a:r>
            <a:endParaRPr lang="ru-RU" sz="3200" b="1" i="1" cap="none" spc="0" dirty="0" smtClean="0">
              <a:ln w="12700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98723" y="6021288"/>
            <a:ext cx="106388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i="1" cap="none" spc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400" b="1" i="1" cap="none" spc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</a:t>
            </a:r>
            <a:endParaRPr lang="ru-RU" sz="2400" b="1" cap="none" spc="0" dirty="0">
              <a:ln w="12700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4904869" cy="1200329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600" b="1" i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«Поклонимся </a:t>
            </a:r>
            <a:r>
              <a:rPr lang="ru-RU" sz="3600" b="1" i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Великим</a:t>
            </a:r>
          </a:p>
          <a:p>
            <a:pPr algn="ctr"/>
            <a:r>
              <a:rPr lang="ru-RU" sz="3600" b="1" i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 годам</a:t>
            </a:r>
            <a:r>
              <a:rPr lang="ru-RU" sz="3600" b="1" i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…»</a:t>
            </a:r>
            <a:endParaRPr lang="ru-RU" sz="3600" b="1" i="1" dirty="0" smtClean="0">
              <a:ln>
                <a:solidFill>
                  <a:srgbClr val="00206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5733256"/>
            <a:ext cx="763284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Акция </a:t>
            </a:r>
            <a:r>
              <a:rPr lang="ru-RU" sz="2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«Обелиск»</a:t>
            </a:r>
            <a:endParaRPr lang="ru-RU" sz="2400" b="1" dirty="0">
              <a:ln w="12700">
                <a:solidFill>
                  <a:srgbClr val="0070C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57818" y="4357694"/>
            <a:ext cx="3069563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Уборка территории памятника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AutoShape 2" descr="http://school1.obr-tacin.ru/netcat_files/581/700/h_9fd13a79b6e1d8b6ec6e257e51bfbca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http://school1.obr-tacin.ru/netcat_files/581/700/h_16d369d01da57c492e9aa77c84379dc8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214942" y="1500174"/>
            <a:ext cx="3593571" cy="2664296"/>
          </a:xfrm>
          <a:prstGeom prst="rect">
            <a:avLst/>
          </a:prstGeom>
          <a:ln w="38100"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 descr="http://school1.obr-tacin.ru/netcat_files/581/700/h_9fd13a79b6e1d8b6ec6e257e51bfbca8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42910" y="2285992"/>
            <a:ext cx="4069761" cy="3052321"/>
          </a:xfrm>
          <a:prstGeom prst="rect">
            <a:avLst/>
          </a:prstGeom>
          <a:ln w="28575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4904869" cy="1200329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600" b="1" i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«Поклонимся Великим</a:t>
            </a:r>
          </a:p>
          <a:p>
            <a:pPr algn="ctr"/>
            <a:r>
              <a:rPr lang="ru-RU" sz="3600" b="1" i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тем годам…»</a:t>
            </a:r>
            <a:endParaRPr lang="ru-RU" sz="3600" b="1" i="1" dirty="0" smtClean="0">
              <a:ln>
                <a:solidFill>
                  <a:srgbClr val="00206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6" descr="1"/>
          <p:cNvPicPr>
            <a:picLocks noChangeAspect="1" noChangeArrowheads="1"/>
          </p:cNvPicPr>
          <p:nvPr/>
        </p:nvPicPr>
        <p:blipFill>
          <a:blip r:embed="rId2"/>
          <a:srcRect l="10723" t="1050" r="18403" b="29022"/>
          <a:stretch>
            <a:fillRect/>
          </a:stretch>
        </p:blipFill>
        <p:spPr bwMode="auto">
          <a:xfrm>
            <a:off x="285720" y="1500174"/>
            <a:ext cx="4500594" cy="2500330"/>
          </a:xfrm>
          <a:prstGeom prst="rect">
            <a:avLst/>
          </a:prstGeom>
          <a:ln w="28575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7" descr="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143504" y="3643314"/>
            <a:ext cx="3552394" cy="2664296"/>
          </a:xfrm>
          <a:prstGeom prst="rect">
            <a:avLst/>
          </a:prstGeom>
          <a:noFill/>
          <a:ln w="28575" algn="in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51203" name="Picture 3" descr="3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429256" y="214290"/>
            <a:ext cx="3360373" cy="2520280"/>
          </a:xfrm>
          <a:prstGeom prst="rect">
            <a:avLst/>
          </a:prstGeom>
          <a:ln w="28575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1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28596" y="4339834"/>
            <a:ext cx="3071834" cy="2303876"/>
          </a:xfrm>
          <a:prstGeom prst="rect">
            <a:avLst/>
          </a:prstGeom>
          <a:ln w="28575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473302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600" b="1" i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«Добро и милосердие»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5786" y="6143644"/>
            <a:ext cx="7632848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Акции «Подари книгу школе», «Веселый Новый год»  </a:t>
            </a:r>
            <a:endParaRPr lang="ru-RU" sz="24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 descr="http://school1.obr-tacin.ru/netcat_files/581/700/h_1e71c1aa710324f35be8711b39d79e5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59219" y="1142984"/>
            <a:ext cx="4000527" cy="3000396"/>
          </a:xfrm>
          <a:prstGeom prst="rect">
            <a:avLst/>
          </a:prstGeom>
          <a:ln w="28575"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http://school1.obr-tacin.ru/netcat_files/581/700/h_1e71c1aa710324f35be8711b39d79e5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57158" y="2643182"/>
            <a:ext cx="4214842" cy="3161131"/>
          </a:xfrm>
          <a:prstGeom prst="rect">
            <a:avLst/>
          </a:prstGeom>
          <a:ln w="28575"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6884" y="188640"/>
            <a:ext cx="2782301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600" b="1" i="1" dirty="0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i="1" dirty="0" err="1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ЭКОлогиЯ</a:t>
            </a:r>
            <a:r>
              <a:rPr lang="ru-RU" sz="3600" b="1" i="1" dirty="0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6021288"/>
            <a:ext cx="7632848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Субботники по уборке школьного двора</a:t>
            </a:r>
            <a:endParaRPr lang="ru-RU" sz="24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6" descr="D:\А\фото 2014-2015гг\СУББОТНИК 11 ГРИГОРЬЕВОЙ\DSC_1199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71538" y="3500438"/>
            <a:ext cx="3072340" cy="230425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</p:pic>
      <p:pic>
        <p:nvPicPr>
          <p:cNvPr id="12" name="Picture 2" descr="D:\А\фото 2014-2015гг\субботник\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4282" y="1000108"/>
            <a:ext cx="3168352" cy="2376264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</p:pic>
      <p:pic>
        <p:nvPicPr>
          <p:cNvPr id="14" name="Picture 4" descr="D:\А\фото 2014-2015гг\субботник\1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29191" y="332656"/>
            <a:ext cx="3150612" cy="2535002"/>
          </a:xfrm>
          <a:prstGeom prst="rect">
            <a:avLst/>
          </a:prstGeom>
          <a:ln w="28575"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3" descr="D:\А\фото 2014-2015гг\субботник\3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998047" y="3140968"/>
            <a:ext cx="3360373" cy="252028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6884" y="188640"/>
            <a:ext cx="2782301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600" b="1" i="1" dirty="0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i="1" dirty="0" err="1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ЭКОлогиЯ</a:t>
            </a:r>
            <a:r>
              <a:rPr lang="ru-RU" sz="3600" b="1" i="1" dirty="0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6021288"/>
            <a:ext cx="7632848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Осенний и весенний Дни древонасаждений</a:t>
            </a:r>
            <a:endParaRPr lang="ru-RU" sz="24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D:\А\фото 2014-2015гг\посадка деревьев\DSC_027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71472" y="3143248"/>
            <a:ext cx="3456384" cy="2592288"/>
          </a:xfrm>
          <a:prstGeom prst="rect">
            <a:avLst/>
          </a:prstGeom>
          <a:ln w="28575">
            <a:solidFill>
              <a:srgbClr val="05FF7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058" name="Picture 2" descr="http://school1.obr-tacin.ru/netcat_files/581/700/h_029d11f03ee184f9f625acb50c6ca4be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572264" y="214290"/>
            <a:ext cx="2098752" cy="2798336"/>
          </a:xfrm>
          <a:prstGeom prst="rect">
            <a:avLst/>
          </a:prstGeom>
          <a:noFill/>
          <a:ln w="28575">
            <a:solidFill>
              <a:srgbClr val="05FF76"/>
            </a:solidFill>
          </a:ln>
        </p:spPr>
      </p:pic>
      <p:pic>
        <p:nvPicPr>
          <p:cNvPr id="45060" name="Picture 4" descr="http://school1.obr-tacin.ru/netcat_files/581/700/h_cda82c5f0cbe5a71ab3c0dfae93b12af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29190" y="3143248"/>
            <a:ext cx="3552394" cy="2664296"/>
          </a:xfrm>
          <a:prstGeom prst="rect">
            <a:avLst/>
          </a:prstGeom>
          <a:ln w="38100">
            <a:solidFill>
              <a:srgbClr val="05FF7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http://school1.obr-tacin.ru/netcat_files/581/700/h_029d11f03ee184f9f625acb50c6ca4be"/>
          <p:cNvPicPr>
            <a:picLocks noChangeAspect="1" noChangeArrowheads="1"/>
          </p:cNvPicPr>
          <p:nvPr/>
        </p:nvPicPr>
        <p:blipFill>
          <a:blip r:embed="rId5"/>
          <a:srcRect t="25751" r="1289" b="38731"/>
          <a:stretch>
            <a:fillRect/>
          </a:stretch>
        </p:blipFill>
        <p:spPr bwMode="auto">
          <a:xfrm>
            <a:off x="1285852" y="971619"/>
            <a:ext cx="4143404" cy="1987839"/>
          </a:xfrm>
          <a:prstGeom prst="rect">
            <a:avLst/>
          </a:prstGeom>
          <a:noFill/>
          <a:ln w="28575">
            <a:solidFill>
              <a:srgbClr val="05FF76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88640"/>
            <a:ext cx="2448272" cy="646331"/>
          </a:xfrm>
          <a:prstGeom prst="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«ЗОЖ»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9592" y="5517232"/>
            <a:ext cx="7632848" cy="1200329"/>
          </a:xfrm>
          <a:prstGeom prst="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Спортивные соревнования. </a:t>
            </a:r>
          </a:p>
          <a:p>
            <a:pPr algn="ctr"/>
            <a:r>
              <a:rPr lang="ru-RU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Лучший пример здорового образа жизни</a:t>
            </a:r>
          </a:p>
          <a:p>
            <a:pPr algn="ctr"/>
            <a:r>
              <a:rPr lang="ru-RU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ты сам!</a:t>
            </a:r>
            <a:endParaRPr lang="ru-RU" sz="24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1" name="Picture 3" descr="7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000628" y="285728"/>
            <a:ext cx="3131839" cy="2348879"/>
          </a:xfrm>
          <a:prstGeom prst="rect">
            <a:avLst/>
          </a:prstGeom>
          <a:ln w="28575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8132" name="Picture 4" descr="IMG_9606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18676" y="1283607"/>
            <a:ext cx="3896134" cy="2731859"/>
          </a:xfrm>
          <a:prstGeom prst="rect">
            <a:avLst/>
          </a:prstGeom>
          <a:ln w="28575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 descr="http://school1.obr-tacin.ru/netcat_files/581/700/h_d4ccdbd103290e27033b3b48dd7d685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544415" y="2924944"/>
            <a:ext cx="3117872" cy="2520280"/>
          </a:xfrm>
          <a:prstGeom prst="rect">
            <a:avLst/>
          </a:prstGeom>
          <a:ln w="28575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88640"/>
            <a:ext cx="2448272" cy="646331"/>
          </a:xfrm>
          <a:prstGeom prst="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«ЗОЖ»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9592" y="5517232"/>
            <a:ext cx="7632848" cy="1200329"/>
          </a:xfrm>
          <a:prstGeom prst="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Дни здоровья, эстафеты,  классные часы. </a:t>
            </a:r>
          </a:p>
          <a:p>
            <a:pPr algn="ctr"/>
            <a:r>
              <a:rPr lang="ru-RU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Лучший пример здорового образа жизни</a:t>
            </a:r>
          </a:p>
          <a:p>
            <a:pPr algn="ctr"/>
            <a:r>
              <a:rPr lang="ru-RU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ты сам!</a:t>
            </a:r>
            <a:endParaRPr lang="ru-RU" sz="24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http://school1.obr-tacin.ru/netcat_files/581/700/h_d793057504f239997a74aebaa595eceb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357818" y="3000372"/>
            <a:ext cx="3186942" cy="2390207"/>
          </a:xfrm>
          <a:prstGeom prst="rect">
            <a:avLst/>
          </a:prstGeom>
          <a:ln w="1905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9156" name="Picture 4" descr="http://school1.obr-tacin.ru/netcat_files/581/700/h_1a9a884ddcaedd0d9228a0da9d141b5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714744" y="214290"/>
            <a:ext cx="1978982" cy="2638643"/>
          </a:xfrm>
          <a:prstGeom prst="rect">
            <a:avLst/>
          </a:prstGeom>
          <a:ln w="28575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9158" name="Picture 6" descr="http://school1.obr-tacin.ru/netcat_files/581/700/h_76bb4385a7e8879d9693e279ef84d718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072198" y="571480"/>
            <a:ext cx="2677153" cy="2007865"/>
          </a:xfrm>
          <a:prstGeom prst="rect">
            <a:avLst/>
          </a:prstGeom>
          <a:ln w="28575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9159" name="Picture 7" descr="D:\А\Фото 2015-2016гг\5а день здоровья\1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71472" y="928670"/>
            <a:ext cx="2705580" cy="2304256"/>
          </a:xfrm>
          <a:prstGeom prst="rect">
            <a:avLst/>
          </a:prstGeom>
          <a:ln w="28575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7" descr="http://school1.obr-tacin.ru/netcat_files/581/700/h_d793057504f239997a74aebaa595eceb"/>
          <p:cNvPicPr>
            <a:picLocks noChangeAspect="1" noChangeArrowheads="1"/>
          </p:cNvPicPr>
          <p:nvPr/>
        </p:nvPicPr>
        <p:blipFill>
          <a:blip r:embed="rId6" cstate="print"/>
          <a:srcRect t="14944"/>
          <a:stretch>
            <a:fillRect/>
          </a:stretch>
        </p:blipFill>
        <p:spPr bwMode="auto">
          <a:xfrm>
            <a:off x="1285852" y="3357562"/>
            <a:ext cx="3186942" cy="2033016"/>
          </a:xfrm>
          <a:prstGeom prst="rect">
            <a:avLst/>
          </a:prstGeom>
          <a:ln w="1905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88640"/>
            <a:ext cx="2448272" cy="646331"/>
          </a:xfrm>
          <a:prstGeom prst="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«ЗОЖ»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9592" y="5373216"/>
            <a:ext cx="7632848" cy="830997"/>
          </a:xfrm>
          <a:prstGeom prst="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Лучший </a:t>
            </a:r>
            <a:r>
              <a:rPr lang="ru-RU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пример здорового образа жизни</a:t>
            </a:r>
          </a:p>
          <a:p>
            <a:pPr algn="ctr"/>
            <a:r>
              <a:rPr lang="ru-RU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ты сам!</a:t>
            </a:r>
            <a:endParaRPr lang="ru-RU" sz="24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 descr="DSC_0160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14282" y="1714488"/>
            <a:ext cx="4381530" cy="3286148"/>
          </a:xfrm>
          <a:prstGeom prst="rect">
            <a:avLst/>
          </a:prstGeom>
          <a:ln w="28575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 descr="DSC_0151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833821" y="142852"/>
            <a:ext cx="4143253" cy="3071834"/>
          </a:xfrm>
          <a:prstGeom prst="rect">
            <a:avLst/>
          </a:prstGeom>
          <a:ln w="28575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4895636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600" b="1" i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«Карета </a:t>
            </a:r>
            <a:r>
              <a:rPr lang="ru-RU" sz="3600" b="1" i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творчества</a:t>
            </a:r>
            <a:r>
              <a:rPr lang="ru-RU" sz="3600" b="1" i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b="1" i="1" dirty="0" smtClean="0">
              <a:ln>
                <a:solidFill>
                  <a:srgbClr val="00206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6021288"/>
            <a:ext cx="7632848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Любимые дела</a:t>
            </a:r>
            <a:endParaRPr lang="ru-RU" sz="24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D:\А\фото 2014-2015гг\фото\DSC_1237.JPG"/>
          <p:cNvPicPr>
            <a:picLocks noChangeAspect="1" noChangeArrowheads="1"/>
          </p:cNvPicPr>
          <p:nvPr/>
        </p:nvPicPr>
        <p:blipFill>
          <a:blip r:embed="rId2"/>
          <a:srcRect l="13157" b="3260"/>
          <a:stretch>
            <a:fillRect/>
          </a:stretch>
        </p:blipFill>
        <p:spPr bwMode="auto">
          <a:xfrm>
            <a:off x="5572132" y="214290"/>
            <a:ext cx="3300768" cy="2786082"/>
          </a:xfrm>
          <a:prstGeom prst="rect">
            <a:avLst/>
          </a:prstGeom>
          <a:ln w="28575"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0178" name="Picture 2" descr="DSC_1217"/>
          <p:cNvPicPr>
            <a:picLocks noChangeAspect="1" noChangeArrowheads="1"/>
          </p:cNvPicPr>
          <p:nvPr/>
        </p:nvPicPr>
        <p:blipFill>
          <a:blip r:embed="rId3"/>
          <a:srcRect l="20108"/>
          <a:stretch>
            <a:fillRect/>
          </a:stretch>
        </p:blipFill>
        <p:spPr bwMode="auto">
          <a:xfrm>
            <a:off x="142844" y="1000108"/>
            <a:ext cx="3537445" cy="2771436"/>
          </a:xfrm>
          <a:prstGeom prst="rect">
            <a:avLst/>
          </a:prstGeom>
          <a:ln w="28575"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DSC_1217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572132" y="3214686"/>
            <a:ext cx="3323131" cy="2357454"/>
          </a:xfrm>
          <a:prstGeom prst="rect">
            <a:avLst/>
          </a:prstGeom>
          <a:ln w="28575"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DSC_1217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071670" y="3857628"/>
            <a:ext cx="2714644" cy="2035982"/>
          </a:xfrm>
          <a:prstGeom prst="rect">
            <a:avLst/>
          </a:prstGeom>
          <a:ln w="28575"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DSC_1217"/>
          <p:cNvPicPr>
            <a:picLocks noChangeAspect="1" noChangeArrowheads="1"/>
          </p:cNvPicPr>
          <p:nvPr/>
        </p:nvPicPr>
        <p:blipFill>
          <a:blip r:embed="rId6"/>
          <a:srcRect t="29962"/>
          <a:stretch>
            <a:fillRect/>
          </a:stretch>
        </p:blipFill>
        <p:spPr bwMode="auto">
          <a:xfrm>
            <a:off x="3857620" y="1071546"/>
            <a:ext cx="1633423" cy="2490364"/>
          </a:xfrm>
          <a:prstGeom prst="rect">
            <a:avLst/>
          </a:prstGeom>
          <a:ln w="28575"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85852" y="357166"/>
            <a:ext cx="702628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0" b="1" i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«Дарим добро»</a:t>
            </a:r>
            <a:endParaRPr lang="ru-RU" sz="8000" b="1" i="1" dirty="0" smtClean="0">
              <a:ln w="1905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1228" y="5517232"/>
            <a:ext cx="82870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5400" b="1" i="1" cap="none" spc="0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Петрунинская</a:t>
            </a:r>
            <a:r>
              <a:rPr lang="ru-RU" sz="5400" b="1" i="1" cap="none" spc="0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СШ</a:t>
            </a:r>
            <a:endParaRPr lang="ru-RU" sz="5400" b="1" cap="none" spc="0" dirty="0">
              <a:ln w="1270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6581" y="404664"/>
            <a:ext cx="7067896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ЦЕЛИ И ЗАДАЧИ ВОЛОНТЕРСКОГО ОТРЯДА </a:t>
            </a:r>
          </a:p>
          <a:p>
            <a:pPr algn="ctr"/>
            <a:r>
              <a:rPr lang="ru-RU" sz="2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«Дарим добро»</a:t>
            </a:r>
            <a:r>
              <a:rPr lang="ru-RU" sz="2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2400" b="1" dirty="0" err="1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Петрунинской</a:t>
            </a:r>
            <a:r>
              <a:rPr lang="ru-RU" sz="2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СШ</a:t>
            </a:r>
            <a:endParaRPr lang="ru-RU" sz="2400" b="1" dirty="0">
              <a:ln w="12700">
                <a:solidFill>
                  <a:srgbClr val="0070C0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1154" y="1916832"/>
            <a:ext cx="7632848" cy="45243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волонтерского движения в школе, формирование позитивных установок учащихся на добровольческую деятельность</a:t>
            </a:r>
            <a:r>
              <a:rPr lang="ru-RU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Оказание позитивного влияния </a:t>
            </a:r>
            <a:r>
              <a:rPr lang="ru-RU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сверстников при выборе ими жизненных ценностей.</a:t>
            </a:r>
          </a:p>
          <a:p>
            <a:endParaRPr lang="ru-RU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сплоченного деятельного коллектива </a:t>
            </a:r>
            <a:r>
              <a:rPr lang="ru-RU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волонтеров;</a:t>
            </a:r>
            <a:endParaRPr lang="ru-RU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пропаганда ЗОЖ личным примером; 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условий, позволяющих </a:t>
            </a:r>
            <a:r>
              <a:rPr lang="ru-RU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ученикам своими силами вести работу, направленную на </a:t>
            </a:r>
            <a:r>
              <a:rPr lang="ru-RU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популяризацию ЗОЖ в </a:t>
            </a:r>
            <a:r>
              <a:rPr lang="ru-RU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подростковой </a:t>
            </a:r>
            <a:r>
              <a:rPr lang="ru-RU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среде;</a:t>
            </a:r>
            <a:endParaRPr lang="ru-RU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привлекать в ряды добровольцев учащихся</a:t>
            </a:r>
            <a:r>
              <a:rPr lang="ru-RU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состоящих на </a:t>
            </a:r>
            <a:r>
              <a:rPr lang="ru-RU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внутришкольном учете;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поддерживать механизм </a:t>
            </a:r>
            <a:r>
              <a:rPr lang="ru-RU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работы школы с окружающим социумом, через  создание социально-поддерживающих сетей сверстников и взрослых для </a:t>
            </a:r>
            <a:r>
              <a:rPr lang="ru-RU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детей.</a:t>
            </a:r>
            <a:endParaRPr lang="ru-RU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6650" y="404664"/>
            <a:ext cx="8707768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ИСТОРИЯ ДЕЯТЕЛЬНОСТИ ВОЛОНТЕРСКОГО ОТРЯДА 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«Дарим добро»</a:t>
            </a:r>
            <a:r>
              <a:rPr lang="ru-RU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2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Петрунинской</a:t>
            </a:r>
            <a:r>
              <a:rPr lang="ru-RU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СШ</a:t>
            </a:r>
            <a:endParaRPr lang="ru-RU" sz="2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2285992"/>
            <a:ext cx="7848872" cy="1477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	Волонтерский отряд начал свою активную деятельность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 апреля 2022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года. В то время он назывался «Радуга жизни», руководителем отряда была Л.С. Гончарова. 	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Руководитель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отряда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Е.П. Андрейкина.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Командир отряда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Амоян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Ирина,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ученица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класса. 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Z:\АНИКИНА КСЕНИЯ\IMGA032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57158" y="4500570"/>
            <a:ext cx="2742920" cy="2033724"/>
          </a:xfrm>
          <a:prstGeom prst="rect">
            <a:avLst/>
          </a:prstGeom>
          <a:ln w="38100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Z:\АНИКИНА КСЕНИЯ\DSC06818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311861" y="4509120"/>
            <a:ext cx="2688900" cy="2016675"/>
          </a:xfrm>
          <a:prstGeom prst="rect">
            <a:avLst/>
          </a:prstGeom>
          <a:ln w="38100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Z:\АНИКИНА КСЕНИЯ\DSC04666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215074" y="4497104"/>
            <a:ext cx="2749414" cy="2029730"/>
          </a:xfrm>
          <a:prstGeom prst="rect">
            <a:avLst/>
          </a:prstGeom>
          <a:ln w="38100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357826"/>
            <a:ext cx="871296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нашем волонтерском отряде собрались самые активные, добрые, увлеченные </a:t>
            </a:r>
            <a:r>
              <a:rPr lang="ru-RU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добрыми сердцами, готовыми дарить радость другим.</a:t>
            </a:r>
            <a:endParaRPr lang="ru-RU" sz="2400" b="1" dirty="0" smtClean="0">
              <a:ln w="12700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IMG_2906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24343" y="476672"/>
            <a:ext cx="6040966" cy="4530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G_2918"/>
          <p:cNvPicPr>
            <a:picLocks noChangeAspect="1" noChangeArrowheads="1"/>
          </p:cNvPicPr>
          <p:nvPr/>
        </p:nvPicPr>
        <p:blipFill>
          <a:blip r:embed="rId2"/>
          <a:srcRect l="16209" t="16725" r="12174" b="3330"/>
          <a:stretch>
            <a:fillRect/>
          </a:stretch>
        </p:blipFill>
        <p:spPr bwMode="auto">
          <a:xfrm>
            <a:off x="500034" y="1643050"/>
            <a:ext cx="4468844" cy="3741358"/>
          </a:xfrm>
          <a:prstGeom prst="rect">
            <a:avLst/>
          </a:prstGeom>
          <a:noFill/>
          <a:ln w="38100" algn="in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5" name="Овальная выноска 4"/>
          <p:cNvSpPr/>
          <p:nvPr/>
        </p:nvSpPr>
        <p:spPr>
          <a:xfrm>
            <a:off x="4499992" y="819115"/>
            <a:ext cx="4536504" cy="3375046"/>
          </a:xfrm>
          <a:prstGeom prst="wedgeEllipseCallout">
            <a:avLst>
              <a:gd name="adj1" fmla="val -56255"/>
              <a:gd name="adj2" fmla="val 24831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n w="3175"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Творить добро- это не призвание и не профессия-это нежность человеческой души, великодушие к ближним и безграничное стремление помочь каждому, от всего сердца, кто попал в беду, кто нуждается в помощи добродушных и понимающих боль людей.</a:t>
            </a:r>
            <a:endParaRPr lang="ru-RU" b="1" i="1" dirty="0">
              <a:ln w="3175">
                <a:solidFill>
                  <a:srgbClr val="00206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86116" y="5572140"/>
            <a:ext cx="4773038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Амоян</a:t>
            </a:r>
            <a:r>
              <a:rPr lang="ru-RU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Ирина, </a:t>
            </a:r>
            <a:endParaRPr lang="ru-RU" sz="24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командир </a:t>
            </a:r>
            <a:r>
              <a:rPr lang="ru-RU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отряда «Дарим добро»</a:t>
            </a:r>
            <a:endParaRPr lang="ru-RU" sz="2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G_2915"/>
          <p:cNvPicPr>
            <a:picLocks noChangeAspect="1" noChangeArrowheads="1"/>
          </p:cNvPicPr>
          <p:nvPr/>
        </p:nvPicPr>
        <p:blipFill>
          <a:blip r:embed="rId2"/>
          <a:srcRect l="19410" t="7761" r="28563" b="32504"/>
          <a:stretch>
            <a:fillRect/>
          </a:stretch>
        </p:blipFill>
        <p:spPr bwMode="auto">
          <a:xfrm>
            <a:off x="500034" y="1071546"/>
            <a:ext cx="4357718" cy="3752479"/>
          </a:xfrm>
          <a:prstGeom prst="rect">
            <a:avLst/>
          </a:prstGeom>
          <a:noFill/>
          <a:ln w="38100" algn="in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5" name="Овальная выноска 4"/>
          <p:cNvSpPr/>
          <p:nvPr/>
        </p:nvSpPr>
        <p:spPr>
          <a:xfrm>
            <a:off x="4857752" y="1714488"/>
            <a:ext cx="3888432" cy="3600400"/>
          </a:xfrm>
          <a:prstGeom prst="wedgeEllipseCallout">
            <a:avLst>
              <a:gd name="adj1" fmla="val -71286"/>
              <a:gd name="adj2" fmla="val -9945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Быть волонтером для меня значить быть там, где в тебе нуждаются! Помогать людям до того, как к тебе обратились за помощью!</a:t>
            </a:r>
            <a:endParaRPr lang="ru-RU" sz="2400" i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37328" y="5445224"/>
            <a:ext cx="4666662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Андрейкина Юлия, </a:t>
            </a:r>
            <a:endParaRPr lang="ru-RU" sz="24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волонтер отряда </a:t>
            </a:r>
            <a:r>
              <a:rPr lang="ru-RU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«Дарим добро»</a:t>
            </a:r>
            <a:endParaRPr lang="ru-RU" sz="2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G_2917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 l="16536" t="34720" r="43932" b="20458"/>
          <a:stretch>
            <a:fillRect/>
          </a:stretch>
        </p:blipFill>
        <p:spPr bwMode="auto">
          <a:xfrm>
            <a:off x="428596" y="1000108"/>
            <a:ext cx="4143404" cy="3523386"/>
          </a:xfrm>
          <a:prstGeom prst="rect">
            <a:avLst/>
          </a:prstGeom>
          <a:noFill/>
          <a:ln w="28575" algn="in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5" name="Овальная выноска 4"/>
          <p:cNvSpPr/>
          <p:nvPr/>
        </p:nvSpPr>
        <p:spPr>
          <a:xfrm>
            <a:off x="4214810" y="2000240"/>
            <a:ext cx="4071966" cy="3000396"/>
          </a:xfrm>
          <a:prstGeom prst="wedgeEllipseCallout">
            <a:avLst>
              <a:gd name="adj1" fmla="val -63696"/>
              <a:gd name="adj2" fmla="val -12244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Добро </a:t>
            </a:r>
            <a:r>
              <a:rPr lang="ru-RU" sz="24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всегда побеждает</a:t>
            </a:r>
            <a:r>
              <a:rPr lang="ru-RU" sz="24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!  </a:t>
            </a:r>
            <a:r>
              <a:rPr lang="ru-RU" sz="24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 думаю, </a:t>
            </a:r>
            <a:r>
              <a:rPr lang="ru-RU" sz="24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дарить людям добро, значит дарить добро самому себе! </a:t>
            </a:r>
            <a:endParaRPr lang="ru-RU" sz="2400" b="1" i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0298" y="5143512"/>
            <a:ext cx="4320479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Вавилова </a:t>
            </a:r>
            <a:r>
              <a:rPr lang="ru-RU" sz="2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Карина</a:t>
            </a:r>
            <a:r>
              <a:rPr lang="ru-RU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ru-RU" sz="24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волонтер </a:t>
            </a:r>
            <a:r>
              <a:rPr lang="ru-RU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отряда 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«Дарим добро»</a:t>
            </a:r>
            <a:endParaRPr lang="ru-RU" sz="2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G_2917"/>
          <p:cNvPicPr>
            <a:picLocks noChangeAspect="1" noChangeArrowheads="1"/>
          </p:cNvPicPr>
          <p:nvPr/>
        </p:nvPicPr>
        <p:blipFill>
          <a:blip r:embed="rId2"/>
          <a:srcRect l="58823" t="29937"/>
          <a:stretch>
            <a:fillRect/>
          </a:stretch>
        </p:blipFill>
        <p:spPr bwMode="auto">
          <a:xfrm>
            <a:off x="4786313" y="1214422"/>
            <a:ext cx="3422387" cy="4367408"/>
          </a:xfrm>
          <a:prstGeom prst="rect">
            <a:avLst/>
          </a:prstGeom>
          <a:noFill/>
          <a:ln w="28575" algn="in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5" name="Овальная выноска 4"/>
          <p:cNvSpPr/>
          <p:nvPr/>
        </p:nvSpPr>
        <p:spPr>
          <a:xfrm>
            <a:off x="1000100" y="1142984"/>
            <a:ext cx="3643338" cy="2643206"/>
          </a:xfrm>
          <a:prstGeom prst="wedgeEllipseCallout">
            <a:avLst>
              <a:gd name="adj1" fmla="val 60573"/>
              <a:gd name="adj2" fmla="val 21914"/>
            </a:avLst>
          </a:prstGeom>
          <a:solidFill>
            <a:srgbClr val="FF7C8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Когда </a:t>
            </a:r>
            <a:r>
              <a:rPr lang="ru-RU" sz="24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счастливы окружающие, </a:t>
            </a:r>
            <a:r>
              <a:rPr lang="ru-RU" sz="24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24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тоже </a:t>
            </a:r>
            <a:r>
              <a:rPr lang="ru-RU" sz="24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счастлива!</a:t>
            </a:r>
            <a:endParaRPr lang="ru-RU" sz="2400" b="1" i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0298" y="5500702"/>
            <a:ext cx="4320479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Гаджиян</a:t>
            </a:r>
            <a:r>
              <a:rPr lang="ru-RU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Зинаида, </a:t>
            </a:r>
            <a:endParaRPr lang="ru-RU" sz="24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волонтер </a:t>
            </a:r>
            <a:r>
              <a:rPr lang="ru-RU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отряда 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«Дарим добро»</a:t>
            </a:r>
            <a:endParaRPr lang="ru-RU" sz="2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484784"/>
            <a:ext cx="8187742" cy="52322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i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«Поклонимся Великим тем годам…»:</a:t>
            </a:r>
            <a:endParaRPr lang="ru-RU" sz="2000" b="1" i="1" dirty="0" smtClean="0">
              <a:ln>
                <a:solidFill>
                  <a:srgbClr val="00206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00150" lvl="2" indent="-28575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Шефство над ветеранами и участниками ВОВ, тружениками тыла, одинокими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пожилыми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людьми;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200150" lvl="2" indent="-28575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Уход за памятникам воинам -землякам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«Добро и милосердие»:</a:t>
            </a:r>
          </a:p>
          <a:p>
            <a:pPr marL="1200150" lvl="2" indent="-28575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традиционных районных акциях «Неделя добра», «Неделя толерантности», «Декада пожилых людей», «Декада инвалидов»;</a:t>
            </a:r>
          </a:p>
          <a:p>
            <a:r>
              <a:rPr lang="ru-RU" sz="2000" b="1" i="1" dirty="0" smtClean="0">
                <a:ln>
                  <a:solidFill>
                    <a:srgbClr val="002060"/>
                  </a:solidFill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i="1" dirty="0" err="1" smtClean="0">
                <a:ln>
                  <a:solidFill>
                    <a:srgbClr val="002060"/>
                  </a:solidFill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ЭКОлогиЯ</a:t>
            </a:r>
            <a:r>
              <a:rPr lang="ru-RU" sz="2000" b="1" i="1" dirty="0" smtClean="0">
                <a:ln>
                  <a:solidFill>
                    <a:srgbClr val="002060"/>
                  </a:solidFill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»:</a:t>
            </a:r>
          </a:p>
          <a:p>
            <a:pPr marL="1200150" lvl="2" indent="-28575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Экологические акции «День древонасаждений»,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«Чистый двор»,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«Озеленение школьного двора» и др.;</a:t>
            </a:r>
          </a:p>
          <a:p>
            <a:r>
              <a:rPr lang="ru-RU" sz="2000" b="1" i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«Спорт и Здоровый </a:t>
            </a:r>
            <a:r>
              <a:rPr lang="ru-RU" sz="2000" b="1" i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образ жизни»: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Дней здоровья, спортивных соревнований, танцевальных   	     дней, Дней здорового питания, Дней хорошего настроения;</a:t>
            </a:r>
          </a:p>
          <a:p>
            <a:r>
              <a:rPr lang="ru-RU" b="1" i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«Карета творчества»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168400" indent="-11684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 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и проведение массовых мероприятий с использованием театральных постановок, музыкальных номеров, художественного слова, выявление талантливых детей.</a:t>
            </a:r>
          </a:p>
          <a:p>
            <a:endParaRPr lang="ru-RU" b="1" i="1" dirty="0" smtClean="0">
              <a:ln>
                <a:solidFill>
                  <a:srgbClr val="00206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88640"/>
            <a:ext cx="7632848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НАПРАВЛЕНИЯ ДЕЯТЕЛЬНОСТИ</a:t>
            </a:r>
          </a:p>
          <a:p>
            <a:pPr algn="ctr"/>
            <a:r>
              <a:rPr lang="ru-RU" sz="2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ВОЛОНТЕРСКОГО ОТРЯДА </a:t>
            </a:r>
            <a:r>
              <a:rPr lang="ru-RU" sz="2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«ДАРИМ ДОБРО»</a:t>
            </a:r>
            <a:r>
              <a:rPr lang="ru-RU" sz="2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МКОУ ПЕТРУНИНСКОЙ СШ</a:t>
            </a:r>
            <a:endParaRPr lang="ru-RU" sz="2400" b="1" dirty="0">
              <a:ln w="12700">
                <a:solidFill>
                  <a:srgbClr val="0070C0"/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</TotalTime>
  <Words>473</Words>
  <Application>Microsoft Office PowerPoint</Application>
  <PresentationFormat>Экран (4:3)</PresentationFormat>
  <Paragraphs>76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ЗАВУЧ</dc:creator>
  <cp:lastModifiedBy>1</cp:lastModifiedBy>
  <cp:revision>98</cp:revision>
  <dcterms:created xsi:type="dcterms:W3CDTF">2016-02-09T06:31:47Z</dcterms:created>
  <dcterms:modified xsi:type="dcterms:W3CDTF">2022-09-27T20:20:34Z</dcterms:modified>
</cp:coreProperties>
</file>