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0" r:id="rId4"/>
    <p:sldId id="260" r:id="rId5"/>
    <p:sldId id="262" r:id="rId6"/>
    <p:sldId id="266" r:id="rId7"/>
    <p:sldId id="261" r:id="rId8"/>
    <p:sldId id="263" r:id="rId9"/>
    <p:sldId id="26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00505000000020004" pitchFamily="2" charset="0"/>
      <p:regular r:id="rId15"/>
      <p:bold r:id="rId16"/>
    </p:embeddedFont>
    <p:embeddedFont>
      <p:font typeface="Montserrat Black" panose="00000A00000000000000" pitchFamily="2" charset="-52"/>
      <p:bold r:id="rId17"/>
      <p:boldItalic r:id="rId18"/>
    </p:embeddedFont>
    <p:embeddedFont>
      <p:font typeface="Montserrat ExtraBold" panose="00000900000000000000" pitchFamily="2" charset="-52"/>
      <p:bold r:id="rId19"/>
      <p:boldItalic r:id="rId20"/>
    </p:embeddedFont>
    <p:embeddedFont>
      <p:font typeface="Montserrat Light" panose="00000400000000000000" pitchFamily="2" charset="-52"/>
      <p:regular r:id="rId21"/>
      <p:italic r:id="rId22"/>
    </p:embeddedFont>
    <p:embeddedFont>
      <p:font typeface="Montserrat SemiBold" panose="00000700000000000000" pitchFamily="2" charset="-5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ulia@cedar.e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04487">
            <a:off x="-4179501" y="-4710996"/>
            <a:ext cx="13255650" cy="1147939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3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561734">
            <a:off x="-4852604" y="3169158"/>
            <a:ext cx="15079068" cy="13058473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3D"/>
            </a:solidFill>
          </p:spPr>
        </p:sp>
      </p:grpSp>
      <p:grpSp>
        <p:nvGrpSpPr>
          <p:cNvPr id="6" name="Group 6"/>
          <p:cNvGrpSpPr/>
          <p:nvPr/>
        </p:nvGrpSpPr>
        <p:grpSpPr>
          <a:xfrm rot="494980">
            <a:off x="-1423543" y="2500709"/>
            <a:ext cx="20868046" cy="4858354"/>
            <a:chOff x="0" y="0"/>
            <a:chExt cx="5888072" cy="1370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88072" cy="1370820"/>
            </a:xfrm>
            <a:custGeom>
              <a:avLst/>
              <a:gdLst/>
              <a:ahLst/>
              <a:cxnLst/>
              <a:rect l="l" t="t" r="r" b="b"/>
              <a:pathLst>
                <a:path w="5888072" h="1370820">
                  <a:moveTo>
                    <a:pt x="0" y="0"/>
                  </a:moveTo>
                  <a:lnTo>
                    <a:pt x="5888072" y="0"/>
                  </a:lnTo>
                  <a:lnTo>
                    <a:pt x="5888072" y="1370820"/>
                  </a:lnTo>
                  <a:lnTo>
                    <a:pt x="0" y="1370820"/>
                  </a:lnTo>
                  <a:close/>
                </a:path>
              </a:pathLst>
            </a:custGeom>
            <a:solidFill>
              <a:srgbClr val="FFAE64"/>
            </a:solidFill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4092426">
            <a:off x="13483789" y="121115"/>
            <a:ext cx="9608421" cy="8320893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9100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5532745">
            <a:off x="10079866" y="-3211746"/>
            <a:ext cx="11075739" cy="9591590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3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202123" y="8079820"/>
            <a:ext cx="12136417" cy="2207180"/>
            <a:chOff x="0" y="0"/>
            <a:chExt cx="4427398" cy="8051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27398" cy="805185"/>
            </a:xfrm>
            <a:custGeom>
              <a:avLst/>
              <a:gdLst/>
              <a:ahLst/>
              <a:cxnLst/>
              <a:rect l="l" t="t" r="r" b="b"/>
              <a:pathLst>
                <a:path w="4427398" h="805185">
                  <a:moveTo>
                    <a:pt x="0" y="0"/>
                  </a:moveTo>
                  <a:lnTo>
                    <a:pt x="4427398" y="0"/>
                  </a:lnTo>
                  <a:lnTo>
                    <a:pt x="4427398" y="805185"/>
                  </a:lnTo>
                  <a:lnTo>
                    <a:pt x="0" y="805185"/>
                  </a:lnTo>
                  <a:close/>
                </a:path>
              </a:pathLst>
            </a:custGeom>
            <a:solidFill>
              <a:srgbClr val="FFD83D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838200" y="3060779"/>
            <a:ext cx="12268129" cy="3087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4"/>
              </a:lnSpc>
            </a:pPr>
            <a:r>
              <a:rPr lang="ru-RU" sz="8895" dirty="0" err="1">
                <a:solidFill>
                  <a:srgbClr val="FFFFFF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8895" dirty="0">
                <a:solidFill>
                  <a:srgbClr val="FFFFFF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8895" dirty="0">
              <a:solidFill>
                <a:srgbClr val="FFFFFF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0664" y="8353508"/>
            <a:ext cx="11076602" cy="76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ru-RU" sz="4599" dirty="0">
                <a:solidFill>
                  <a:srgbClr val="FFFFFF"/>
                </a:solidFill>
                <a:latin typeface="Montserrat Light" panose="00000400000000000000" pitchFamily="2" charset="-52"/>
              </a:rPr>
              <a:t>Забелина Юлия Сергеевна</a:t>
            </a:r>
            <a:endParaRPr lang="en-US" sz="4599" dirty="0">
              <a:solidFill>
                <a:srgbClr val="FFFFFF"/>
              </a:solidFill>
              <a:latin typeface="Montserrat Light" panose="00000400000000000000" pitchFamily="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8229600" y="5328243"/>
            <a:ext cx="6781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Заполнить пробелы на карте лесов, возродить % вырубленных и пострадавших лесов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Заполнить пробелы в экологическом образовании, </a:t>
            </a:r>
            <a:r>
              <a:rPr lang="ru-RU" sz="2800" dirty="0" err="1"/>
              <a:t>экоПРОСВЕЩение</a:t>
            </a:r>
            <a:endParaRPr lang="ru-RU" sz="2800" dirty="0"/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id="{E8EDD8F6-DF10-4C46-B8CD-53ECED5F78F7}"/>
              </a:ext>
            </a:extLst>
          </p:cNvPr>
          <p:cNvSpPr txBox="1"/>
          <p:nvPr/>
        </p:nvSpPr>
        <p:spPr>
          <a:xfrm>
            <a:off x="8229600" y="2848570"/>
            <a:ext cx="936265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/>
              <a:t>Цель: долгосрочная программа по восстановлению лесов и улучшению экологии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1FE369-9ED9-4C78-9B1C-28A03CC46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6500"/>
            <a:ext cx="5835757" cy="7293152"/>
          </a:xfrm>
          <a:prstGeom prst="rect">
            <a:avLst/>
          </a:prstGeom>
        </p:spPr>
      </p:pic>
      <p:sp>
        <p:nvSpPr>
          <p:cNvPr id="8" name="Google Shape;165;p5">
            <a:extLst>
              <a:ext uri="{FF2B5EF4-FFF2-40B4-BE49-F238E27FC236}">
                <a16:creationId xmlns:a16="http://schemas.microsoft.com/office/drawing/2014/main" id="{011FC006-FDE8-4282-823C-2925E54CEE04}"/>
              </a:ext>
            </a:extLst>
          </p:cNvPr>
          <p:cNvSpPr/>
          <p:nvPr/>
        </p:nvSpPr>
        <p:spPr>
          <a:xfrm>
            <a:off x="8610600" y="1493316"/>
            <a:ext cx="5691986" cy="692498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Кто мы?</a:t>
            </a:r>
            <a:endParaRPr sz="3200" b="1" dirty="0">
              <a:solidFill>
                <a:schemeClr val="lt1"/>
              </a:solidFill>
              <a:latin typeface="Montserrat Light" panose="000004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3B25D-01F3-4C8C-8217-2B1EFB44A238}"/>
              </a:ext>
            </a:extLst>
          </p:cNvPr>
          <p:cNvSpPr txBox="1"/>
          <p:nvPr/>
        </p:nvSpPr>
        <p:spPr>
          <a:xfrm>
            <a:off x="8229599" y="8502332"/>
            <a:ext cx="9223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Развиваем направление с 2016 года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45036" y="-2400300"/>
            <a:ext cx="18417132" cy="20494952"/>
            <a:chOff x="0" y="0"/>
            <a:chExt cx="24556176" cy="27326603"/>
          </a:xfrm>
        </p:grpSpPr>
        <p:grpSp>
          <p:nvGrpSpPr>
            <p:cNvPr id="3" name="Group 3"/>
            <p:cNvGrpSpPr/>
            <p:nvPr/>
          </p:nvGrpSpPr>
          <p:grpSpPr>
            <a:xfrm>
              <a:off x="10107196" y="2857654"/>
              <a:ext cx="1626471" cy="14091232"/>
              <a:chOff x="0" y="0"/>
              <a:chExt cx="445006" cy="38553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006" cy="3855390"/>
              </a:xfrm>
              <a:custGeom>
                <a:avLst/>
                <a:gdLst/>
                <a:ahLst/>
                <a:cxnLst/>
                <a:rect l="l" t="t" r="r" b="b"/>
                <a:pathLst>
                  <a:path w="445006" h="3855390">
                    <a:moveTo>
                      <a:pt x="0" y="0"/>
                    </a:moveTo>
                    <a:lnTo>
                      <a:pt x="445006" y="0"/>
                    </a:lnTo>
                    <a:lnTo>
                      <a:pt x="445006" y="3855390"/>
                    </a:lnTo>
                    <a:lnTo>
                      <a:pt x="0" y="3855390"/>
                    </a:lnTo>
                    <a:close/>
                  </a:path>
                </a:pathLst>
              </a:custGeom>
              <a:solidFill>
                <a:srgbClr val="FFC692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708381">
              <a:off x="2721623" y="1886535"/>
              <a:ext cx="20254384" cy="17540296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C69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1579330">
              <a:off x="4146100" y="6022809"/>
              <a:ext cx="17901102" cy="15502355"/>
              <a:chOff x="0" y="0"/>
              <a:chExt cx="6350000" cy="5499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AE64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2467923">
              <a:off x="2557447" y="10088838"/>
              <a:ext cx="15843068" cy="13720097"/>
              <a:chOff x="0" y="0"/>
              <a:chExt cx="6350000" cy="5499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9100"/>
              </a:solidFill>
            </p:spPr>
          </p:sp>
        </p:grpSp>
      </p:grpSp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488" y="114300"/>
            <a:ext cx="2076511" cy="19488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D752A3-4CF7-44FC-BBB0-B2C3942EC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3000"/>
            <a:ext cx="6236130" cy="7793513"/>
          </a:xfrm>
          <a:prstGeom prst="rect">
            <a:avLst/>
          </a:prstGeom>
        </p:spPr>
      </p:pic>
      <p:sp>
        <p:nvSpPr>
          <p:cNvPr id="21" name="TextBox 26">
            <a:extLst>
              <a:ext uri="{FF2B5EF4-FFF2-40B4-BE49-F238E27FC236}">
                <a16:creationId xmlns:a16="http://schemas.microsoft.com/office/drawing/2014/main" id="{A9292B2D-19CE-421E-B48F-6508539B6DC8}"/>
              </a:ext>
            </a:extLst>
          </p:cNvPr>
          <p:cNvSpPr txBox="1"/>
          <p:nvPr/>
        </p:nvSpPr>
        <p:spPr>
          <a:xfrm>
            <a:off x="7813839" y="2781300"/>
            <a:ext cx="1022482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Организация акций по посадке деревьев по 500-800 человек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В команде круглогодично трудится агроном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Собственный хвойный питомник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Саженцы с ЗКС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Озеленение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Обучение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Патриотические акции</a:t>
            </a:r>
          </a:p>
        </p:txBody>
      </p:sp>
      <p:sp>
        <p:nvSpPr>
          <p:cNvPr id="22" name="Google Shape;165;p5">
            <a:extLst>
              <a:ext uri="{FF2B5EF4-FFF2-40B4-BE49-F238E27FC236}">
                <a16:creationId xmlns:a16="http://schemas.microsoft.com/office/drawing/2014/main" id="{F9201759-FFEE-4E89-B52D-D031ED1A617B}"/>
              </a:ext>
            </a:extLst>
          </p:cNvPr>
          <p:cNvSpPr/>
          <p:nvPr/>
        </p:nvSpPr>
        <p:spPr>
          <a:xfrm>
            <a:off x="8560782" y="1542290"/>
            <a:ext cx="5691986" cy="692498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Кто мы?</a:t>
            </a:r>
            <a:endParaRPr sz="3200" b="1" dirty="0">
              <a:solidFill>
                <a:schemeClr val="lt1"/>
              </a:solidFill>
              <a:latin typeface="Montserrat Light" panose="000004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7;p3">
            <a:extLst>
              <a:ext uri="{FF2B5EF4-FFF2-40B4-BE49-F238E27FC236}">
                <a16:creationId xmlns:a16="http://schemas.microsoft.com/office/drawing/2014/main" id="{837B604A-CA88-4FD7-B798-452312A43FF2}"/>
              </a:ext>
            </a:extLst>
          </p:cNvPr>
          <p:cNvSpPr/>
          <p:nvPr/>
        </p:nvSpPr>
        <p:spPr>
          <a:xfrm>
            <a:off x="8032742" y="7259732"/>
            <a:ext cx="2675286" cy="2463859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84C8E-C758-45B4-96CB-2984D9085824}"/>
              </a:ext>
            </a:extLst>
          </p:cNvPr>
          <p:cNvSpPr txBox="1"/>
          <p:nvPr/>
        </p:nvSpPr>
        <p:spPr>
          <a:xfrm>
            <a:off x="8248428" y="6612092"/>
            <a:ext cx="277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954D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Телеграм</a:t>
            </a:r>
            <a:r>
              <a:rPr lang="ru-RU" sz="3200" b="1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7D943F-1284-4B5B-9B60-C7E1BDE0E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982" y="7324383"/>
            <a:ext cx="2511054" cy="23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7185814" y="2503711"/>
            <a:ext cx="8511386" cy="7230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Montserrat Light" panose="00000400000000000000" pitchFamily="2" charset="-52"/>
              </a:rPr>
              <a:t>Регистрация АНО в 2021 году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75</a:t>
            </a:r>
            <a:r>
              <a:rPr lang="ru-RU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 000 деревьев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5</a:t>
            </a:r>
            <a:r>
              <a:rPr lang="ru-RU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 000 добровольцев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95% приживаемости саженцев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Montserrat Light" panose="00000400000000000000" pitchFamily="2" charset="-52"/>
              </a:rPr>
              <a:t>собственный хвойный питомник</a:t>
            </a:r>
            <a:endParaRPr lang="en-US" sz="2800" b="1" dirty="0">
              <a:solidFill>
                <a:schemeClr val="tx1"/>
              </a:solidFill>
              <a:latin typeface="Montserrat Light" panose="00000400000000000000" pitchFamily="2" charset="-52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«Кедр Детям», </a:t>
            </a:r>
            <a:r>
              <a:rPr lang="en-US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50</a:t>
            </a:r>
            <a:r>
              <a:rPr lang="ru-RU" sz="2800" b="1" dirty="0">
                <a:solidFill>
                  <a:schemeClr val="tx1"/>
                </a:solidFill>
                <a:latin typeface="Montserrat Light" panose="00000400000000000000" pitchFamily="2" charset="-52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Montserrat Light" panose="00000400000000000000" pitchFamily="2" charset="-52"/>
              </a:rPr>
              <a:t>экоуроков</a:t>
            </a:r>
            <a:endParaRPr lang="ru-RU" sz="2800" b="1" dirty="0">
              <a:solidFill>
                <a:schemeClr val="tx1"/>
              </a:solidFill>
              <a:latin typeface="Montserrat Light" panose="00000400000000000000" pitchFamily="2" charset="-52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Montserrat Light" panose="00000400000000000000" pitchFamily="2" charset="-52"/>
              </a:rPr>
              <a:t>3 территории, площадью 12 га в собственности АНО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Montserrat Light" panose="00000400000000000000" pitchFamily="2" charset="-52"/>
              </a:rPr>
              <a:t>Победители международной премии #МЫВМЕСТЕ 2022</a:t>
            </a:r>
            <a:endParaRPr lang="en-US" sz="2800" b="1" dirty="0">
              <a:solidFill>
                <a:schemeClr val="tx1"/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14" name="Google Shape;165;p5">
            <a:extLst>
              <a:ext uri="{FF2B5EF4-FFF2-40B4-BE49-F238E27FC236}">
                <a16:creationId xmlns:a16="http://schemas.microsoft.com/office/drawing/2014/main" id="{B00F06AA-35CB-40A4-BF01-47ADD9F7F7C9}"/>
              </a:ext>
            </a:extLst>
          </p:cNvPr>
          <p:cNvSpPr/>
          <p:nvPr/>
        </p:nvSpPr>
        <p:spPr>
          <a:xfrm>
            <a:off x="7185814" y="1811213"/>
            <a:ext cx="6911186" cy="692498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Достигнутые результаты:</a:t>
            </a:r>
            <a:endParaRPr sz="3200" b="1" dirty="0">
              <a:solidFill>
                <a:schemeClr val="lt1"/>
              </a:solidFill>
              <a:latin typeface="Montserrat Light" panose="00000400000000000000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5C814D-0F11-4376-AEEB-C9E845AB1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7885"/>
            <a:ext cx="6096000" cy="76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45036" y="-2400300"/>
            <a:ext cx="18417132" cy="20494952"/>
            <a:chOff x="0" y="0"/>
            <a:chExt cx="24556176" cy="27326603"/>
          </a:xfrm>
        </p:grpSpPr>
        <p:grpSp>
          <p:nvGrpSpPr>
            <p:cNvPr id="3" name="Group 3"/>
            <p:cNvGrpSpPr/>
            <p:nvPr/>
          </p:nvGrpSpPr>
          <p:grpSpPr>
            <a:xfrm>
              <a:off x="10107196" y="2857654"/>
              <a:ext cx="1626471" cy="14091232"/>
              <a:chOff x="0" y="0"/>
              <a:chExt cx="445006" cy="38553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006" cy="3855390"/>
              </a:xfrm>
              <a:custGeom>
                <a:avLst/>
                <a:gdLst/>
                <a:ahLst/>
                <a:cxnLst/>
                <a:rect l="l" t="t" r="r" b="b"/>
                <a:pathLst>
                  <a:path w="445006" h="3855390">
                    <a:moveTo>
                      <a:pt x="0" y="0"/>
                    </a:moveTo>
                    <a:lnTo>
                      <a:pt x="445006" y="0"/>
                    </a:lnTo>
                    <a:lnTo>
                      <a:pt x="445006" y="3855390"/>
                    </a:lnTo>
                    <a:lnTo>
                      <a:pt x="0" y="3855390"/>
                    </a:lnTo>
                    <a:close/>
                  </a:path>
                </a:pathLst>
              </a:custGeom>
              <a:solidFill>
                <a:srgbClr val="FFC692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708381">
              <a:off x="2721623" y="1886535"/>
              <a:ext cx="20254384" cy="17540296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C69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1579330">
              <a:off x="4146100" y="6022809"/>
              <a:ext cx="17901102" cy="15502355"/>
              <a:chOff x="0" y="0"/>
              <a:chExt cx="6350000" cy="5499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AE64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2467923">
              <a:off x="2557447" y="10088838"/>
              <a:ext cx="15843068" cy="13720097"/>
              <a:chOff x="0" y="0"/>
              <a:chExt cx="6350000" cy="5499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9100"/>
              </a:solidFill>
            </p:spPr>
          </p:sp>
        </p:grpSp>
      </p:grpSp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20" name="Google Shape;144;p4">
            <a:extLst>
              <a:ext uri="{FF2B5EF4-FFF2-40B4-BE49-F238E27FC236}">
                <a16:creationId xmlns:a16="http://schemas.microsoft.com/office/drawing/2014/main" id="{04658379-9093-4351-AC0C-CCA3C9667C68}"/>
              </a:ext>
            </a:extLst>
          </p:cNvPr>
          <p:cNvSpPr/>
          <p:nvPr/>
        </p:nvSpPr>
        <p:spPr>
          <a:xfrm>
            <a:off x="9984030" y="1810984"/>
            <a:ext cx="78467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5;p4" descr="C:\Users\Соня\Desktop\Мывместе 2\Шаблон\Элементы\Ресурс 15@2x.png">
            <a:extLst>
              <a:ext uri="{FF2B5EF4-FFF2-40B4-BE49-F238E27FC236}">
                <a16:creationId xmlns:a16="http://schemas.microsoft.com/office/drawing/2014/main" id="{9CE4219B-927F-4407-B300-1F2C5C77FE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11" y="3010743"/>
            <a:ext cx="12377722" cy="7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5;p4" descr="C:\Users\Соня\Desktop\Мывместе 2\Шаблон\Элементы\Ресурс 15@2x.png">
            <a:extLst>
              <a:ext uri="{FF2B5EF4-FFF2-40B4-BE49-F238E27FC236}">
                <a16:creationId xmlns:a16="http://schemas.microsoft.com/office/drawing/2014/main" id="{F127F528-C3DC-4EFF-A5C1-97CCE6F7F2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11" y="4061453"/>
            <a:ext cx="12416598" cy="113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5;p4" descr="C:\Users\Соня\Desktop\Мывместе 2\Шаблон\Элементы\Ресурс 15@2x.png">
            <a:extLst>
              <a:ext uri="{FF2B5EF4-FFF2-40B4-BE49-F238E27FC236}">
                <a16:creationId xmlns:a16="http://schemas.microsoft.com/office/drawing/2014/main" id="{7648EF03-7031-4402-B309-D2201AD829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865" y="5502820"/>
            <a:ext cx="12416598" cy="113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5;p4" descr="C:\Users\Соня\Desktop\Мывместе 2\Шаблон\Элементы\Ресурс 15@2x.png">
            <a:extLst>
              <a:ext uri="{FF2B5EF4-FFF2-40B4-BE49-F238E27FC236}">
                <a16:creationId xmlns:a16="http://schemas.microsoft.com/office/drawing/2014/main" id="{3B8840C8-4562-4050-8800-60117828A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530" y="7036362"/>
            <a:ext cx="12473269" cy="15078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49;p4">
            <a:extLst>
              <a:ext uri="{FF2B5EF4-FFF2-40B4-BE49-F238E27FC236}">
                <a16:creationId xmlns:a16="http://schemas.microsoft.com/office/drawing/2014/main" id="{6BB887AA-FAD9-4E8C-A68D-15C6E983AFD4}"/>
              </a:ext>
            </a:extLst>
          </p:cNvPr>
          <p:cNvSpPr txBox="1"/>
          <p:nvPr/>
        </p:nvSpPr>
        <p:spPr>
          <a:xfrm>
            <a:off x="872681" y="3150977"/>
            <a:ext cx="10229762" cy="110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5000 человек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21EB42-AF16-4799-B068-4CF1C4B7F380}"/>
              </a:ext>
            </a:extLst>
          </p:cNvPr>
          <p:cNvSpPr txBox="1"/>
          <p:nvPr/>
        </p:nvSpPr>
        <p:spPr>
          <a:xfrm>
            <a:off x="838173" y="4204674"/>
            <a:ext cx="12416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ООО «Газпром Трансгаз Томск», ООО «</a:t>
            </a:r>
            <a:r>
              <a:rPr lang="ru-RU" sz="2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Томскэнергосбыт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», ООО «Томское пиво», ТГУ, </a:t>
            </a:r>
            <a:r>
              <a:rPr lang="ru-RU" sz="2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СибГМУ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детские сады, школы, детские дома</a:t>
            </a:r>
            <a:endParaRPr lang="ru-RU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3;p4">
            <a:extLst>
              <a:ext uri="{FF2B5EF4-FFF2-40B4-BE49-F238E27FC236}">
                <a16:creationId xmlns:a16="http://schemas.microsoft.com/office/drawing/2014/main" id="{829877F2-82E0-484A-B38F-939415537ECD}"/>
              </a:ext>
            </a:extLst>
          </p:cNvPr>
          <p:cNvSpPr txBox="1"/>
          <p:nvPr/>
        </p:nvSpPr>
        <p:spPr>
          <a:xfrm>
            <a:off x="822933" y="5514218"/>
            <a:ext cx="12377722" cy="10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департамент лесного хозяйства, департамент молодежной политики, ресурсный центр «Бумеранг добра», Администрации города и посёлков, городская и районная думы</a:t>
            </a:r>
            <a:endParaRPr sz="22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55;p4">
            <a:extLst>
              <a:ext uri="{FF2B5EF4-FFF2-40B4-BE49-F238E27FC236}">
                <a16:creationId xmlns:a16="http://schemas.microsoft.com/office/drawing/2014/main" id="{BE27EF24-AADE-453B-BECB-BB5C0DF4601A}"/>
              </a:ext>
            </a:extLst>
          </p:cNvPr>
          <p:cNvSpPr txBox="1"/>
          <p:nvPr/>
        </p:nvSpPr>
        <p:spPr>
          <a:xfrm>
            <a:off x="817341" y="7256039"/>
            <a:ext cx="12324841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региональные информационные агентства, федеральные и региональные интернет-издания, городские порталы, региональный и федеральный телевизионные каналы, федеральный журнал, блогеры, ведущие региональные социальные сети</a:t>
            </a:r>
            <a:endParaRPr sz="2200" b="1" dirty="0">
              <a:solidFill>
                <a:schemeClr val="lt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1971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63121" y="-257060"/>
            <a:ext cx="14617316" cy="15713461"/>
            <a:chOff x="2557447" y="2857654"/>
            <a:chExt cx="19489755" cy="20951281"/>
          </a:xfrm>
        </p:grpSpPr>
        <p:grpSp>
          <p:nvGrpSpPr>
            <p:cNvPr id="3" name="Group 3"/>
            <p:cNvGrpSpPr/>
            <p:nvPr/>
          </p:nvGrpSpPr>
          <p:grpSpPr>
            <a:xfrm>
              <a:off x="10107196" y="2857654"/>
              <a:ext cx="1626471" cy="14091232"/>
              <a:chOff x="0" y="0"/>
              <a:chExt cx="445006" cy="38553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006" cy="3855390"/>
              </a:xfrm>
              <a:custGeom>
                <a:avLst/>
                <a:gdLst/>
                <a:ahLst/>
                <a:cxnLst/>
                <a:rect l="l" t="t" r="r" b="b"/>
                <a:pathLst>
                  <a:path w="445006" h="3855390">
                    <a:moveTo>
                      <a:pt x="0" y="0"/>
                    </a:moveTo>
                    <a:lnTo>
                      <a:pt x="445006" y="0"/>
                    </a:lnTo>
                    <a:lnTo>
                      <a:pt x="445006" y="3855390"/>
                    </a:lnTo>
                    <a:lnTo>
                      <a:pt x="0" y="3855390"/>
                    </a:lnTo>
                    <a:close/>
                  </a:path>
                </a:pathLst>
              </a:custGeom>
              <a:solidFill>
                <a:srgbClr val="FFC69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1579330">
              <a:off x="4146100" y="6022809"/>
              <a:ext cx="17901102" cy="15502355"/>
              <a:chOff x="0" y="0"/>
              <a:chExt cx="6350000" cy="5499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AE64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2467923">
              <a:off x="2557447" y="10088838"/>
              <a:ext cx="15843068" cy="13720097"/>
              <a:chOff x="0" y="0"/>
              <a:chExt cx="6350000" cy="5499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9100"/>
              </a:solidFill>
            </p:spPr>
          </p:sp>
        </p:grpSp>
      </p:grpSp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7824091" y="3834962"/>
            <a:ext cx="865121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latin typeface="Montserrat Light" panose="00000400000000000000" pitchFamily="2" charset="-52"/>
              </a:rPr>
              <a:t>Проведение городских акций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Акция «Кедр в каждый двор»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Кедры 4х летние плодоносящие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Проведение акции весна-лето 2023 года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Привлечение волонтеров</a:t>
            </a: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14" name="Google Shape;165;p5">
            <a:extLst>
              <a:ext uri="{FF2B5EF4-FFF2-40B4-BE49-F238E27FC236}">
                <a16:creationId xmlns:a16="http://schemas.microsoft.com/office/drawing/2014/main" id="{B00F06AA-35CB-40A4-BF01-47ADD9F7F7C9}"/>
              </a:ext>
            </a:extLst>
          </p:cNvPr>
          <p:cNvSpPr/>
          <p:nvPr/>
        </p:nvSpPr>
        <p:spPr>
          <a:xfrm>
            <a:off x="7106933" y="1681119"/>
            <a:ext cx="7086600" cy="1141604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Планы развития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Акция «Кедр в каждый двор»</a:t>
            </a:r>
            <a:endParaRPr sz="3200" b="1" dirty="0">
              <a:solidFill>
                <a:schemeClr val="lt1"/>
              </a:solidFill>
              <a:latin typeface="Montserrat Light" panose="00000400000000000000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05D2A6-7F45-4FB5-B311-06B1F546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42" y="1790700"/>
            <a:ext cx="4897264" cy="78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11430000" y="3324523"/>
            <a:ext cx="64008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latin typeface="Montserrat Light" panose="00000400000000000000" pitchFamily="2" charset="-52"/>
              </a:rPr>
              <a:t>Использование дронов с разным функционалом: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Montserrat Light" panose="00000400000000000000" pitchFamily="2" charset="-52"/>
              </a:rPr>
              <a:t>Картографический дрон (сканирование почвы для определения подходящей культуры);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Montserrat Light" panose="00000400000000000000" pitchFamily="2" charset="-52"/>
              </a:rPr>
              <a:t>Посадочный пневматический дрон для погружения семенной капсулы на определенную глубину;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Montserrat Light" panose="00000400000000000000" pitchFamily="2" charset="-52"/>
              </a:rPr>
              <a:t>Дрон для ухода (опрыскивание)</a:t>
            </a:r>
          </a:p>
          <a:p>
            <a:pPr marL="342900" indent="-342900">
              <a:buAutoNum type="arabicPeriod"/>
            </a:pPr>
            <a:endParaRPr lang="ru-RU" sz="2000" b="1" dirty="0">
              <a:latin typeface="Montserrat Light" panose="00000400000000000000" pitchFamily="2" charset="-52"/>
            </a:endParaRPr>
          </a:p>
          <a:p>
            <a:r>
              <a:rPr lang="ru-RU" sz="2000" b="1" dirty="0">
                <a:latin typeface="Montserrat Light" panose="00000400000000000000" pitchFamily="2" charset="-52"/>
              </a:rPr>
              <a:t>Дрон за день может разбрасывать до  100 000 семенных капсул, человек в день может посадить максимум 800 деревьев.</a:t>
            </a:r>
          </a:p>
          <a:p>
            <a:endParaRPr lang="ru-RU" sz="2000" b="1" dirty="0">
              <a:latin typeface="Montserrat Light" panose="00000400000000000000" pitchFamily="2" charset="-52"/>
            </a:endParaRPr>
          </a:p>
          <a:p>
            <a:r>
              <a:rPr lang="ru-RU" sz="2000" b="1" dirty="0">
                <a:latin typeface="Montserrat Light" panose="00000400000000000000" pitchFamily="2" charset="-52"/>
              </a:rPr>
              <a:t>Такая система позволит: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Montserrat Light" panose="00000400000000000000" pitchFamily="2" charset="-52"/>
              </a:rPr>
              <a:t>оптимизировать затраты на использование наземной техники и рабочей силы;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Montserrat Light" panose="00000400000000000000" pitchFamily="2" charset="-52"/>
              </a:rPr>
              <a:t>увеличить объемы лесовосстановления;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Montserrat Light" panose="00000400000000000000" pitchFamily="2" charset="-52"/>
              </a:rPr>
              <a:t>создать прозрачную систему учета за состоянием Лесного фонда.</a:t>
            </a: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14" name="Google Shape;165;p5">
            <a:extLst>
              <a:ext uri="{FF2B5EF4-FFF2-40B4-BE49-F238E27FC236}">
                <a16:creationId xmlns:a16="http://schemas.microsoft.com/office/drawing/2014/main" id="{B00F06AA-35CB-40A4-BF01-47ADD9F7F7C9}"/>
              </a:ext>
            </a:extLst>
          </p:cNvPr>
          <p:cNvSpPr/>
          <p:nvPr/>
        </p:nvSpPr>
        <p:spPr>
          <a:xfrm>
            <a:off x="4343400" y="1642796"/>
            <a:ext cx="12344399" cy="114160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Планы развития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Система лесовосстановления дронами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B26F31-911A-4897-A892-8726047ED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38500"/>
            <a:ext cx="9942070" cy="60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1"/>
          <p:cNvSpPr txBox="1"/>
          <p:nvPr/>
        </p:nvSpPr>
        <p:spPr>
          <a:xfrm>
            <a:off x="2486533" y="290487"/>
            <a:ext cx="14689981" cy="11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1"/>
              </a:lnSpc>
            </a:pPr>
            <a:r>
              <a:rPr lang="ru-RU" sz="6700" dirty="0" err="1">
                <a:solidFill>
                  <a:srgbClr val="FF9100"/>
                </a:solidFill>
                <a:latin typeface="Montserrat ExtraBold" panose="00000900000000000000" pitchFamily="2" charset="-52"/>
              </a:rPr>
              <a:t>ЛесПросвет</a:t>
            </a:r>
            <a:r>
              <a:rPr lang="ru-RU" sz="6700" dirty="0">
                <a:solidFill>
                  <a:srgbClr val="FF9100"/>
                </a:solidFill>
                <a:latin typeface="Montserrat ExtraBold" panose="00000900000000000000" pitchFamily="2" charset="-52"/>
              </a:rPr>
              <a:t> Сибирский кедр</a:t>
            </a:r>
            <a:endParaRPr lang="en-US" sz="6700" dirty="0">
              <a:solidFill>
                <a:srgbClr val="FF910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11125200" y="2857499"/>
            <a:ext cx="6841847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latin typeface="Montserrat Light" panose="00000400000000000000" pitchFamily="2" charset="-52"/>
              </a:rPr>
              <a:t>Ореховые плантации, плодоносящие кедровые сады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Медленный темп распространения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Кормовая база для животных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Доход для населения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Туристические маршруты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Развитие сельских территорий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  <a:p>
            <a:r>
              <a:rPr lang="ru-RU" sz="2800" b="1" dirty="0">
                <a:latin typeface="Montserrat Light" panose="00000400000000000000" pitchFamily="2" charset="-52"/>
              </a:rPr>
              <a:t>Научно-практический материал для школьных лесничеств</a:t>
            </a:r>
          </a:p>
          <a:p>
            <a:endParaRPr lang="ru-RU" sz="2800" b="1" dirty="0">
              <a:latin typeface="Montserrat Light" panose="00000400000000000000" pitchFamily="2" charset="-52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66700"/>
            <a:ext cx="2076511" cy="1948856"/>
          </a:xfrm>
          <a:prstGeom prst="rect">
            <a:avLst/>
          </a:prstGeom>
        </p:spPr>
      </p:pic>
      <p:sp>
        <p:nvSpPr>
          <p:cNvPr id="16" name="Google Shape;165;p5">
            <a:extLst>
              <a:ext uri="{FF2B5EF4-FFF2-40B4-BE49-F238E27FC236}">
                <a16:creationId xmlns:a16="http://schemas.microsoft.com/office/drawing/2014/main" id="{95BA1313-AA6B-48C8-BCA3-9C2EBC197F21}"/>
              </a:ext>
            </a:extLst>
          </p:cNvPr>
          <p:cNvSpPr/>
          <p:nvPr/>
        </p:nvSpPr>
        <p:spPr>
          <a:xfrm>
            <a:off x="3200400" y="1432091"/>
            <a:ext cx="14478001" cy="968209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lt1"/>
                </a:solidFill>
                <a:latin typeface="Montserrat Light" panose="00000400000000000000" pitchFamily="2" charset="-52"/>
                <a:ea typeface="Calibri"/>
                <a:cs typeface="Calibri"/>
                <a:sym typeface="Calibri"/>
              </a:rPr>
              <a:t>Планы развития</a:t>
            </a:r>
          </a:p>
          <a:p>
            <a:pPr algn="ctr"/>
            <a:r>
              <a:rPr lang="ru-RU" sz="2800" b="1" dirty="0">
                <a:solidFill>
                  <a:schemeClr val="lt1"/>
                </a:solidFill>
                <a:latin typeface="Montserrat Light" panose="00000400000000000000" pitchFamily="2" charset="-52"/>
                <a:cs typeface="Calibri"/>
                <a:sym typeface="Calibri"/>
              </a:rPr>
              <a:t>Региональный проект «</a:t>
            </a:r>
            <a:r>
              <a:rPr lang="ru-RU" sz="2800" b="1" dirty="0" err="1">
                <a:solidFill>
                  <a:schemeClr val="lt1"/>
                </a:solidFill>
                <a:latin typeface="Montserrat Light" panose="00000400000000000000" pitchFamily="2" charset="-52"/>
                <a:cs typeface="Calibri"/>
                <a:sym typeface="Calibri"/>
              </a:rPr>
              <a:t>Припоселковые</a:t>
            </a:r>
            <a:r>
              <a:rPr lang="ru-RU" sz="2800" b="1" dirty="0">
                <a:solidFill>
                  <a:schemeClr val="lt1"/>
                </a:solidFill>
                <a:latin typeface="Montserrat Light" panose="00000400000000000000" pitchFamily="2" charset="-52"/>
                <a:cs typeface="Calibri"/>
                <a:sym typeface="Calibri"/>
              </a:rPr>
              <a:t> кедровники – ореховые плантации»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1BCBB7-71C5-4234-85B6-2A7DA974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499"/>
            <a:ext cx="101822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655542" y="4187855"/>
            <a:ext cx="14677198" cy="1484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4"/>
              </a:lnSpc>
            </a:pPr>
            <a:r>
              <a:rPr lang="ru-RU" sz="8895" dirty="0">
                <a:solidFill>
                  <a:srgbClr val="FFFFFF"/>
                </a:solidFill>
                <a:latin typeface="Montserrat ExtraBold" panose="00000900000000000000" pitchFamily="2" charset="-52"/>
              </a:rPr>
              <a:t>Спасибо за внимание!</a:t>
            </a:r>
            <a:endParaRPr lang="en-US" sz="8895" dirty="0">
              <a:solidFill>
                <a:srgbClr val="FFFFFF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16" name="Google Shape;231;p8" descr="C:\Users\Соня\Desktop\Мывместе 2\Шаблон\Элементы\Ресурс 29.png">
            <a:extLst>
              <a:ext uri="{FF2B5EF4-FFF2-40B4-BE49-F238E27FC236}">
                <a16:creationId xmlns:a16="http://schemas.microsoft.com/office/drawing/2014/main" id="{2346B300-13FF-4BE0-BC2B-EC196C0643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81048"/>
            <a:ext cx="18288000" cy="69369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34;p8">
            <a:extLst>
              <a:ext uri="{FF2B5EF4-FFF2-40B4-BE49-F238E27FC236}">
                <a16:creationId xmlns:a16="http://schemas.microsoft.com/office/drawing/2014/main" id="{BB571A70-C4E9-47D7-9E16-6FA61CCD44DB}"/>
              </a:ext>
            </a:extLst>
          </p:cNvPr>
          <p:cNvSpPr txBox="1"/>
          <p:nvPr/>
        </p:nvSpPr>
        <p:spPr>
          <a:xfrm>
            <a:off x="762000" y="1106737"/>
            <a:ext cx="16502462" cy="17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dirty="0"/>
          </a:p>
        </p:txBody>
      </p:sp>
      <p:pic>
        <p:nvPicPr>
          <p:cNvPr id="18" name="Google Shape;232;p8" descr="C:\Users\Соня\Desktop\Мывместе 2\Шаблон\Элементы\Ресурс 30.png">
            <a:extLst>
              <a:ext uri="{FF2B5EF4-FFF2-40B4-BE49-F238E27FC236}">
                <a16:creationId xmlns:a16="http://schemas.microsoft.com/office/drawing/2014/main" id="{FF3EC7D9-CCA0-4B95-9EE0-FDD0E857AE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147" y="3700820"/>
            <a:ext cx="1179705" cy="10256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6;p8">
            <a:extLst>
              <a:ext uri="{FF2B5EF4-FFF2-40B4-BE49-F238E27FC236}">
                <a16:creationId xmlns:a16="http://schemas.microsoft.com/office/drawing/2014/main" id="{64FA8655-E90C-49AF-ABA2-583210B6EF31}"/>
              </a:ext>
            </a:extLst>
          </p:cNvPr>
          <p:cNvSpPr/>
          <p:nvPr/>
        </p:nvSpPr>
        <p:spPr>
          <a:xfrm>
            <a:off x="6934200" y="3726608"/>
            <a:ext cx="5638800" cy="102564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319955-2FAC-4ED4-AC32-2305D3260ACD}"/>
              </a:ext>
            </a:extLst>
          </p:cNvPr>
          <p:cNvSpPr txBox="1"/>
          <p:nvPr/>
        </p:nvSpPr>
        <p:spPr>
          <a:xfrm>
            <a:off x="7315200" y="3675033"/>
            <a:ext cx="365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3200" b="1" dirty="0" err="1">
                <a:solidFill>
                  <a:srgbClr val="FF954D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Julia@cedar.eco</a:t>
            </a:r>
            <a:endParaRPr lang="en-US" sz="3200" b="1" dirty="0">
              <a:solidFill>
                <a:srgbClr val="FF954D"/>
              </a:solidFill>
              <a:latin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3200" b="1" dirty="0">
                <a:solidFill>
                  <a:srgbClr val="FF954D"/>
                </a:solidFill>
                <a:latin typeface="Montserrat"/>
              </a:rPr>
              <a:t>+7(923)429-11-10</a:t>
            </a:r>
          </a:p>
        </p:txBody>
      </p:sp>
    </p:spTree>
    <p:extLst>
      <p:ext uri="{BB962C8B-B14F-4D97-AF65-F5344CB8AC3E}">
        <p14:creationId xmlns:p14="http://schemas.microsoft.com/office/powerpoint/2010/main" val="139781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391</Words>
  <Application>Microsoft Office PowerPoint</Application>
  <PresentationFormat>Произвольный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Montserrat Light</vt:lpstr>
      <vt:lpstr>Montserrat ExtraBold</vt:lpstr>
      <vt:lpstr>Montserrat Black</vt:lpstr>
      <vt:lpstr>Montserrat</vt:lpstr>
      <vt:lpstr>Calibri</vt:lpstr>
      <vt:lpstr>Montserrat SemiBold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#МЫВМЕСТЕ</dc:title>
  <dc:creator>Юлия Забелина</dc:creator>
  <cp:lastModifiedBy>Юлия Забелина</cp:lastModifiedBy>
  <cp:revision>26</cp:revision>
  <dcterms:created xsi:type="dcterms:W3CDTF">2006-08-16T00:00:00Z</dcterms:created>
  <dcterms:modified xsi:type="dcterms:W3CDTF">2023-05-30T08:18:18Z</dcterms:modified>
  <dc:identifier>DAE_cSb5RRo</dc:identifier>
</cp:coreProperties>
</file>