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57" r:id="rId3"/>
    <p:sldId id="337" r:id="rId4"/>
    <p:sldId id="339" r:id="rId5"/>
    <p:sldId id="261" r:id="rId6"/>
    <p:sldId id="342" r:id="rId7"/>
    <p:sldId id="340" r:id="rId8"/>
    <p:sldId id="341" r:id="rId9"/>
    <p:sldId id="285" r:id="rId10"/>
    <p:sldId id="343" r:id="rId11"/>
    <p:sldId id="344" r:id="rId12"/>
    <p:sldId id="345" r:id="rId13"/>
    <p:sldId id="346" r:id="rId14"/>
    <p:sldId id="347" r:id="rId1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enko_Anna" initials="A" lastIdx="1" clrIdx="0">
    <p:extLst>
      <p:ext uri="{19B8F6BF-5375-455C-9EA6-DF929625EA0E}">
        <p15:presenceInfo xmlns:p15="http://schemas.microsoft.com/office/powerpoint/2012/main" userId="Antonenko_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85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C369-17FA-4C10-B6D6-834DE73A667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E12F8-BD40-4242-A35D-31F9FB7AB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7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E12F8-BD40-4242-A35D-31F9FB7ABE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2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E12F8-BD40-4242-A35D-31F9FB7ABE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4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51435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4" y="685801"/>
            <a:ext cx="6947127" cy="2616200"/>
          </a:xfrm>
        </p:spPr>
        <p:txBody>
          <a:bodyPr anchor="b">
            <a:normAutofit/>
          </a:bodyPr>
          <a:lstStyle>
            <a:lvl1pPr algn="r">
              <a:defRPr sz="405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9" y="3302000"/>
            <a:ext cx="5762563" cy="1023398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4" y="4588002"/>
            <a:ext cx="857473" cy="273844"/>
          </a:xfrm>
        </p:spPr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4588002"/>
            <a:ext cx="3609438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4588002"/>
            <a:ext cx="411480" cy="273844"/>
          </a:xfrm>
        </p:spPr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9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2049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3549649"/>
            <a:ext cx="7515991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6" y="699084"/>
            <a:ext cx="6171065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3974702"/>
            <a:ext cx="7515991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3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514350"/>
            <a:ext cx="7515991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3257550"/>
            <a:ext cx="7515992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2" y="647267"/>
            <a:ext cx="45731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8" y="2114549"/>
            <a:ext cx="45731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2" y="514351"/>
            <a:ext cx="6974115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2571749"/>
            <a:ext cx="6631128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3257550"/>
            <a:ext cx="7515991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2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6" y="2481436"/>
            <a:ext cx="7515989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3583036"/>
            <a:ext cx="7515990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9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2" y="647267"/>
            <a:ext cx="45731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8" y="2114549"/>
            <a:ext cx="45731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2" y="514351"/>
            <a:ext cx="6974115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2914650"/>
            <a:ext cx="7515990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3581400"/>
            <a:ext cx="7515990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1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6" y="514351"/>
            <a:ext cx="7515991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2628900"/>
            <a:ext cx="7515992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3257550"/>
            <a:ext cx="7515992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7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4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4" y="514350"/>
            <a:ext cx="1328123" cy="38290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5" y="514350"/>
            <a:ext cx="6016373" cy="38290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0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342901"/>
            <a:ext cx="7704667" cy="14859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4" y="2000250"/>
            <a:ext cx="7704667" cy="249961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30" y="4581130"/>
            <a:ext cx="857473" cy="273844"/>
          </a:xfrm>
        </p:spPr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8" y="4581130"/>
            <a:ext cx="5314517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8" y="4581130"/>
            <a:ext cx="427833" cy="273844"/>
          </a:xfrm>
        </p:spPr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4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6" y="2000249"/>
            <a:ext cx="6699805" cy="1770053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3770303"/>
            <a:ext cx="6699802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8" y="4587053"/>
            <a:ext cx="413483" cy="273844"/>
          </a:xfrm>
        </p:spPr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514351"/>
            <a:ext cx="7704667" cy="131444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000250"/>
            <a:ext cx="3739896" cy="252650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000250"/>
            <a:ext cx="3739896" cy="251011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7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2" y="1993900"/>
            <a:ext cx="34562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2501503"/>
            <a:ext cx="3672248" cy="1998944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000250"/>
            <a:ext cx="3467806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2501503"/>
            <a:ext cx="3672248" cy="1998944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2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0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1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200150"/>
            <a:ext cx="2662534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514350"/>
            <a:ext cx="4681962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228850"/>
            <a:ext cx="2662534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1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3" y="1314449"/>
            <a:ext cx="407067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6" y="685800"/>
            <a:ext cx="246137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3" y="2343149"/>
            <a:ext cx="407067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9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0"/>
            <a:ext cx="2132013" cy="51435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4" y="342901"/>
            <a:ext cx="7704667" cy="1485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000250"/>
            <a:ext cx="7704666" cy="2517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80" y="4587053"/>
            <a:ext cx="8574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2E140-B6E5-490D-A44F-A94216A76E5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8" y="4587053"/>
            <a:ext cx="53145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8" y="4587053"/>
            <a:ext cx="4134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56B7CA-DA34-4686-9635-55D97B43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1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4E120F-067D-2326-DB48-3755E061A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07" y="170142"/>
            <a:ext cx="809584" cy="81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050480-8EB4-804A-7307-A49B1755D37B}"/>
              </a:ext>
            </a:extLst>
          </p:cNvPr>
          <p:cNvSpPr txBox="1"/>
          <p:nvPr/>
        </p:nvSpPr>
        <p:spPr>
          <a:xfrm>
            <a:off x="2286000" y="3949768"/>
            <a:ext cx="457200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Плескач Тамара Геннадьевна,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учреждения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8 (86152) 2-60-27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0281D8-184E-379D-0FEF-0452A05C2723}"/>
              </a:ext>
            </a:extLst>
          </p:cNvPr>
          <p:cNvSpPr txBox="1">
            <a:spLocks/>
          </p:cNvSpPr>
          <p:nvPr/>
        </p:nvSpPr>
        <p:spPr>
          <a:xfrm>
            <a:off x="714105" y="1433570"/>
            <a:ext cx="7715787" cy="137141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5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Краснодарского края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«Апшеронский  комплексный центр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населения»</a:t>
            </a:r>
            <a:endParaRPr lang="ru-RU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2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EEBB9E-7A73-3A14-0A07-C4ADAF5BA5A7}"/>
              </a:ext>
            </a:extLst>
          </p:cNvPr>
          <p:cNvSpPr txBox="1"/>
          <p:nvPr/>
        </p:nvSpPr>
        <p:spPr>
          <a:xfrm>
            <a:off x="3655098" y="366247"/>
            <a:ext cx="36626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0675" algn="l"/>
              </a:tabLst>
            </a:pPr>
            <a:r>
              <a:rPr lang="ru-RU" sz="2800" kern="5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Приемная семья</a:t>
            </a:r>
          </a:p>
          <a:p>
            <a:pPr>
              <a:tabLst>
                <a:tab pos="2860675" algn="l"/>
              </a:tabLst>
            </a:pPr>
            <a:r>
              <a:rPr lang="ru-RU" sz="2800" kern="5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для пожилых граждан</a:t>
            </a:r>
            <a:endParaRPr lang="ru-RU" sz="2400" kern="5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7CF190-4C1E-F46F-4049-4AEA4D768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3"/>
          <a:stretch/>
        </p:blipFill>
        <p:spPr>
          <a:xfrm>
            <a:off x="934396" y="1879452"/>
            <a:ext cx="2345299" cy="1384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160595-00D3-2092-7339-69FC13ABE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6" y="322644"/>
            <a:ext cx="2345299" cy="1319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EDB9E-4F41-CDC4-2912-16FBE9477A4A}"/>
              </a:ext>
            </a:extLst>
          </p:cNvPr>
          <p:cNvSpPr txBox="1"/>
          <p:nvPr/>
        </p:nvSpPr>
        <p:spPr>
          <a:xfrm>
            <a:off x="3548308" y="1331427"/>
            <a:ext cx="49282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Случается так, что пожилые граждане в силу различных жизненных обстоятельств оказываются одинокими, оставшимися без попечения близких людей.  Они нуждаются в уходе и помощи. Новая форма жизнеустройства пожилых одиноких людей – приемная семья – решает эти проблемы на государственном уровне. Среди </a:t>
            </a:r>
            <a:r>
              <a:rPr lang="ru-RU" sz="14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стационарозамещающих</a:t>
            </a:r>
            <a:r>
              <a:rPr lang="ru-RU" sz="14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технологий данная социальная технология имеет </a:t>
            </a:r>
            <a:r>
              <a:rPr lang="ru-RU" sz="1400" i="1" kern="5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большие преимущества и положительные эффекты.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D874D-7C34-F157-F91B-4A5AA86A0AD0}"/>
              </a:ext>
            </a:extLst>
          </p:cNvPr>
          <p:cNvSpPr txBox="1"/>
          <p:nvPr/>
        </p:nvSpPr>
        <p:spPr>
          <a:xfrm>
            <a:off x="684132" y="3319394"/>
            <a:ext cx="822626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Направленная на интересы пожилых людей эта технология положительно влияет и на социально-психологическую сферу семьи, прежде всего, через связь поколений, передачу жизненного опыта, сплочение и укрепление социальных связей, сохранение нравственных ценностей. Создано 5 приемных семей. </a:t>
            </a:r>
          </a:p>
          <a:p>
            <a:pPr indent="449580" algn="just"/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Встретить старость в кругу семьи помогла приемная семья. Апшеронский район, хутор Спасов.  Семья Черняевых  хорошо известна местным жителям.  Ольга </a:t>
            </a:r>
            <a:r>
              <a:rPr lang="ru-RU" sz="11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Францевна</a:t>
            </a:r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двадцать семь лет работает социальным работником, обслуживает пожилых граждан хутора. Зная о проблемах людей старшего поколения, одиноких, она не оставить без внимания одинокую  Нину </a:t>
            </a:r>
            <a:r>
              <a:rPr lang="ru-RU" sz="11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Харламповну</a:t>
            </a:r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проживающую на окраине.  Дети Ольги </a:t>
            </a:r>
            <a:r>
              <a:rPr lang="ru-RU" sz="11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Францевны</a:t>
            </a:r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уже взрослые, проживают отдельно, подрастают внуки. Решение  мамы принять в семью одинокую бабушку поддержали, часто ее навещают, а Нина </a:t>
            </a:r>
            <a:r>
              <a:rPr lang="ru-RU" sz="11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Харламповна</a:t>
            </a:r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удовольствием общается с внуками Ольги </a:t>
            </a:r>
            <a:r>
              <a:rPr lang="ru-RU" sz="11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Францевны</a:t>
            </a:r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1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64FD1-F151-18BA-C456-EDDA8A834E1D}"/>
              </a:ext>
            </a:extLst>
          </p:cNvPr>
          <p:cNvSpPr txBox="1"/>
          <p:nvPr/>
        </p:nvSpPr>
        <p:spPr>
          <a:xfrm>
            <a:off x="397869" y="193326"/>
            <a:ext cx="838665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Волонтерское движение среди пожилых граждан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0DDF0-782F-C672-4CAF-6CC9F8FA2F13}"/>
              </a:ext>
            </a:extLst>
          </p:cNvPr>
          <p:cNvSpPr txBox="1"/>
          <p:nvPr/>
        </p:nvSpPr>
        <p:spPr>
          <a:xfrm>
            <a:off x="19195" y="3319213"/>
            <a:ext cx="9033365" cy="1140762"/>
          </a:xfrm>
          <a:prstGeom prst="rect">
            <a:avLst/>
          </a:prstGeom>
          <a:noFill/>
          <a:effectLst>
            <a:outerShdw blurRad="63500" sx="80000" sy="80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48640" algn="l"/>
              </a:tabLs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учреждения, курирующие «серебряное волонтерство»  провели информационную работу, собрали инициативную группу, изучили возможности реализации их потенциала, провели встречи, отработали темы,. Участники изучили направления волонтерской деятельности, определили для себя наиболее актуальные. И это движение стало настолько популярным, что практически ни одно мероприятие в учреждении и районе не обходится без привлечения «серебряных волонтеров». Умудренные жизнью и опытом пожилые люди принимают участие во многих сферах социальной деятельности.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9A9B3-41AE-90D1-BD40-698014265D09}"/>
              </a:ext>
            </a:extLst>
          </p:cNvPr>
          <p:cNvSpPr txBox="1"/>
          <p:nvPr/>
        </p:nvSpPr>
        <p:spPr>
          <a:xfrm>
            <a:off x="232089" y="683525"/>
            <a:ext cx="8679821" cy="50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48640" algn="l"/>
              </a:tabLs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«Серебряные волонтеры» в организации досуговой деятельности пенсионеров одна из эффективных форм реализации социальной активности и творческого потенциала   людей старшего возраста.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03A11D-00C8-7F3F-8E69-44F47C7FB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2"/>
          <a:stretch/>
        </p:blipFill>
        <p:spPr>
          <a:xfrm>
            <a:off x="4778032" y="1307149"/>
            <a:ext cx="2901611" cy="1987484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ECB265-37B2-9B5C-99E9-25DB94E99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r="14715"/>
          <a:stretch/>
        </p:blipFill>
        <p:spPr>
          <a:xfrm>
            <a:off x="1418980" y="1307149"/>
            <a:ext cx="3194050" cy="19874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356C382-376F-98C5-BBAE-152BC1100D12}"/>
              </a:ext>
            </a:extLst>
          </p:cNvPr>
          <p:cNvSpPr/>
          <p:nvPr/>
        </p:nvSpPr>
        <p:spPr>
          <a:xfrm>
            <a:off x="397869" y="4484555"/>
            <a:ext cx="8336280" cy="525015"/>
          </a:xfrm>
          <a:prstGeom prst="roundRect">
            <a:avLst/>
          </a:prstGeom>
          <a:solidFill>
            <a:schemeClr val="accent6">
              <a:alpha val="5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D9477-8E5B-AF7A-3C40-F8C380CACF8D}"/>
              </a:ext>
            </a:extLst>
          </p:cNvPr>
          <p:cNvSpPr txBox="1"/>
          <p:nvPr/>
        </p:nvSpPr>
        <p:spPr>
          <a:xfrm>
            <a:off x="397869" y="4484555"/>
            <a:ext cx="8435340" cy="46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Лариса Алексеевна М.: «Я испытываю огромное удовольствие от того, что могу помогать и помогаю. На мой взгляд, это продлевает жизнь человеку. Новые знакомства, новые дела, новые эмоции- что может быть лучше в свободной жизни пенсионера».</a:t>
            </a:r>
            <a:endParaRPr lang="ru-RU" sz="105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F4439-2844-DA96-E626-CEA5D376772D}"/>
              </a:ext>
            </a:extLst>
          </p:cNvPr>
          <p:cNvSpPr txBox="1"/>
          <p:nvPr/>
        </p:nvSpPr>
        <p:spPr>
          <a:xfrm rot="5400000">
            <a:off x="557795" y="4142544"/>
            <a:ext cx="346249" cy="5411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050" b="1" dirty="0">
                <a:solidFill>
                  <a:schemeClr val="accent6">
                    <a:lumMod val="50000"/>
                  </a:schemeClr>
                </a:solidFill>
              </a:rPr>
              <a:t>ОТЗЫВ</a:t>
            </a:r>
          </a:p>
        </p:txBody>
      </p:sp>
    </p:spTree>
    <p:extLst>
      <p:ext uri="{BB962C8B-B14F-4D97-AF65-F5344CB8AC3E}">
        <p14:creationId xmlns:p14="http://schemas.microsoft.com/office/powerpoint/2010/main" val="3671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2BB32A5-CDE7-F4DF-E144-E69C4B35027D}"/>
              </a:ext>
            </a:extLst>
          </p:cNvPr>
          <p:cNvCxnSpPr>
            <a:cxnSpLocks/>
          </p:cNvCxnSpPr>
          <p:nvPr/>
        </p:nvCxnSpPr>
        <p:spPr>
          <a:xfrm>
            <a:off x="4558042" y="383782"/>
            <a:ext cx="0" cy="4567355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D4276C-E324-EA2F-D627-1D641165846C}"/>
              </a:ext>
            </a:extLst>
          </p:cNvPr>
          <p:cNvSpPr txBox="1"/>
          <p:nvPr/>
        </p:nvSpPr>
        <p:spPr>
          <a:xfrm>
            <a:off x="355991" y="2457267"/>
            <a:ext cx="382945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клубов, привлечение в их работу пенсионеров, </a:t>
            </a:r>
            <a:r>
              <a:rPr lang="ru-RU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патронирование</a:t>
            </a:r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их деятельности со стороны социальных служб является достаточно эффективной социальной технологией, способствующей наращиванию социальных связей и продлению активного долголетия. Объединение пенсионеров в клубы по  интересам помогает вернуть им  смысл и  радость жизни, почувствовать себя нужным, расширить кругозор и пробудить таланты, разнообразить свои будни и сформировать позитивное отношение к жизни.  Направления для деятельности клубов формируют сами участники, исходя из собственных предпочтений, желаний и возможностей.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9C3035-571C-6079-80DC-F4149F949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2"/>
          <a:stretch/>
        </p:blipFill>
        <p:spPr>
          <a:xfrm>
            <a:off x="355990" y="760780"/>
            <a:ext cx="1690037" cy="1497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83EDB3-CCC8-B067-EE35-52E49624EB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r="8926"/>
          <a:stretch/>
        </p:blipFill>
        <p:spPr>
          <a:xfrm>
            <a:off x="2247847" y="760780"/>
            <a:ext cx="1937597" cy="1497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D968E-E502-6B85-9C48-7CFB9E0E5BC3}"/>
              </a:ext>
            </a:extLst>
          </p:cNvPr>
          <p:cNvSpPr txBox="1"/>
          <p:nvPr/>
        </p:nvSpPr>
        <p:spPr>
          <a:xfrm>
            <a:off x="-38153" y="26130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06195" algn="l"/>
              </a:tabLs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Клубы для пожилых граждан</a:t>
            </a:r>
            <a:endParaRPr lang="ru-RU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A16D0-DDF1-B019-5DE0-9C1E185A1E0D}"/>
              </a:ext>
            </a:extLst>
          </p:cNvPr>
          <p:cNvSpPr txBox="1"/>
          <p:nvPr/>
        </p:nvSpPr>
        <p:spPr>
          <a:xfrm>
            <a:off x="4725573" y="2386332"/>
            <a:ext cx="4202042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000"/>
              </a:spcAft>
            </a:pPr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Благодаря региональному проекту «Старшее поколение» национального проекта «Демография» учреждение приобрело специализированный автомобиль, оснащённый оборудованием для транспортировки людей с ограниченными возможностями здоровья. Микроавтобус вмещает 7 человек, оборудован подъёмником и креплениями для двух инвалидных колясок.</a:t>
            </a:r>
            <a:endParaRPr lang="en-US" sz="1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fontAlgn="base">
              <a:spcAft>
                <a:spcPts val="100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Выезды осуществляются еженедельно по графику и по заявкам граждан</a:t>
            </a:r>
            <a:endParaRPr lang="en-US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1000"/>
              </a:spcAft>
            </a:pPr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Жители отдаленных населенных пунктов, доставленные в медицинские учреждения, оценили комфортность и удобство. 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4EDA9-411B-40CD-7028-DA35C4E9BF12}"/>
              </a:ext>
            </a:extLst>
          </p:cNvPr>
          <p:cNvSpPr txBox="1"/>
          <p:nvPr/>
        </p:nvSpPr>
        <p:spPr>
          <a:xfrm>
            <a:off x="5015240" y="265049"/>
            <a:ext cx="3779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Мультидисциплинарная бригада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95BAFE-18B4-4133-752A-27616D2E03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0" r="-4993"/>
          <a:stretch/>
        </p:blipFill>
        <p:spPr>
          <a:xfrm>
            <a:off x="4847117" y="776688"/>
            <a:ext cx="1962964" cy="1497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50CB98-B1FB-0985-67DF-627E9F7D4F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-537" r="21613" b="537"/>
          <a:stretch/>
        </p:blipFill>
        <p:spPr>
          <a:xfrm>
            <a:off x="6826593" y="759966"/>
            <a:ext cx="2165005" cy="15144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41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69E7F5-01FC-EF38-56A3-CFC15B9EFC65}"/>
              </a:ext>
            </a:extLst>
          </p:cNvPr>
          <p:cNvSpPr txBox="1"/>
          <p:nvPr/>
        </p:nvSpPr>
        <p:spPr>
          <a:xfrm>
            <a:off x="3071267" y="470253"/>
            <a:ext cx="3001466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2022 году в учреждении внедрена новая </a:t>
            </a:r>
            <a:r>
              <a:rPr lang="ru-RU" sz="1100" i="1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стационарозамещающая</a:t>
            </a:r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 Передышка, представляющая собой временное помещение  пожилых людей  и инвалидов, нуждающихся в постоянном постороннем уходе и присмотре, на период отпусков,  болезни,  командировки или по иной причине отсутствия родственников. Передышка направлена </a:t>
            </a:r>
            <a:r>
              <a:rPr lang="ru-RU" sz="11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снижение  психологической усталости и  риска отказа от пожилых родственников и инвалидов. </a:t>
            </a:r>
            <a:endParaRPr lang="ru-RU" sz="1050" i="1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D39DF-A890-71C3-FB25-393C929F7186}"/>
              </a:ext>
            </a:extLst>
          </p:cNvPr>
          <p:cNvSpPr txBox="1"/>
          <p:nvPr/>
        </p:nvSpPr>
        <p:spPr>
          <a:xfrm>
            <a:off x="3893180" y="100921"/>
            <a:ext cx="1357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51760" algn="l"/>
              </a:tabLst>
            </a:pPr>
            <a:r>
              <a:rPr lang="ru-RU" sz="1800" kern="5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Передышка</a:t>
            </a:r>
            <a:endParaRPr lang="ru-RU" sz="1600" kern="5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D20F9A-41DB-D9CA-ABA9-64524C9C92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6" b="25360"/>
          <a:stretch/>
        </p:blipFill>
        <p:spPr>
          <a:xfrm>
            <a:off x="303511" y="530491"/>
            <a:ext cx="2704936" cy="18941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0DD089-105C-B9E7-AFAD-78BF0FC155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r="9581"/>
          <a:stretch/>
        </p:blipFill>
        <p:spPr>
          <a:xfrm>
            <a:off x="6135553" y="470253"/>
            <a:ext cx="2794572" cy="1954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38C921B-D2A9-7241-5E1F-5786D9FC17AC}"/>
              </a:ext>
            </a:extLst>
          </p:cNvPr>
          <p:cNvCxnSpPr>
            <a:cxnSpLocks/>
          </p:cNvCxnSpPr>
          <p:nvPr/>
        </p:nvCxnSpPr>
        <p:spPr>
          <a:xfrm flipH="1">
            <a:off x="174505" y="2612787"/>
            <a:ext cx="879499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CA7E4A-367D-3656-7795-1AE5AF380860}"/>
              </a:ext>
            </a:extLst>
          </p:cNvPr>
          <p:cNvSpPr txBox="1"/>
          <p:nvPr/>
        </p:nvSpPr>
        <p:spPr>
          <a:xfrm>
            <a:off x="3039857" y="3133702"/>
            <a:ext cx="3032876" cy="1812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Социальным туризмом в нашем учреждении мы занимаемся более десяти лет. Рюкзак за плечо, гитару в руки и пошли осваивать маршруты. Участниками социального туризма за эти годы определены виды туризма, сформированы популярные маршруты, даже сезонность.</a:t>
            </a:r>
            <a:endParaRPr lang="ru-RU" sz="11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туризм помог получить заряд позитива и бодрости более двухсот пожилым</a:t>
            </a:r>
            <a:r>
              <a:rPr lang="ru-RU" sz="11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A0CD5A-0625-B6F1-61F3-098D231334C5}"/>
              </a:ext>
            </a:extLst>
          </p:cNvPr>
          <p:cNvSpPr txBox="1"/>
          <p:nvPr/>
        </p:nvSpPr>
        <p:spPr>
          <a:xfrm>
            <a:off x="3517124" y="2821708"/>
            <a:ext cx="21097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51760" algn="l"/>
              </a:tabLst>
            </a:pPr>
            <a:r>
              <a:rPr lang="ru-RU" sz="1600" kern="5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туризм</a:t>
            </a:r>
            <a:endParaRPr lang="ru-RU" sz="1600" kern="5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475935C-9CE8-7ACC-15F1-798ABC0E4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54" y="3064937"/>
            <a:ext cx="2794572" cy="1863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117D74-703B-AD40-87F7-227AA24E95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"/>
          <a:stretch/>
        </p:blipFill>
        <p:spPr>
          <a:xfrm>
            <a:off x="272100" y="3064937"/>
            <a:ext cx="2704936" cy="1863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30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4E6472E8-4A18-78B8-ED8F-BBE566CB8DE7}"/>
              </a:ext>
            </a:extLst>
          </p:cNvPr>
          <p:cNvSpPr/>
          <p:nvPr/>
        </p:nvSpPr>
        <p:spPr>
          <a:xfrm>
            <a:off x="3516921" y="1535176"/>
            <a:ext cx="4832253" cy="2246769"/>
          </a:xfrm>
          <a:prstGeom prst="round2Diag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76B7D-1122-D42F-BE96-BFE44BF8D552}"/>
              </a:ext>
            </a:extLst>
          </p:cNvPr>
          <p:cNvSpPr txBox="1"/>
          <p:nvPr/>
        </p:nvSpPr>
        <p:spPr>
          <a:xfrm>
            <a:off x="4456251" y="1535177"/>
            <a:ext cx="37522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2022 году в учреждении внедрена новая </a:t>
            </a:r>
            <a:r>
              <a:rPr lang="ru-RU" sz="1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стационарозамещающая</a:t>
            </a:r>
            <a:r>
              <a:rPr lang="ru-RU" sz="1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 Посиделки у дома. «Поделюсь теплом» - одно из значимых мероприятий на дому у получателя социальных услуг. Собравшиеся вязали шерстяные носки для мобилизованных. Эта встреча энергичных и неравнодушных людей старшего возраста показала их нужность и востребованность в обществе, пример патриотизма для молодого поколения.</a:t>
            </a:r>
            <a:endParaRPr lang="ru-RU" sz="1100" i="1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6C783-B26C-688F-FBF4-360FA65FE28E}"/>
              </a:ext>
            </a:extLst>
          </p:cNvPr>
          <p:cNvSpPr txBox="1"/>
          <p:nvPr/>
        </p:nvSpPr>
        <p:spPr>
          <a:xfrm>
            <a:off x="3020190" y="265859"/>
            <a:ext cx="2846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Посиделки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7E3134-DF28-1FD7-55AF-4DDF74DEA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79" y="1431711"/>
            <a:ext cx="3289393" cy="2467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85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2771" y="2311754"/>
            <a:ext cx="2857500" cy="637029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Плескач Тамара Геннадьевна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директор учреждения.</a:t>
            </a:r>
            <a:b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br>
              <a:rPr lang="ru-RU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1100" dirty="0"/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 – 40 лет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стаж работы в отрасли – 20 лет 8 месяцев, в том числе в должности 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– 15 лет.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Окончила: Краснодарский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 университет культуры и искусств ,  квалификация Юрист»; по специальности «юриспруденция».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по программе «Государственное и муниципальное управление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CB45D7-4FC0-E6AC-6B0F-FE426A47F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8" y="1133105"/>
            <a:ext cx="4491489" cy="299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5F377-87FF-61F3-3616-0384975E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66" y="661386"/>
            <a:ext cx="8538868" cy="1124047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учреждение социального обслуживания Краснодарского края «Апшеронский комплексный центр социального обслуживания населения»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единственным поставщиком социальных услуг в районе, работает в соответствии с принятыми федеральными и краевыми нормативными документа в сфере</a:t>
            </a:r>
            <a:b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предоставления социальных услуг.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B8F3E-069F-A6FF-4302-825DA42A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820" y="2073947"/>
            <a:ext cx="6252974" cy="2499612"/>
          </a:xfrm>
        </p:spPr>
        <p:txBody>
          <a:bodyPr>
            <a:noAutofit/>
          </a:bodyPr>
          <a:lstStyle/>
          <a:p>
            <a:pPr indent="0" algn="just">
              <a:spcAft>
                <a:spcPts val="4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 учреждения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320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чел.</a:t>
            </a:r>
          </a:p>
          <a:p>
            <a:pPr indent="0" algn="just">
              <a:spcAft>
                <a:spcPts val="4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учреждения:</a:t>
            </a:r>
          </a:p>
          <a:p>
            <a:pPr indent="449580" algn="just">
              <a:spcAft>
                <a:spcPts val="4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 отделений надомного социального обслуживания </a:t>
            </a:r>
          </a:p>
          <a:p>
            <a:pPr indent="449580" algn="just">
              <a:spcAft>
                <a:spcPts val="4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отделение временного проживания</a:t>
            </a:r>
          </a:p>
          <a:p>
            <a:pPr indent="449580" algn="just">
              <a:spcAft>
                <a:spcPts val="4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организационно-методическое отделение</a:t>
            </a:r>
          </a:p>
          <a:p>
            <a:pPr indent="449580" algn="just">
              <a:spcAft>
                <a:spcPts val="4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отделение развития инновационных форм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40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социального обслуживания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671A9A-5E43-6FE9-2AAD-76BE8C79C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461" y="2207937"/>
            <a:ext cx="4012767" cy="2258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09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253E0970-8A4D-AEB3-55E1-0A6E6AFB7893}"/>
              </a:ext>
            </a:extLst>
          </p:cNvPr>
          <p:cNvSpPr/>
          <p:nvPr/>
        </p:nvSpPr>
        <p:spPr>
          <a:xfrm>
            <a:off x="3055849" y="2232660"/>
            <a:ext cx="5811926" cy="1866900"/>
          </a:xfrm>
          <a:prstGeom prst="round2DiagRect">
            <a:avLst/>
          </a:prstGeom>
          <a:solidFill>
            <a:schemeClr val="bg1">
              <a:lumMod val="95000"/>
              <a:alpha val="5500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E9D7D-29B1-4C1A-CDAC-BF5DC0B62496}"/>
              </a:ext>
            </a:extLst>
          </p:cNvPr>
          <p:cNvSpPr txBox="1"/>
          <p:nvPr/>
        </p:nvSpPr>
        <p:spPr>
          <a:xfrm>
            <a:off x="640080" y="634788"/>
            <a:ext cx="7863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 из факторов, влияющих на качество услуг является профессиональная подготовка.</a:t>
            </a:r>
          </a:p>
          <a:p>
            <a:pPr indent="449580"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Обучению кадров в учреждении уделяется должное внимание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5393AD-08F1-50BE-862E-4073CCB0A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53" y="2090742"/>
            <a:ext cx="3226104" cy="2150736"/>
          </a:xfrm>
          <a:prstGeom prst="rect">
            <a:avLst/>
          </a:prstGeom>
          <a:effectLst>
            <a:outerShdw blurRad="139700" dist="50800" dir="5400000" sx="107000" sy="107000" algn="ctr" rotWithShape="0">
              <a:srgbClr val="000000">
                <a:alpha val="1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1C45B8-A2EF-DC2C-E3CB-DD4634574481}"/>
              </a:ext>
            </a:extLst>
          </p:cNvPr>
          <p:cNvSpPr txBox="1"/>
          <p:nvPr/>
        </p:nvSpPr>
        <p:spPr>
          <a:xfrm>
            <a:off x="4160700" y="2453094"/>
            <a:ext cx="4707075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Сотрудники учреждения проходят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повышение квалификации, переподготовку кадров в соответствии с требованиями.</a:t>
            </a:r>
          </a:p>
          <a:p>
            <a:pPr algn="just">
              <a:spcAft>
                <a:spcPts val="500"/>
              </a:spcAft>
            </a:pP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2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26D2B9BA-457C-850B-3D01-FC676D69D1F6}"/>
              </a:ext>
            </a:extLst>
          </p:cNvPr>
          <p:cNvSpPr/>
          <p:nvPr/>
        </p:nvSpPr>
        <p:spPr>
          <a:xfrm>
            <a:off x="410229" y="1140600"/>
            <a:ext cx="8423910" cy="2715982"/>
          </a:xfrm>
          <a:prstGeom prst="round2DiagRect">
            <a:avLst>
              <a:gd name="adj1" fmla="val 17228"/>
              <a:gd name="adj2" fmla="val 0"/>
            </a:avLst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220" y="954034"/>
            <a:ext cx="5778500" cy="24996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4493" y="1338215"/>
            <a:ext cx="4694668" cy="230832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Times New Roman" panose="02020603050405020304" pitchFamily="18" charset="0"/>
              <a:buChar char="⸎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бытовые;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Times New Roman" panose="02020603050405020304" pitchFamily="18" charset="0"/>
              <a:buChar char="⸎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социально-медицинские;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Times New Roman" panose="02020603050405020304" pitchFamily="18" charset="0"/>
              <a:buChar char="⸎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социально-правовые;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Times New Roman" panose="02020603050405020304" pitchFamily="18" charset="0"/>
              <a:buChar char="⸎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социально-психологические;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Times New Roman" panose="02020603050405020304" pitchFamily="18" charset="0"/>
              <a:buChar char="⸎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социально-трудовые;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Times New Roman" panose="02020603050405020304" pitchFamily="18" charset="0"/>
              <a:buChar char="⸎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социально-педагогические;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Times New Roman" panose="02020603050405020304" pitchFamily="18" charset="0"/>
              <a:buChar char="⸎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целях повышения коммуникативного потенциала получателей социальных услуг;</a:t>
            </a:r>
          </a:p>
          <a:p>
            <a:pPr marL="342900" indent="-342900" algn="just">
              <a:buClr>
                <a:schemeClr val="accent3">
                  <a:lumMod val="75000"/>
                </a:schemeClr>
              </a:buClr>
              <a:buFont typeface="Times New Roman" panose="02020603050405020304" pitchFamily="18" charset="0"/>
              <a:buChar char="⸎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срочные социальные услуги.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149143-E1B0-58B3-0741-D8D08709F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2552599"/>
            <a:ext cx="2595674" cy="14604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54C7F8-E8AE-96D5-2B57-7C229E0FD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9" y="1414922"/>
            <a:ext cx="433207" cy="22805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6FDBAF-7855-14D9-6ED9-BA7182723EF4}"/>
              </a:ext>
            </a:extLst>
          </p:cNvPr>
          <p:cNvSpPr txBox="1"/>
          <p:nvPr/>
        </p:nvSpPr>
        <p:spPr>
          <a:xfrm>
            <a:off x="1772900" y="137111"/>
            <a:ext cx="6484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предоставляет услуги: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81EA72-E6BF-8260-86F4-E7197FAD45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7515"/>
          <a:stretch/>
        </p:blipFill>
        <p:spPr>
          <a:xfrm>
            <a:off x="1144438" y="801657"/>
            <a:ext cx="2595674" cy="1571410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30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A84174-0289-36A0-D458-B100EFA8A09C}"/>
              </a:ext>
            </a:extLst>
          </p:cNvPr>
          <p:cNvSpPr/>
          <p:nvPr/>
        </p:nvSpPr>
        <p:spPr>
          <a:xfrm>
            <a:off x="457200" y="123826"/>
            <a:ext cx="3345180" cy="49129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8406EF-22AE-427C-F462-C20EFE90DB2B}"/>
              </a:ext>
            </a:extLst>
          </p:cNvPr>
          <p:cNvSpPr/>
          <p:nvPr/>
        </p:nvSpPr>
        <p:spPr>
          <a:xfrm>
            <a:off x="4295775" y="-1"/>
            <a:ext cx="4848225" cy="51435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DDAF8-B441-A456-1E02-9C2903E48EDD}"/>
              </a:ext>
            </a:extLst>
          </p:cNvPr>
          <p:cNvSpPr txBox="1"/>
          <p:nvPr/>
        </p:nvSpPr>
        <p:spPr>
          <a:xfrm>
            <a:off x="4375785" y="346382"/>
            <a:ext cx="46767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учреждении внедрены и развиваются следующие инновационные технологии:</a:t>
            </a:r>
            <a:endParaRPr lang="ru-RU" sz="1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приемная семья для пожилого человека: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проката средств технической реабилитации;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компьютерной грамотности для пожилых граждан;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туризм;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обучения по уходу за гражданами пожилого возраста;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мобильная бригада;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безопасности для пожилых граждан;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досуговой деятельности: клубы для пожилых граждан;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«серебряное волонтерство»;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мультидисциплинарная бригада;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ередышка;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spcAft>
                <a:spcPts val="800"/>
              </a:spcAft>
              <a:buClr>
                <a:schemeClr val="accent4">
                  <a:lumMod val="75000"/>
                </a:schemeClr>
              </a:buClr>
              <a:buFontTx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осиделки.</a:t>
            </a:r>
            <a:endParaRPr lang="ru-RU" sz="11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6ED03D-49D0-F51D-D2D9-4DC63A33D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/>
          <a:stretch/>
        </p:blipFill>
        <p:spPr>
          <a:xfrm>
            <a:off x="585788" y="209550"/>
            <a:ext cx="3099860" cy="1562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FCD683-091A-DA5C-A4CD-DADAA522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/>
          <a:stretch/>
        </p:blipFill>
        <p:spPr>
          <a:xfrm>
            <a:off x="585788" y="3445074"/>
            <a:ext cx="3099859" cy="14811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FF7AE6-F9F7-EAFD-A13A-E273718FFD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b="13081"/>
          <a:stretch/>
        </p:blipFill>
        <p:spPr>
          <a:xfrm>
            <a:off x="579860" y="1890163"/>
            <a:ext cx="3099860" cy="14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23DDDC-40AF-277A-498E-EAE7D6A1CDF4}"/>
              </a:ext>
            </a:extLst>
          </p:cNvPr>
          <p:cNvSpPr/>
          <p:nvPr/>
        </p:nvSpPr>
        <p:spPr>
          <a:xfrm>
            <a:off x="3456336" y="4351169"/>
            <a:ext cx="5275570" cy="682965"/>
          </a:xfrm>
          <a:prstGeom prst="roundRect">
            <a:avLst/>
          </a:prstGeom>
          <a:solidFill>
            <a:schemeClr val="accent6">
              <a:alpha val="5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усеченные противолежащие углы 27">
            <a:extLst>
              <a:ext uri="{FF2B5EF4-FFF2-40B4-BE49-F238E27FC236}">
                <a16:creationId xmlns:a16="http://schemas.microsoft.com/office/drawing/2014/main" id="{6426292F-1810-05A5-C050-62E9F0796CCC}"/>
              </a:ext>
            </a:extLst>
          </p:cNvPr>
          <p:cNvSpPr/>
          <p:nvPr/>
        </p:nvSpPr>
        <p:spPr>
          <a:xfrm>
            <a:off x="876300" y="3278899"/>
            <a:ext cx="7383780" cy="993672"/>
          </a:xfrm>
          <a:prstGeom prst="snip2DiagRect">
            <a:avLst>
              <a:gd name="adj1" fmla="val 13226"/>
              <a:gd name="adj2" fmla="val 0"/>
            </a:avLst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усеченные противолежащие углы 25">
            <a:extLst>
              <a:ext uri="{FF2B5EF4-FFF2-40B4-BE49-F238E27FC236}">
                <a16:creationId xmlns:a16="http://schemas.microsoft.com/office/drawing/2014/main" id="{FF366D18-2429-FF98-95F1-017FB6CEE669}"/>
              </a:ext>
            </a:extLst>
          </p:cNvPr>
          <p:cNvSpPr/>
          <p:nvPr/>
        </p:nvSpPr>
        <p:spPr>
          <a:xfrm>
            <a:off x="192059" y="205353"/>
            <a:ext cx="7231380" cy="2796306"/>
          </a:xfrm>
          <a:prstGeom prst="snip2DiagRect">
            <a:avLst>
              <a:gd name="adj1" fmla="val 13226"/>
              <a:gd name="adj2" fmla="val 0"/>
            </a:avLst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F9FA5-47C9-6899-0951-A9396EE03D64}"/>
              </a:ext>
            </a:extLst>
          </p:cNvPr>
          <p:cNvSpPr txBox="1"/>
          <p:nvPr/>
        </p:nvSpPr>
        <p:spPr>
          <a:xfrm>
            <a:off x="107368" y="134666"/>
            <a:ext cx="769620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kern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Компьютерные уроки для пожилых граждан</a:t>
            </a:r>
            <a:r>
              <a:rPr lang="ru-RU" sz="2400" b="1" i="1" kern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D22762-B23E-304C-8A23-2088249642E1}"/>
              </a:ext>
            </a:extLst>
          </p:cNvPr>
          <p:cNvSpPr txBox="1"/>
          <p:nvPr/>
        </p:nvSpPr>
        <p:spPr>
          <a:xfrm>
            <a:off x="3092548" y="3406736"/>
            <a:ext cx="53416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оборудован необходимой техникой:</a:t>
            </a:r>
            <a:endParaRPr lang="en-US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автоматизированные рабочие станции, веб-камеры, современные ноутбуки, сеть Интернет, специальное оборудование. </a:t>
            </a:r>
            <a:endParaRPr lang="ru-RU" sz="1400" i="1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14889B-0DEC-FB94-A983-595699777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4" y="3121796"/>
            <a:ext cx="2818176" cy="1878784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16F1B6-2A80-997D-B406-0F1654686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90" y="694977"/>
            <a:ext cx="3716903" cy="2477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FB592-D463-0E0E-8AF4-2F4B08B41058}"/>
              </a:ext>
            </a:extLst>
          </p:cNvPr>
          <p:cNvSpPr txBox="1"/>
          <p:nvPr/>
        </p:nvSpPr>
        <p:spPr>
          <a:xfrm>
            <a:off x="3470296" y="4373599"/>
            <a:ext cx="5275570" cy="63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05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Надежда Владимировна Ж.: «Благодаря обучению в вашем учреждении я стала уверенным </a:t>
            </a:r>
            <a:r>
              <a:rPr lang="ru-RU" sz="105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компьютерным пользователем, у меня появилась возможность общаться с детьми и внуками, проживающими в другом регионе».</a:t>
            </a:r>
            <a:endParaRPr lang="ru-RU" sz="900" i="1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370E4-C219-DA1F-7B79-840A1E2F2E84}"/>
              </a:ext>
            </a:extLst>
          </p:cNvPr>
          <p:cNvSpPr txBox="1"/>
          <p:nvPr/>
        </p:nvSpPr>
        <p:spPr>
          <a:xfrm>
            <a:off x="3209555" y="4422042"/>
            <a:ext cx="346249" cy="5411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050" b="1" dirty="0">
                <a:solidFill>
                  <a:schemeClr val="accent6">
                    <a:lumMod val="50000"/>
                  </a:schemeClr>
                </a:solidFill>
              </a:rPr>
              <a:t>ОТЗЫВ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4D152-B48B-6ECF-594D-E100BD00A5CA}"/>
              </a:ext>
            </a:extLst>
          </p:cNvPr>
          <p:cNvSpPr txBox="1"/>
          <p:nvPr/>
        </p:nvSpPr>
        <p:spPr>
          <a:xfrm>
            <a:off x="260304" y="730113"/>
            <a:ext cx="4733727" cy="196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«выпускники» принимают активное участие в компьютерном многоборье среди пенсионеров на зональных и общероссийских уровнях. Восемь участников стали призерами, получили награды. Наши представители заняли два призовых места на краевом этапе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Всероссийского  чемпионата  по   компьютерному многоборью.</a:t>
            </a:r>
            <a:endParaRPr lang="ru-R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активно внедряется цифровизация во всех сферах и пенсионеры  не желают отставать от современных технологий. На базе  ГБУ СО КК «Апшеронский КЦСОН»  с мая 2013 года  открыт компьютерный класс для пожилых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232163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262A2AB-E864-5D31-9DBB-CF8EE78E01C5}"/>
              </a:ext>
            </a:extLst>
          </p:cNvPr>
          <p:cNvSpPr/>
          <p:nvPr/>
        </p:nvSpPr>
        <p:spPr>
          <a:xfrm>
            <a:off x="0" y="892824"/>
            <a:ext cx="9144000" cy="14501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2A4F4-0795-C3C5-F0C9-BF58414380F0}"/>
              </a:ext>
            </a:extLst>
          </p:cNvPr>
          <p:cNvSpPr txBox="1"/>
          <p:nvPr/>
        </p:nvSpPr>
        <p:spPr>
          <a:xfrm>
            <a:off x="0" y="859106"/>
            <a:ext cx="9079102" cy="1448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Специалисты, входящие в состав мобильной бригады консультируют жителей по  юридическим, психологическим, медицинским вопросам, разъясняют вопросы предоставления социального обслуживания, с помощью бесед и опросов занимаются выявлением и предупреждением социальных проблем, оказывают помощь в оформлении и восстановлении утраченных документов, доставке продуктов и лекарственных средств, участвуют в проведении социальных благотворительных акций. Социальные работники отделения срочного социального обслуживания оказывают социально-бытовые услуги: мелкий ремонт дома, копка огорода и покос травы, складирование дров и иные услуги, так необходимые пожилым людям.</a:t>
            </a:r>
            <a:endParaRPr lang="en-US" sz="1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Мобильной бригады  позволяет приблизить жизненно необходимые социальные услуги к месту проживания нуждающихся граждан, улучшить качество их жизни.</a:t>
            </a:r>
            <a:endParaRPr lang="ru-RU" sz="1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DFC69-FA46-73C5-B6A6-8A46CCAD1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42" y="2495816"/>
            <a:ext cx="2496327" cy="1872246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D10270-3352-CFD0-3F10-3170A04C6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42" y="2495816"/>
            <a:ext cx="1434366" cy="2549227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8E7116-4470-8067-A955-1938364F0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99" y="2495818"/>
            <a:ext cx="1434365" cy="2549226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CB9873-D0E2-45B6-67C1-8962761A5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816" y="2921763"/>
            <a:ext cx="1827958" cy="1028227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B90AD-8058-2A14-64DF-C81B237AF8B1}"/>
              </a:ext>
            </a:extLst>
          </p:cNvPr>
          <p:cNvSpPr txBox="1"/>
          <p:nvPr/>
        </p:nvSpPr>
        <p:spPr>
          <a:xfrm>
            <a:off x="3974126" y="68563"/>
            <a:ext cx="38990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1100" i="1" dirty="0">
                <a:solidFill>
                  <a:srgbClr val="2B381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Мобильная бригада – инновационная  форма </a:t>
            </a:r>
            <a:r>
              <a:rPr lang="ru-RU" sz="1100" i="1" dirty="0">
                <a:solidFill>
                  <a:srgbClr val="2B38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обслуживания населения, функционирует на базе учреждения, обеспечивает равную доступность социальных услуг для  жителей нашего района</a:t>
            </a:r>
            <a:r>
              <a:rPr lang="en-US" sz="1100" i="1" dirty="0">
                <a:solidFill>
                  <a:srgbClr val="2B381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160A3-639F-9FC0-C025-AA8B469F3046}"/>
              </a:ext>
            </a:extLst>
          </p:cNvPr>
          <p:cNvSpPr txBox="1"/>
          <p:nvPr/>
        </p:nvSpPr>
        <p:spPr>
          <a:xfrm>
            <a:off x="1606023" y="-61283"/>
            <a:ext cx="2368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Мобильная бригада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2D83398-F413-DD3E-9759-EC75AA8F2CA7}"/>
              </a:ext>
            </a:extLst>
          </p:cNvPr>
          <p:cNvSpPr/>
          <p:nvPr/>
        </p:nvSpPr>
        <p:spPr>
          <a:xfrm>
            <a:off x="160192" y="4477078"/>
            <a:ext cx="5275570" cy="525015"/>
          </a:xfrm>
          <a:prstGeom prst="roundRect">
            <a:avLst/>
          </a:prstGeom>
          <a:solidFill>
            <a:schemeClr val="accent6">
              <a:alpha val="5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77C71-49BB-DA0B-B5B4-82680B55AB1F}"/>
              </a:ext>
            </a:extLst>
          </p:cNvPr>
          <p:cNvSpPr txBox="1"/>
          <p:nvPr/>
        </p:nvSpPr>
        <p:spPr>
          <a:xfrm rot="5400000">
            <a:off x="306365" y="4132115"/>
            <a:ext cx="346249" cy="5411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050" b="1" dirty="0">
                <a:solidFill>
                  <a:schemeClr val="accent6">
                    <a:lumMod val="50000"/>
                  </a:schemeClr>
                </a:solidFill>
              </a:rPr>
              <a:t>ОТЗЫВ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9444B-DEC0-F213-D9B8-D1501B37C077}"/>
              </a:ext>
            </a:extLst>
          </p:cNvPr>
          <p:cNvSpPr txBox="1"/>
          <p:nvPr/>
        </p:nvSpPr>
        <p:spPr>
          <a:xfrm>
            <a:off x="160192" y="4504905"/>
            <a:ext cx="5371402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Вера Дмитриевна Ш: «Живу одна, на селе. В хозяйстве требуются крепкие мужские руки. И сегодня вы мне оказали хорошую помощь Спасибо вашей службе».</a:t>
            </a:r>
            <a:endParaRPr lang="ru-RU" sz="1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3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D33E5C5-7405-7A13-1A0C-6A4CE84B0538}"/>
              </a:ext>
            </a:extLst>
          </p:cNvPr>
          <p:cNvSpPr/>
          <p:nvPr/>
        </p:nvSpPr>
        <p:spPr>
          <a:xfrm>
            <a:off x="615734" y="4371897"/>
            <a:ext cx="8238706" cy="638060"/>
          </a:xfrm>
          <a:prstGeom prst="roundRect">
            <a:avLst/>
          </a:prstGeom>
          <a:solidFill>
            <a:schemeClr val="accent6">
              <a:alpha val="5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973B64-6443-9F64-9DB2-2476CF288139}"/>
              </a:ext>
            </a:extLst>
          </p:cNvPr>
          <p:cNvSpPr/>
          <p:nvPr/>
        </p:nvSpPr>
        <p:spPr>
          <a:xfrm>
            <a:off x="650268" y="554150"/>
            <a:ext cx="8031038" cy="346359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2773" y="55234"/>
            <a:ext cx="71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5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пункт проката технических средств реабилитации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268" y="518236"/>
            <a:ext cx="803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kern="50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Социальный пункт проката технических средств реабилитации и ухода за пожилыми людьми и инвалидами на условиях временного пользования.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ADE09C-D1B0-5F21-7342-3F9B8AD1E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3980" y="1594842"/>
            <a:ext cx="2301240" cy="1534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A152F2-CBBF-6FC2-230A-3C52B8846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6" y="1211302"/>
            <a:ext cx="1534160" cy="2301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FFB76D-F624-6787-F056-5D142AECC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96" y="1211302"/>
            <a:ext cx="3451860" cy="2301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BA2021-FC8A-8AD0-7230-90DD8A50FDA1}"/>
              </a:ext>
            </a:extLst>
          </p:cNvPr>
          <p:cNvSpPr txBox="1"/>
          <p:nvPr/>
        </p:nvSpPr>
        <p:spPr>
          <a:xfrm>
            <a:off x="612685" y="4371897"/>
            <a:ext cx="8238706" cy="638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 Николаевич Ч.: «Я получил травму ноги, обездвижен надолго. Через соцработника узнал, что в центре предоставляют коляску. Написал заявление, приложил необходимые документы. Коляску привезли на дом. Для меня и моей жены это такая радость и помощь в уходе. Когда необходимость в коляске прошла, мне предложили костыли, потом трость. Так что вы меня поставили на ноги. Спасибо».</a:t>
            </a:r>
            <a:endParaRPr lang="ru-RU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EBAB22-6E39-8921-C732-32DCB57A461F}"/>
              </a:ext>
            </a:extLst>
          </p:cNvPr>
          <p:cNvSpPr txBox="1"/>
          <p:nvPr/>
        </p:nvSpPr>
        <p:spPr>
          <a:xfrm rot="5400000">
            <a:off x="800007" y="4026934"/>
            <a:ext cx="346249" cy="5411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050" b="1" dirty="0">
                <a:solidFill>
                  <a:schemeClr val="accent6">
                    <a:lumMod val="50000"/>
                  </a:schemeClr>
                </a:solidFill>
              </a:rPr>
              <a:t>ОТЗЫВ</a:t>
            </a:r>
          </a:p>
        </p:txBody>
      </p:sp>
    </p:spTree>
    <p:extLst>
      <p:ext uri="{BB962C8B-B14F-4D97-AF65-F5344CB8AC3E}">
        <p14:creationId xmlns:p14="http://schemas.microsoft.com/office/powerpoint/2010/main" val="10744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4153</TotalTime>
  <Words>1382</Words>
  <Application>Microsoft Office PowerPoint</Application>
  <PresentationFormat>Экран (16:9)</PresentationFormat>
  <Paragraphs>83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Плескач Тамара Геннадьевна Должность: директор учреждения.  Образование: высшее  Стаж работы:   Общий стаж работы – 40 лет,  стаж работы в отрасли – 20 лет 8 месяцев, в том числе в должности  директора – 15 лет.  Окончила: Краснодарский  государственный  университет культуры и искусств ,  квалификация Юрист»; по специальности «юриспруденция». Профессиональная переподготовка по программе «Государственное и муниципальное управление».</vt:lpstr>
      <vt:lpstr>Государственное бюджетное учреждение социального обслуживания Краснодарского края «Апшеронский комплексный центр социального обслуживания населения» является единственным поставщиком социальных услуг в районе, работает в соответствии с принятыми федеральными и краевыми нормативными документа в сфере предоставления социальных услуг.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СО КК "Апшеронский КЦСОН"</dc:title>
  <dc:subject>Успех года</dc:subject>
  <dc:creator>Бесчастных Вадим Р.</dc:creator>
  <cp:lastModifiedBy>User</cp:lastModifiedBy>
  <cp:revision>26</cp:revision>
  <cp:lastPrinted>2019-03-27T11:46:45Z</cp:lastPrinted>
  <dcterms:created xsi:type="dcterms:W3CDTF">2014-11-07T09:34:05Z</dcterms:created>
  <dcterms:modified xsi:type="dcterms:W3CDTF">2024-12-04T08:15:38Z</dcterms:modified>
</cp:coreProperties>
</file>