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notesMasterIdLst>
    <p:notesMasterId r:id="rId39"/>
  </p:notesMasterIdLst>
  <p:handoutMasterIdLst>
    <p:handoutMasterId r:id="rId40"/>
  </p:handoutMasterIdLst>
  <p:sldIdLst>
    <p:sldId id="273" r:id="rId2"/>
    <p:sldId id="258" r:id="rId3"/>
    <p:sldId id="259" r:id="rId4"/>
    <p:sldId id="323" r:id="rId5"/>
    <p:sldId id="278" r:id="rId6"/>
    <p:sldId id="265" r:id="rId7"/>
    <p:sldId id="257" r:id="rId8"/>
    <p:sldId id="277" r:id="rId9"/>
    <p:sldId id="267" r:id="rId10"/>
    <p:sldId id="324" r:id="rId11"/>
    <p:sldId id="325" r:id="rId12"/>
    <p:sldId id="326" r:id="rId13"/>
    <p:sldId id="327" r:id="rId14"/>
    <p:sldId id="322" r:id="rId15"/>
    <p:sldId id="269" r:id="rId16"/>
    <p:sldId id="264" r:id="rId17"/>
    <p:sldId id="276" r:id="rId18"/>
    <p:sldId id="266" r:id="rId19"/>
    <p:sldId id="319" r:id="rId20"/>
    <p:sldId id="274" r:id="rId21"/>
    <p:sldId id="280" r:id="rId22"/>
    <p:sldId id="299" r:id="rId23"/>
    <p:sldId id="281" r:id="rId24"/>
    <p:sldId id="295" r:id="rId25"/>
    <p:sldId id="282" r:id="rId26"/>
    <p:sldId id="301" r:id="rId27"/>
    <p:sldId id="300" r:id="rId28"/>
    <p:sldId id="302" r:id="rId29"/>
    <p:sldId id="296" r:id="rId30"/>
    <p:sldId id="305" r:id="rId31"/>
    <p:sldId id="285" r:id="rId32"/>
    <p:sldId id="306" r:id="rId33"/>
    <p:sldId id="292" r:id="rId34"/>
    <p:sldId id="307" r:id="rId35"/>
    <p:sldId id="279" r:id="rId36"/>
    <p:sldId id="288" r:id="rId37"/>
    <p:sldId id="289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1010"/>
    <a:srgbClr val="0000FF"/>
    <a:srgbClr val="CC00CC"/>
    <a:srgbClr val="FF0066"/>
    <a:srgbClr val="D60093"/>
    <a:srgbClr val="9966FF"/>
    <a:srgbClr val="33CCFF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492" autoAdjust="0"/>
  </p:normalViewPr>
  <p:slideViewPr>
    <p:cSldViewPr>
      <p:cViewPr>
        <p:scale>
          <a:sx n="76" d="100"/>
          <a:sy n="76" d="100"/>
        </p:scale>
        <p:origin x="-118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5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2B1FB18C-5703-40A7-9924-69C99DE5EDFA}" type="datetime1">
              <a:rPr lang="ru-RU"/>
              <a:pPr>
                <a:defRPr/>
              </a:pPr>
              <a:t>18.01.2023</a:t>
            </a:fld>
            <a:endParaRPr lang="ru-RU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F4E49275-6411-48EE-A727-2DE902B497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367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1122BBE4-FD5E-4802-AC44-7EBADECAA524}" type="datetime1">
              <a:rPr lang="ru-RU"/>
              <a:pPr>
                <a:defRPr/>
              </a:pPr>
              <a:t>18.01.2023</a:t>
            </a:fld>
            <a:endParaRPr lang="ru-RU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1FA99B35-D58D-434F-95A5-771B83DDE4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50911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597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416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9D4865-4F72-46A6-AFBA-A4630C431AD0}" type="slidenum">
              <a:rPr lang="ru-RU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829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A99B35-D58D-434F-95A5-771B83DDE494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703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160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330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10C48-BBB9-4BBD-A4DD-F2B9F236F90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94528"/>
      </p:ext>
    </p:extLst>
  </p:cSld>
  <p:clrMapOvr>
    <a:masterClrMapping/>
  </p:clrMapOvr>
  <p:transition advTm="4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52A29-2244-4BA3-A1E1-141E378DDA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29090"/>
      </p:ext>
    </p:extLst>
  </p:cSld>
  <p:clrMapOvr>
    <a:masterClrMapping/>
  </p:clrMapOvr>
  <p:transition advTm="4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52A29-2244-4BA3-A1E1-141E378DDA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2722098"/>
      </p:ext>
    </p:extLst>
  </p:cSld>
  <p:clrMapOvr>
    <a:masterClrMapping/>
  </p:clrMapOvr>
  <p:transition advTm="4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52A29-2244-4BA3-A1E1-141E378DDA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803251"/>
      </p:ext>
    </p:extLst>
  </p:cSld>
  <p:clrMapOvr>
    <a:masterClrMapping/>
  </p:clrMapOvr>
  <p:transition advTm="4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52A29-2244-4BA3-A1E1-141E378DDA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1324982"/>
      </p:ext>
    </p:extLst>
  </p:cSld>
  <p:clrMapOvr>
    <a:masterClrMapping/>
  </p:clrMapOvr>
  <p:transition advTm="4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52A29-2244-4BA3-A1E1-141E378DDA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80860"/>
      </p:ext>
    </p:extLst>
  </p:cSld>
  <p:clrMapOvr>
    <a:masterClrMapping/>
  </p:clrMapOvr>
  <p:transition advTm="4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C23F6-BC25-4C7B-A14E-B7482E634F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685582"/>
      </p:ext>
    </p:extLst>
  </p:cSld>
  <p:clrMapOvr>
    <a:masterClrMapping/>
  </p:clrMapOvr>
  <p:transition advTm="4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A1A4DE-2B9D-43CF-9060-75A6C95A10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981086"/>
      </p:ext>
    </p:extLst>
  </p:cSld>
  <p:clrMapOvr>
    <a:masterClrMapping/>
  </p:clrMapOvr>
  <p:transition advTm="4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92544-BF14-4C21-9AE2-71FCAF908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09603"/>
      </p:ext>
    </p:extLst>
  </p:cSld>
  <p:clrMapOvr>
    <a:masterClrMapping/>
  </p:clrMapOvr>
  <p:transition advTm="4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00BC75-048F-4CEC-BCCB-BE2B9F43AAF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920868"/>
      </p:ext>
    </p:extLst>
  </p:cSld>
  <p:clrMapOvr>
    <a:masterClrMapping/>
  </p:clrMapOvr>
  <p:transition advTm="4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2573D-6E83-41BC-BACE-AAAF818393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553303"/>
      </p:ext>
    </p:extLst>
  </p:cSld>
  <p:clrMapOvr>
    <a:masterClrMapping/>
  </p:clrMapOvr>
  <p:transition advTm="4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1D6EB0-BD7F-4513-91B8-67F0E88800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3987"/>
      </p:ext>
    </p:extLst>
  </p:cSld>
  <p:clrMapOvr>
    <a:masterClrMapping/>
  </p:clrMapOvr>
  <p:transition advTm="4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D08B9-821C-4F65-BB03-547CD15E60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383931"/>
      </p:ext>
    </p:extLst>
  </p:cSld>
  <p:clrMapOvr>
    <a:masterClrMapping/>
  </p:clrMapOvr>
  <p:transition advTm="4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CE7770-9E2D-41CD-B12B-3D1A8C93C4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941926"/>
      </p:ext>
    </p:extLst>
  </p:cSld>
  <p:clrMapOvr>
    <a:masterClrMapping/>
  </p:clrMapOvr>
  <p:transition advTm="4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4DBCC-FF92-4691-A4D2-9502FD4837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737461"/>
      </p:ext>
    </p:extLst>
  </p:cSld>
  <p:clrMapOvr>
    <a:masterClrMapping/>
  </p:clrMapOvr>
  <p:transition advTm="4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653696-35C5-43AF-B89B-345B34A29A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616653"/>
      </p:ext>
    </p:extLst>
  </p:cSld>
  <p:clrMapOvr>
    <a:masterClrMapping/>
  </p:clrMapOvr>
  <p:transition advTm="4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6E5E71-1642-4E61-ACF9-D740AD287E1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255035"/>
      </p:ext>
    </p:extLst>
  </p:cSld>
  <p:clrMapOvr>
    <a:masterClrMapping/>
  </p:clrMapOvr>
  <p:transition advTm="4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МОУ "Средняя общеобразовательная школа №6"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14852A29-2244-4BA3-A1E1-141E378DDA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1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</p:sldLayoutIdLst>
  <p:transition advTm="4000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Relationship Id="rId9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762000" y="533400"/>
            <a:ext cx="731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1981200" y="381000"/>
            <a:ext cx="6858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600" b="1" dirty="0"/>
              <a:t>МБОУ «Средняя общеобразовательная школа №6» г. Канаш </a:t>
            </a:r>
          </a:p>
        </p:txBody>
      </p:sp>
      <p:sp>
        <p:nvSpPr>
          <p:cNvPr id="119819" name="Rectangle 11"/>
          <p:cNvSpPr>
            <a:spLocks noChangeArrowheads="1"/>
          </p:cNvSpPr>
          <p:nvPr/>
        </p:nvSpPr>
        <p:spPr bwMode="auto">
          <a:xfrm>
            <a:off x="1143000" y="3505200"/>
            <a:ext cx="6705600" cy="13234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80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  <a:reflection endPos="0" dist="50800" dir="5400000" sy="-100000" algn="bl" rotWithShape="0"/>
                </a:effectLst>
              </a:rPr>
              <a:t>«Созвездие»</a:t>
            </a:r>
          </a:p>
        </p:txBody>
      </p:sp>
      <p:pic>
        <p:nvPicPr>
          <p:cNvPr id="2" name="Денис Майданов - Флаг моего государства (minus 3) -3 полуто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858000"/>
            <a:ext cx="171450" cy="1714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19200" y="2514600"/>
            <a:ext cx="647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"/>
              </a:spcBef>
              <a:defRPr/>
            </a:pPr>
            <a:r>
              <a:rPr lang="ru-RU" sz="3200" b="1" i="1" dirty="0">
                <a:solidFill>
                  <a:srgbClr val="D6101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Школьная детская общественная организация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09800" y="5943600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ct val="5000"/>
              </a:spcBef>
              <a:defRPr/>
            </a:pPr>
            <a:r>
              <a:rPr lang="ru-RU" sz="2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2022-2023 уч. год </a:t>
            </a:r>
          </a:p>
        </p:txBody>
      </p:sp>
      <p:pic>
        <p:nvPicPr>
          <p:cNvPr id="5" name="ELPHRG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9100" y="3862119"/>
            <a:ext cx="609600" cy="609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FAF9D39-0700-4364-8E99-F663924CBD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254021"/>
            <a:ext cx="1916072" cy="1916072"/>
          </a:xfrm>
          <a:prstGeom prst="rect">
            <a:avLst/>
          </a:prstGeom>
        </p:spPr>
      </p:pic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2000"/>
                                        <p:tgtEl>
                                          <p:spTgt spid="11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9817" grpId="0"/>
      <p:bldP spid="1198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38600"/>
            <a:ext cx="295275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2289560" cy="2019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533400"/>
            <a:ext cx="6347713" cy="1320800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>
                <a:solidFill>
                  <a:srgbClr val="D6101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Программа ШДОО </a:t>
            </a:r>
            <a:r>
              <a:rPr lang="ru-RU" sz="44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00FF">
                      <a:alpha val="40000"/>
                    </a:srgbClr>
                  </a:glow>
                </a:effectLst>
                <a:ea typeface="Calibri" panose="020F0502020204030204" pitchFamily="34" charset="0"/>
                <a:cs typeface="Arial" panose="020B0604020202020204" pitchFamily="34" charset="0"/>
              </a:rPr>
              <a:t>«СОЗВЕЗДИЕ»</a:t>
            </a:r>
            <a:endParaRPr lang="ru-RU" sz="4400" b="1" i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00FF">
                    <a:alpha val="40000"/>
                  </a:srgbClr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438400"/>
            <a:ext cx="8229599" cy="388077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buNone/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Программа состоит из </a:t>
            </a:r>
            <a:r>
              <a:rPr lang="ru-RU" sz="2400" dirty="0">
                <a:solidFill>
                  <a:srgbClr val="D6101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трёх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ступеней и вариантов моделей, отвечающих возрастным и психологическим особенностям развития ребёнка, его приобретёнными способностями, и умением реализовать эти достижения. </a:t>
            </a:r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321334"/>
      </p:ext>
    </p:extLst>
  </p:cSld>
  <p:clrMapOvr>
    <a:masterClrMapping/>
  </p:clrMapOvr>
  <p:transition advTm="4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2289560" cy="2019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609600"/>
            <a:ext cx="6347713" cy="13208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</a:pPr>
            <a:r>
              <a:rPr lang="ru-RU" b="1" dirty="0">
                <a:solidFill>
                  <a:srgbClr val="D6101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ступень </a:t>
            </a:r>
            <a:r>
              <a:rPr lang="ru-RU" sz="4800" b="1" dirty="0">
                <a:solidFill>
                  <a:srgbClr val="D6101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«Капельки»</a:t>
            </a:r>
            <a:r>
              <a:rPr lang="ru-RU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D6101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Начальная ступень деятельности членов ШДОО.</a:t>
            </a:r>
            <a:br>
              <a:rPr lang="ru-RU" sz="1800" b="1" dirty="0">
                <a:solidFill>
                  <a:srgbClr val="D6101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D6101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Объединяет ребят со 2 по 4 класс (8 - 11 лет). </a:t>
            </a:r>
            <a:r>
              <a:rPr lang="ru-RU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sz="4800" dirty="0">
              <a:solidFill>
                <a:srgbClr val="D6101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2160590"/>
            <a:ext cx="8077201" cy="454501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07000"/>
              </a:lnSpc>
              <a:buNone/>
            </a:pP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ЦЕЛЬ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Формирование и развитие мотивации у младших школьников к коллективно творческой деятельности ШДОО.</a:t>
            </a:r>
          </a:p>
          <a:p>
            <a:pPr marL="0" indent="0" algn="just">
              <a:lnSpc>
                <a:spcPct val="107000"/>
              </a:lnSpc>
              <a:buNone/>
            </a:pP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Полезные дела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lnSpc>
                <a:spcPct val="107000"/>
              </a:lnSpc>
              <a:buNone/>
            </a:pP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	Игра «Давайте знакомиться!»</a:t>
            </a:r>
          </a:p>
          <a:p>
            <a:pPr marL="0" indent="0" algn="just">
              <a:lnSpc>
                <a:spcPct val="107000"/>
              </a:lnSpc>
              <a:buNone/>
            </a:pP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	Проект «Горячая линия Почемучек» - 100 вопросов взрослым.</a:t>
            </a:r>
          </a:p>
          <a:p>
            <a:pPr marL="0" indent="0" algn="just">
              <a:lnSpc>
                <a:spcPct val="107000"/>
              </a:lnSpc>
              <a:buNone/>
            </a:pP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	Акция «Добрые дела» (научись дарить радость!)</a:t>
            </a:r>
          </a:p>
          <a:p>
            <a:pPr marL="0" indent="0" algn="just">
              <a:lnSpc>
                <a:spcPct val="107000"/>
              </a:lnSpc>
              <a:buNone/>
            </a:pP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	Программа «Эстафета поколений» - встреча с ветеранами детского движения.</a:t>
            </a:r>
          </a:p>
          <a:p>
            <a:pPr marL="0" indent="0" algn="just">
              <a:lnSpc>
                <a:spcPct val="107000"/>
              </a:lnSpc>
              <a:buNone/>
            </a:pP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	Конкурсы, викторины, весёлые переменки, спортивные эстафеты.</a:t>
            </a:r>
          </a:p>
          <a:p>
            <a:pPr marL="0" indent="0" algn="just">
              <a:lnSpc>
                <a:spcPct val="107000"/>
              </a:lnSpc>
              <a:buNone/>
            </a:pP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	Песни доброго круга.</a:t>
            </a:r>
          </a:p>
          <a:p>
            <a:endParaRPr lang="ru-RU" dirty="0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939744"/>
      </p:ext>
    </p:extLst>
  </p:cSld>
  <p:clrMapOvr>
    <a:masterClrMapping/>
  </p:clrMapOvr>
  <p:transition advTm="4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895600"/>
            <a:ext cx="3257137" cy="2971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2289560" cy="2019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665251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D6101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ступень </a:t>
            </a:r>
            <a:br>
              <a:rPr lang="ru-RU" b="1" dirty="0">
                <a:solidFill>
                  <a:srgbClr val="D6101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4900" b="1" dirty="0">
                <a:solidFill>
                  <a:srgbClr val="D6101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«Умники и Умницы»</a:t>
            </a:r>
            <a:r>
              <a:rPr lang="ru-RU" sz="4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ru-RU" sz="4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D6101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Средняя ступень деятельности членов ШДОО.</a:t>
            </a:r>
            <a:br>
              <a:rPr lang="ru-RU" sz="2200" b="1" dirty="0">
                <a:solidFill>
                  <a:srgbClr val="D6101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D6101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Объединяет ребят с 5 по 7 класс (11 - 13 лет). </a:t>
            </a:r>
            <a:r>
              <a:rPr lang="ru-RU" sz="8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8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dirty="0">
              <a:solidFill>
                <a:srgbClr val="D6101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2160590"/>
            <a:ext cx="8229601" cy="439261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buNone/>
            </a:pPr>
            <a:r>
              <a:rPr lang="ru-RU" sz="2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ЦЕЛЬ</a:t>
            </a: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Накопление опыта коллективно – творческой деятельности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Clr>
                <a:srgbClr val="5FCBEF"/>
              </a:buClr>
              <a:buNone/>
            </a:pPr>
            <a:r>
              <a:rPr lang="ru-RU" sz="2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Полезные дела</a:t>
            </a: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1. Акция «Зажигай!»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2. Трудовые десанты; 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3. Праздники здоровья; 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4. «Зарница»; 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5. «Широкая масленица».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6. «Школьный фестиваль искусств»</a:t>
            </a:r>
          </a:p>
          <a:p>
            <a:endParaRPr lang="ru-RU" sz="2600" dirty="0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509828"/>
      </p:ext>
    </p:extLst>
  </p:cSld>
  <p:clrMapOvr>
    <a:masterClrMapping/>
  </p:clrMapOvr>
  <p:transition advTm="4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895600"/>
            <a:ext cx="3505200" cy="3505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2289560" cy="2019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228600"/>
            <a:ext cx="634771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D6101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ступень </a:t>
            </a:r>
            <a:br>
              <a:rPr lang="ru-RU" b="1" dirty="0">
                <a:solidFill>
                  <a:srgbClr val="D6101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4900" b="1" dirty="0">
                <a:solidFill>
                  <a:srgbClr val="D6101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«Успешные люди»</a:t>
            </a:r>
            <a:r>
              <a:rPr lang="ru-RU" sz="4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D6101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Старшая ступень деятельности членов ШДОО.</a:t>
            </a:r>
            <a:br>
              <a:rPr lang="ru-RU" sz="2200" b="1" dirty="0">
                <a:solidFill>
                  <a:srgbClr val="D6101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D6101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Объединяет ребят с 8 по 11 классы (14 - 18 лет).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2160590"/>
            <a:ext cx="8458199" cy="4392610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buNone/>
            </a:pP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ЦЕЛЬ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Дать практику общения подросткам в демократической среде и помогать в создании собственного малого социума.</a:t>
            </a:r>
          </a:p>
          <a:p>
            <a:pPr marL="0" indent="0" algn="just">
              <a:lnSpc>
                <a:spcPct val="107000"/>
              </a:lnSpc>
              <a:buNone/>
            </a:pP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Полезные дела:</a:t>
            </a:r>
            <a:endParaRPr lang="ru-RU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7000"/>
              </a:lnSpc>
              <a:buClr>
                <a:srgbClr val="5FCBEF"/>
              </a:buClr>
              <a:buNone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Акция «Стимул к действию»</a:t>
            </a:r>
          </a:p>
          <a:p>
            <a:pPr marL="0" indent="0" algn="just">
              <a:lnSpc>
                <a:spcPct val="107000"/>
              </a:lnSpc>
              <a:buClr>
                <a:srgbClr val="5FCBEF"/>
              </a:buClr>
              <a:buNone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Проект «Возвращение к истокам»</a:t>
            </a:r>
          </a:p>
          <a:p>
            <a:pPr marL="0" indent="0" algn="just">
              <a:lnSpc>
                <a:spcPct val="107000"/>
              </a:lnSpc>
              <a:buClr>
                <a:srgbClr val="5FCBEF"/>
              </a:buClr>
              <a:buNone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 Акция «Мост дружбы»</a:t>
            </a:r>
          </a:p>
          <a:p>
            <a:pPr marL="0" indent="0" algn="just">
              <a:lnSpc>
                <a:spcPct val="107000"/>
              </a:lnSpc>
              <a:buClr>
                <a:srgbClr val="5FCBEF"/>
              </a:buClr>
              <a:buNone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Проект «Твори добро»</a:t>
            </a:r>
          </a:p>
          <a:p>
            <a:pPr marL="0" indent="0" algn="just">
              <a:lnSpc>
                <a:spcPct val="107000"/>
              </a:lnSpc>
              <a:buClr>
                <a:srgbClr val="5FCBEF"/>
              </a:buClr>
              <a:buNone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Проект «Добрые волшебники»</a:t>
            </a:r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393477"/>
      </p:ext>
    </p:extLst>
  </p:cSld>
  <p:clrMapOvr>
    <a:masterClrMapping/>
  </p:clrMapOvr>
  <p:transition advTm="4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2937549" cy="2590800"/>
          </a:xfrm>
          <a:prstGeom prst="rect">
            <a:avLst/>
          </a:prstGeom>
        </p:spPr>
      </p:pic>
      <p:sp>
        <p:nvSpPr>
          <p:cNvPr id="84994" name="Oval 2"/>
          <p:cNvSpPr>
            <a:spLocks noChangeArrowheads="1"/>
          </p:cNvSpPr>
          <p:nvPr/>
        </p:nvSpPr>
        <p:spPr bwMode="auto">
          <a:xfrm>
            <a:off x="2771775" y="2349500"/>
            <a:ext cx="3529013" cy="1439863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4995" name="AutoShape 3"/>
          <p:cNvSpPr>
            <a:spLocks noChangeArrowheads="1"/>
          </p:cNvSpPr>
          <p:nvPr/>
        </p:nvSpPr>
        <p:spPr bwMode="auto">
          <a:xfrm rot="9586268">
            <a:off x="2117725" y="3068638"/>
            <a:ext cx="647700" cy="485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t="100000" r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4996" name="AutoShape 4"/>
          <p:cNvSpPr>
            <a:spLocks noChangeArrowheads="1"/>
          </p:cNvSpPr>
          <p:nvPr/>
        </p:nvSpPr>
        <p:spPr bwMode="auto">
          <a:xfrm rot="6834653">
            <a:off x="3063875" y="4159251"/>
            <a:ext cx="1241425" cy="469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t="100000" r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4997" name="AutoShape 5"/>
          <p:cNvSpPr>
            <a:spLocks noChangeArrowheads="1"/>
          </p:cNvSpPr>
          <p:nvPr/>
        </p:nvSpPr>
        <p:spPr bwMode="auto">
          <a:xfrm rot="1410894">
            <a:off x="6300788" y="3159125"/>
            <a:ext cx="720725" cy="485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t="100000" r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4998" name="AutoShape 6"/>
          <p:cNvSpPr>
            <a:spLocks noChangeArrowheads="1"/>
          </p:cNvSpPr>
          <p:nvPr/>
        </p:nvSpPr>
        <p:spPr bwMode="auto">
          <a:xfrm rot="3687578">
            <a:off x="4975225" y="4152900"/>
            <a:ext cx="1368425" cy="485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t="100000" r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4999" name="Oval 7"/>
          <p:cNvSpPr>
            <a:spLocks noChangeArrowheads="1"/>
          </p:cNvSpPr>
          <p:nvPr/>
        </p:nvSpPr>
        <p:spPr bwMode="auto">
          <a:xfrm>
            <a:off x="179388" y="3284538"/>
            <a:ext cx="2160587" cy="1008062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50000">
                <a:srgbClr val="FFFF99"/>
              </a:gs>
              <a:gs pos="100000">
                <a:srgbClr val="FF3300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5000" name="Oval 8"/>
          <p:cNvSpPr>
            <a:spLocks noChangeArrowheads="1"/>
          </p:cNvSpPr>
          <p:nvPr/>
        </p:nvSpPr>
        <p:spPr bwMode="auto">
          <a:xfrm>
            <a:off x="2051050" y="5011738"/>
            <a:ext cx="2160588" cy="1009650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50000">
                <a:srgbClr val="FFFF99"/>
              </a:gs>
              <a:gs pos="100000">
                <a:srgbClr val="FF3300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5001" name="Oval 9"/>
          <p:cNvSpPr>
            <a:spLocks noChangeArrowheads="1"/>
          </p:cNvSpPr>
          <p:nvPr/>
        </p:nvSpPr>
        <p:spPr bwMode="auto">
          <a:xfrm>
            <a:off x="5292725" y="5013325"/>
            <a:ext cx="2232025" cy="1008063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50000">
                <a:srgbClr val="FFFF99"/>
              </a:gs>
              <a:gs pos="100000">
                <a:srgbClr val="FF3300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5002" name="Oval 10"/>
          <p:cNvSpPr>
            <a:spLocks noChangeArrowheads="1"/>
          </p:cNvSpPr>
          <p:nvPr/>
        </p:nvSpPr>
        <p:spPr bwMode="auto">
          <a:xfrm>
            <a:off x="6588125" y="3573463"/>
            <a:ext cx="2160588" cy="792162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50000">
                <a:srgbClr val="FFFF99"/>
              </a:gs>
              <a:gs pos="100000">
                <a:srgbClr val="FF3300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5003" name="Rectangle 11"/>
          <p:cNvSpPr>
            <a:spLocks noChangeArrowheads="1"/>
          </p:cNvSpPr>
          <p:nvPr/>
        </p:nvSpPr>
        <p:spPr bwMode="auto">
          <a:xfrm>
            <a:off x="395288" y="3357563"/>
            <a:ext cx="20161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latin typeface="Comic Sans MS" pitchFamily="66" charset="0"/>
              </a:rPr>
              <a:t> </a:t>
            </a:r>
            <a:r>
              <a:rPr lang="ru-RU" sz="1400" b="1">
                <a:latin typeface="Comic Sans MS" pitchFamily="66" charset="0"/>
              </a:rPr>
              <a:t>  Успешно </a:t>
            </a:r>
          </a:p>
          <a:p>
            <a:pPr algn="ctr"/>
            <a:r>
              <a:rPr lang="ru-RU" sz="1400" b="1">
                <a:latin typeface="Comic Sans MS" pitchFamily="66" charset="0"/>
              </a:rPr>
              <a:t>взаимодействующий </a:t>
            </a:r>
          </a:p>
          <a:p>
            <a:r>
              <a:rPr lang="ru-RU" sz="1400" b="1">
                <a:latin typeface="Comic Sans MS" pitchFamily="66" charset="0"/>
              </a:rPr>
              <a:t>  в коллективе</a:t>
            </a:r>
            <a:endParaRPr lang="ru-RU" b="1">
              <a:latin typeface="Comic Sans MS" pitchFamily="66" charset="0"/>
            </a:endParaRPr>
          </a:p>
        </p:txBody>
      </p:sp>
      <p:sp>
        <p:nvSpPr>
          <p:cNvPr id="85004" name="WordArt 12"/>
          <p:cNvSpPr>
            <a:spLocks noChangeArrowheads="1" noChangeShapeType="1" noTextEdit="1"/>
          </p:cNvSpPr>
          <p:nvPr/>
        </p:nvSpPr>
        <p:spPr bwMode="auto">
          <a:xfrm>
            <a:off x="3276600" y="2636838"/>
            <a:ext cx="2663825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6600FF"/>
                </a:solidFill>
                <a:latin typeface="Impact"/>
              </a:rPr>
              <a:t>Ученик</a:t>
            </a:r>
          </a:p>
        </p:txBody>
      </p:sp>
      <p:sp>
        <p:nvSpPr>
          <p:cNvPr id="85005" name="Rectangle 13"/>
          <p:cNvSpPr>
            <a:spLocks noChangeArrowheads="1"/>
          </p:cNvSpPr>
          <p:nvPr/>
        </p:nvSpPr>
        <p:spPr bwMode="auto">
          <a:xfrm>
            <a:off x="6629400" y="3573463"/>
            <a:ext cx="20161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omic Sans MS" pitchFamily="66" charset="0"/>
              </a:rPr>
              <a:t>Активно участвующий в  делах школы</a:t>
            </a:r>
            <a:endParaRPr lang="ru-RU" b="1">
              <a:latin typeface="Comic Sans MS" pitchFamily="66" charset="0"/>
            </a:endParaRPr>
          </a:p>
        </p:txBody>
      </p:sp>
      <p:sp>
        <p:nvSpPr>
          <p:cNvPr id="85006" name="Rectangle 14"/>
          <p:cNvSpPr>
            <a:spLocks noChangeArrowheads="1"/>
          </p:cNvSpPr>
          <p:nvPr/>
        </p:nvSpPr>
        <p:spPr bwMode="auto">
          <a:xfrm>
            <a:off x="5375275" y="5146675"/>
            <a:ext cx="20161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omic Sans MS" pitchFamily="66" charset="0"/>
              </a:rPr>
              <a:t>Добившийся</a:t>
            </a:r>
          </a:p>
          <a:p>
            <a:pPr algn="ctr"/>
            <a:r>
              <a:rPr lang="ru-RU" sz="1400" b="1">
                <a:latin typeface="Comic Sans MS" pitchFamily="66" charset="0"/>
              </a:rPr>
              <a:t>значительных  успехов</a:t>
            </a:r>
          </a:p>
        </p:txBody>
      </p:sp>
      <p:sp>
        <p:nvSpPr>
          <p:cNvPr id="85007" name="Rectangle 15"/>
          <p:cNvSpPr>
            <a:spLocks noChangeArrowheads="1"/>
          </p:cNvSpPr>
          <p:nvPr/>
        </p:nvSpPr>
        <p:spPr bwMode="auto">
          <a:xfrm>
            <a:off x="2174875" y="5216525"/>
            <a:ext cx="20161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omic Sans MS" pitchFamily="66" charset="0"/>
              </a:rPr>
              <a:t>Самостоятельный </a:t>
            </a:r>
          </a:p>
          <a:p>
            <a:r>
              <a:rPr lang="ru-RU" sz="1400" b="1">
                <a:latin typeface="Comic Sans MS" pitchFamily="66" charset="0"/>
              </a:rPr>
              <a:t>  и творческий</a:t>
            </a:r>
          </a:p>
        </p:txBody>
      </p:sp>
      <p:sp>
        <p:nvSpPr>
          <p:cNvPr id="85008" name="Rectangle 275"/>
          <p:cNvSpPr>
            <a:spLocks noChangeArrowheads="1"/>
          </p:cNvSpPr>
          <p:nvPr/>
        </p:nvSpPr>
        <p:spPr bwMode="auto">
          <a:xfrm>
            <a:off x="152400" y="228600"/>
            <a:ext cx="87630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2667000" y="381000"/>
            <a:ext cx="6248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</a:t>
            </a:r>
            <a:r>
              <a:rPr lang="ru-RU" sz="3600" b="1" i="1" dirty="0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Результат деятельности ШДОО   </a:t>
            </a:r>
            <a:r>
              <a:rPr lang="ru-RU" sz="44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«Созвездие»</a:t>
            </a:r>
          </a:p>
        </p:txBody>
      </p:sp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850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8500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85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85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1000"/>
                                        <p:tgtEl>
                                          <p:spTgt spid="85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1000"/>
                                        <p:tgtEl>
                                          <p:spTgt spid="85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 animBg="1"/>
      <p:bldP spid="84995" grpId="0" animBg="1"/>
      <p:bldP spid="84996" grpId="0" animBg="1"/>
      <p:bldP spid="84997" grpId="0" animBg="1"/>
      <p:bldP spid="84998" grpId="0" animBg="1"/>
      <p:bldP spid="84999" grpId="0" animBg="1"/>
      <p:bldP spid="85000" grpId="0" animBg="1"/>
      <p:bldP spid="85001" grpId="0" animBg="1"/>
      <p:bldP spid="85002" grpId="0" animBg="1"/>
      <p:bldP spid="85003" grpId="0"/>
      <p:bldP spid="85004" grpId="0" animBg="1"/>
      <p:bldP spid="85005" grpId="0"/>
      <p:bldP spid="85006" grpId="0"/>
      <p:bldP spid="85007" grpId="0"/>
      <p:bldP spid="1239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228600" y="304800"/>
            <a:ext cx="861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ru-RU" sz="3200" b="1" dirty="0">
                <a:solidFill>
                  <a:srgbClr val="D61010"/>
                </a:solidFill>
              </a:rPr>
              <a:t>«Здоровая страна» </a:t>
            </a:r>
            <a:r>
              <a:rPr lang="ru-RU" sz="3200" dirty="0">
                <a:solidFill>
                  <a:srgbClr val="D61010"/>
                </a:solidFill>
              </a:rPr>
              <a:t>- личностное развитие</a:t>
            </a:r>
          </a:p>
        </p:txBody>
      </p:sp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533400" y="990600"/>
            <a:ext cx="83058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b="1" i="1"/>
              <a:t>Развитие системы полноценного досуга,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b="1" i="1"/>
              <a:t>здорового образа жизни учащегося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792220F-0301-4AAC-90D4-6790184A7E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81163"/>
            <a:ext cx="5715000" cy="4286250"/>
          </a:xfrm>
          <a:prstGeom prst="rect">
            <a:avLst/>
          </a:prstGeom>
        </p:spPr>
      </p:pic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3" grpId="0"/>
      <p:bldP spid="10650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07" name="Rectangle 23"/>
          <p:cNvSpPr>
            <a:spLocks noChangeArrowheads="1"/>
          </p:cNvSpPr>
          <p:nvPr/>
        </p:nvSpPr>
        <p:spPr bwMode="auto">
          <a:xfrm>
            <a:off x="342900" y="389209"/>
            <a:ext cx="861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ru-RU" sz="3200" b="1" dirty="0">
                <a:solidFill>
                  <a:srgbClr val="D61010"/>
                </a:solidFill>
              </a:rPr>
              <a:t>«Здоровая страна» </a:t>
            </a:r>
            <a:r>
              <a:rPr lang="ru-RU" sz="3200" dirty="0">
                <a:solidFill>
                  <a:srgbClr val="D61010"/>
                </a:solidFill>
              </a:rPr>
              <a:t>- личностное развитие</a:t>
            </a:r>
          </a:p>
        </p:txBody>
      </p:sp>
      <p:sp>
        <p:nvSpPr>
          <p:cNvPr id="15364" name="Rectangle 24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3209" name="Text Box 25"/>
          <p:cNvSpPr txBox="1">
            <a:spLocks noChangeArrowheads="1"/>
          </p:cNvSpPr>
          <p:nvPr/>
        </p:nvSpPr>
        <p:spPr bwMode="auto">
          <a:xfrm>
            <a:off x="1447800" y="99127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 dirty="0"/>
              <a:t>Поддержка и защита талантливой молодежи школы</a:t>
            </a:r>
          </a:p>
        </p:txBody>
      </p:sp>
      <p:sp>
        <p:nvSpPr>
          <p:cNvPr id="93213" name="Rectangle 29"/>
          <p:cNvSpPr>
            <a:spLocks noChangeArrowheads="1"/>
          </p:cNvSpPr>
          <p:nvPr/>
        </p:nvSpPr>
        <p:spPr bwMode="auto">
          <a:xfrm>
            <a:off x="228600" y="152400"/>
            <a:ext cx="86106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4400" b="1" i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B5E7D03-606A-4E9B-9B4F-4ABCF1DE4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3" y="1729415"/>
            <a:ext cx="4532225" cy="33991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FA91B2C-E962-4D12-AFE1-1C89F944C0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36" y="2209800"/>
            <a:ext cx="3073146" cy="4097528"/>
          </a:xfrm>
          <a:prstGeom prst="rect">
            <a:avLst/>
          </a:prstGeom>
        </p:spPr>
      </p:pic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93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7" grpId="0"/>
      <p:bldP spid="93209" grpId="0"/>
      <p:bldP spid="932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228600" y="304800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0000"/>
              </a:buClr>
            </a:pPr>
            <a:r>
              <a:rPr lang="ru-RU" sz="3200" b="1" dirty="0">
                <a:solidFill>
                  <a:srgbClr val="D61010"/>
                </a:solidFill>
              </a:rPr>
              <a:t>«Лидер» </a:t>
            </a:r>
            <a:r>
              <a:rPr lang="ru-RU" sz="3200" dirty="0">
                <a:solidFill>
                  <a:srgbClr val="D61010"/>
                </a:solidFill>
              </a:rPr>
              <a:t>- гражданская активность </a:t>
            </a:r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381000" y="1600200"/>
            <a:ext cx="838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369277" y="969717"/>
            <a:ext cx="83058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b="1" i="1" dirty="0"/>
              <a:t>Развитие трудовых навыков.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ru-RU" b="1" i="1" dirty="0"/>
              <a:t>Помогает сделать профориентационный выбор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E7BDC7-7F24-43F0-9A75-54F12CCC3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726660"/>
            <a:ext cx="6248400" cy="4163974"/>
          </a:xfrm>
          <a:prstGeom prst="rect">
            <a:avLst/>
          </a:prstGeom>
        </p:spPr>
      </p:pic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10650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12"/>
          <p:cNvSpPr txBox="1">
            <a:spLocks noChangeArrowheads="1"/>
          </p:cNvSpPr>
          <p:nvPr/>
        </p:nvSpPr>
        <p:spPr bwMode="auto">
          <a:xfrm>
            <a:off x="1219200" y="838200"/>
            <a:ext cx="708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152400" y="228600"/>
            <a:ext cx="891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ru-RU" sz="3200" b="1" dirty="0">
                <a:solidFill>
                  <a:srgbClr val="D61010"/>
                </a:solidFill>
              </a:rPr>
              <a:t>«Лидер» - </a:t>
            </a:r>
            <a:r>
              <a:rPr lang="ru-RU" sz="3200" dirty="0">
                <a:solidFill>
                  <a:srgbClr val="D61010"/>
                </a:solidFill>
              </a:rPr>
              <a:t>гражданская активность</a:t>
            </a:r>
          </a:p>
        </p:txBody>
      </p:sp>
      <p:sp>
        <p:nvSpPr>
          <p:cNvPr id="18438" name="Rectangle 16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3209" name="Text Box 25"/>
          <p:cNvSpPr txBox="1">
            <a:spLocks noChangeArrowheads="1"/>
          </p:cNvSpPr>
          <p:nvPr/>
        </p:nvSpPr>
        <p:spPr bwMode="auto">
          <a:xfrm>
            <a:off x="228600" y="1044261"/>
            <a:ext cx="845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 dirty="0"/>
              <a:t>Развитие преемственности  в отношении старших учащихся и младших школьников, оказание социальной поддержки нуждающимся</a:t>
            </a:r>
          </a:p>
        </p:txBody>
      </p:sp>
      <p:sp>
        <p:nvSpPr>
          <p:cNvPr id="17424" name="WordArt 16"/>
          <p:cNvSpPr>
            <a:spLocks noChangeArrowheads="1" noChangeShapeType="1" noTextEdit="1"/>
          </p:cNvSpPr>
          <p:nvPr/>
        </p:nvSpPr>
        <p:spPr bwMode="auto">
          <a:xfrm>
            <a:off x="3886200" y="3048000"/>
            <a:ext cx="49530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7425" name="WordArt 17"/>
          <p:cNvSpPr>
            <a:spLocks noChangeArrowheads="1" noChangeShapeType="1" noTextEdit="1"/>
          </p:cNvSpPr>
          <p:nvPr/>
        </p:nvSpPr>
        <p:spPr bwMode="auto">
          <a:xfrm>
            <a:off x="457200" y="3352800"/>
            <a:ext cx="25431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1789F56-D13E-4B3B-AB5C-2BCE7C0F1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8" y="1891672"/>
            <a:ext cx="4146724" cy="31100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333D37-377A-40F3-B5CE-873EED730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138205"/>
            <a:ext cx="3028950" cy="4038600"/>
          </a:xfrm>
          <a:prstGeom prst="rect">
            <a:avLst/>
          </a:prstGeom>
        </p:spPr>
      </p:pic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8" grpId="0"/>
      <p:bldP spid="93209" grpId="0"/>
      <p:bldP spid="17424" grpId="0" animBg="1"/>
      <p:bldP spid="17424" grpId="1" animBg="1"/>
      <p:bldP spid="174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12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173" name="Rectangle 13"/>
          <p:cNvSpPr>
            <a:spLocks noChangeArrowheads="1"/>
          </p:cNvSpPr>
          <p:nvPr/>
        </p:nvSpPr>
        <p:spPr bwMode="auto">
          <a:xfrm>
            <a:off x="76200" y="152400"/>
            <a:ext cx="906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ru-RU" sz="3200" b="1" dirty="0">
                <a:solidFill>
                  <a:srgbClr val="D61010"/>
                </a:solidFill>
              </a:rPr>
              <a:t>«Наследники» </a:t>
            </a:r>
            <a:r>
              <a:rPr lang="ru-RU" sz="3200" dirty="0">
                <a:solidFill>
                  <a:srgbClr val="D61010"/>
                </a:solidFill>
              </a:rPr>
              <a:t>- военно-патриотическое направление</a:t>
            </a:r>
          </a:p>
        </p:txBody>
      </p:sp>
      <p:sp>
        <p:nvSpPr>
          <p:cNvPr id="92174" name="Text Box 14"/>
          <p:cNvSpPr txBox="1">
            <a:spLocks noChangeArrowheads="1"/>
          </p:cNvSpPr>
          <p:nvPr/>
        </p:nvSpPr>
        <p:spPr bwMode="auto">
          <a:xfrm>
            <a:off x="381000" y="1143000"/>
            <a:ext cx="845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/>
              <a:t>Патриотическое воспитание; </a:t>
            </a:r>
          </a:p>
          <a:p>
            <a:pPr algn="ctr"/>
            <a:r>
              <a:rPr lang="ru-RU" b="1" i="1" dirty="0"/>
              <a:t>Формирование национального государственного мировоззрения.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7C8B5F3-787C-45E6-9CE9-8EEFEE7E09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9049"/>
            <a:ext cx="4801760" cy="36013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D2EDA24-79CB-460C-8C04-9EB19CD1E0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60" y="2177634"/>
            <a:ext cx="3273950" cy="4365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wipe/>
      </p:transition>
    </mc:Choice>
    <mc:Fallback xmlns="">
      <p:transition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3" grpId="0"/>
      <p:bldP spid="9217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3023946" cy="2667000"/>
          </a:xfrm>
          <a:prstGeom prst="rect">
            <a:avLst/>
          </a:prstGeom>
        </p:spPr>
      </p:pic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title"/>
          </p:nvPr>
        </p:nvSpPr>
        <p:spPr>
          <a:xfrm>
            <a:off x="3505200" y="1143000"/>
            <a:ext cx="5410200" cy="94297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i="1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цели:</a:t>
            </a:r>
            <a:endParaRPr lang="ru-RU" sz="4000" b="1" i="1" dirty="0">
              <a:solidFill>
                <a:srgbClr val="D6101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7048" name="Rectangle 8"/>
          <p:cNvSpPr>
            <a:spLocks noGrp="1" noChangeArrowheads="1"/>
          </p:cNvSpPr>
          <p:nvPr>
            <p:ph idx="1"/>
          </p:nvPr>
        </p:nvSpPr>
        <p:spPr>
          <a:xfrm>
            <a:off x="381000" y="2895600"/>
            <a:ext cx="8382000" cy="24384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endParaRPr lang="ru-RU" sz="2400" dirty="0"/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Утверждать себя среди людей и для людей;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Учиться делать добро;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Воспитывать потребность в здоровом образе жизни;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Расти достойным гражданином своего Отечества! </a:t>
            </a:r>
          </a:p>
        </p:txBody>
      </p:sp>
      <p:sp>
        <p:nvSpPr>
          <p:cNvPr id="87054" name="Rectangle 14"/>
          <p:cNvSpPr>
            <a:spLocks noChangeArrowheads="1"/>
          </p:cNvSpPr>
          <p:nvPr/>
        </p:nvSpPr>
        <p:spPr bwMode="auto">
          <a:xfrm>
            <a:off x="381000" y="2679821"/>
            <a:ext cx="82296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dirty="0"/>
              <a:t>Помочь каждому ребёнку познать и улучшить окружающий мир;</a:t>
            </a:r>
          </a:p>
        </p:txBody>
      </p:sp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" decel="50000" autoRev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" decel="100000" autoRev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" decel="100000" autoRev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" decel="50000" autoRev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" decel="100000" autoRev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" decel="100000" autoRev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" decel="50000" autoRev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" decel="100000" autoRev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" decel="100000" autoRev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" decel="50000" autoRev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" decel="100000" autoRev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" decel="100000" autoRev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5" grpId="0"/>
      <p:bldP spid="87048" grpId="0" uiExpand="1" build="allAtOnce"/>
      <p:bldP spid="870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18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0855" name="Text Box 23"/>
          <p:cNvSpPr txBox="1">
            <a:spLocks noChangeArrowheads="1"/>
          </p:cNvSpPr>
          <p:nvPr/>
        </p:nvSpPr>
        <p:spPr bwMode="auto">
          <a:xfrm>
            <a:off x="1447800" y="307975"/>
            <a:ext cx="6248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D61010"/>
                </a:solidFill>
              </a:rPr>
              <a:t>«Свой голос»- информационно-меди	</a:t>
            </a:r>
            <a:r>
              <a:rPr lang="ru-RU" sz="2800" b="1" dirty="0" err="1">
                <a:solidFill>
                  <a:srgbClr val="D61010"/>
                </a:solidFill>
              </a:rPr>
              <a:t>йное</a:t>
            </a:r>
            <a:r>
              <a:rPr lang="ru-RU" sz="2800" b="1" dirty="0">
                <a:solidFill>
                  <a:srgbClr val="D61010"/>
                </a:solidFill>
              </a:rPr>
              <a:t> направление</a:t>
            </a:r>
          </a:p>
        </p:txBody>
      </p:sp>
      <p:sp>
        <p:nvSpPr>
          <p:cNvPr id="120865" name="Text Box 33"/>
          <p:cNvSpPr txBox="1">
            <a:spLocks noChangeArrowheads="1"/>
          </p:cNvSpPr>
          <p:nvPr/>
        </p:nvSpPr>
        <p:spPr bwMode="auto">
          <a:xfrm>
            <a:off x="552450" y="1156791"/>
            <a:ext cx="7924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ru-RU" b="1" i="1" dirty="0"/>
              <a:t>Развитие творческой и социальной активности детей;</a:t>
            </a:r>
          </a:p>
          <a:p>
            <a:pPr algn="ctr">
              <a:buClr>
                <a:srgbClr val="FF0000"/>
              </a:buClr>
            </a:pPr>
            <a:r>
              <a:rPr lang="ru-RU" b="1" i="1" dirty="0"/>
              <a:t>Формирование демократичной, толерантной и креативной личности;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7C885E4-564C-40CF-B0F0-6B603A0681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8" y="2080121"/>
            <a:ext cx="4800600" cy="31991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5EBF2ED-AC16-40CD-82AA-6013903084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9" t="-739"/>
          <a:stretch/>
        </p:blipFill>
        <p:spPr>
          <a:xfrm>
            <a:off x="5187252" y="3137058"/>
            <a:ext cx="3657600" cy="3281643"/>
          </a:xfrm>
          <a:prstGeom prst="rect">
            <a:avLst/>
          </a:prstGeom>
        </p:spPr>
      </p:pic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55" grpId="0"/>
      <p:bldP spid="12086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2133600" y="9144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/>
              <a:t>День Знаний 1 сентября</a:t>
            </a:r>
          </a:p>
        </p:txBody>
      </p:sp>
      <p:sp>
        <p:nvSpPr>
          <p:cNvPr id="147464" name="Text Box 8"/>
          <p:cNvSpPr txBox="1">
            <a:spLocks noChangeArrowheads="1"/>
          </p:cNvSpPr>
          <p:nvPr/>
        </p:nvSpPr>
        <p:spPr bwMode="auto">
          <a:xfrm>
            <a:off x="685800" y="228600"/>
            <a:ext cx="7467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400" b="1" i="1" dirty="0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Традиционные праздники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5918BF8-46AB-4834-A4B0-5E6B0F133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79" y="1843592"/>
            <a:ext cx="3901678" cy="45484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370FC2D-5140-4F92-9666-A6899C74A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89" y="1419858"/>
            <a:ext cx="3901678" cy="4419600"/>
          </a:xfrm>
          <a:prstGeom prst="rect">
            <a:avLst/>
          </a:prstGeom>
        </p:spPr>
      </p:pic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47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1" grpId="0"/>
      <p:bldP spid="147461" grpId="1"/>
      <p:bldP spid="14746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457200" y="2286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400" b="1" i="1" dirty="0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Традиционные праздники</a:t>
            </a:r>
          </a:p>
        </p:txBody>
      </p:sp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2400300" y="978789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 dirty="0"/>
              <a:t>Осенний бал  20 октября</a:t>
            </a:r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7927370-80DE-4928-9B3C-7C2D24926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33513"/>
            <a:ext cx="7391400" cy="4924520"/>
          </a:xfrm>
          <a:prstGeom prst="rect">
            <a:avLst/>
          </a:prstGeom>
        </p:spPr>
      </p:pic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48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5" grpId="0"/>
      <p:bldP spid="14848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457200" y="2286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400" b="1" i="1" dirty="0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Традиционные праздники</a:t>
            </a: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533400" y="838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</a:pPr>
            <a:r>
              <a:rPr lang="ru-RU" b="1" i="1" dirty="0"/>
              <a:t>День рождения ШДОО «Созвездие» 15 сентября</a:t>
            </a:r>
            <a:r>
              <a:rPr lang="ru-RU" sz="3200" dirty="0"/>
              <a:t>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A5A4E81-09E2-4D62-B15A-64A4964F7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300948"/>
            <a:ext cx="6629400" cy="4972050"/>
          </a:xfrm>
          <a:prstGeom prst="rect">
            <a:avLst/>
          </a:prstGeom>
        </p:spPr>
      </p:pic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48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6" grpId="0"/>
      <p:bldP spid="14848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685800" y="9906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/>
              <a:t>Проведение акции «Милосердие» 5-10 ноября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1" i="1" dirty="0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Традиционные праздники</a:t>
            </a:r>
          </a:p>
        </p:txBody>
      </p:sp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6DC7AA4-66A9-4731-88E6-4D27759BB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433513"/>
            <a:ext cx="6477000" cy="4857750"/>
          </a:xfrm>
          <a:prstGeom prst="rect">
            <a:avLst/>
          </a:prstGeom>
        </p:spPr>
      </p:pic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/>
      <p:bldP spid="14950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457200" y="2286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400" b="1" i="1" dirty="0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Традиционные праздники</a:t>
            </a: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533400" y="990600"/>
            <a:ext cx="8229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</a:pPr>
            <a:r>
              <a:rPr lang="ru-RU" b="1" i="1"/>
              <a:t>День матери 24 ноября</a:t>
            </a:r>
          </a:p>
          <a:p>
            <a:pPr marL="342900" indent="-342900" algn="ctr">
              <a:lnSpc>
                <a:spcPct val="90000"/>
              </a:lnSpc>
              <a:spcBef>
                <a:spcPct val="50000"/>
              </a:spcBef>
            </a:pPr>
            <a:endParaRPr lang="ru-RU" sz="32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D0DF38-7BBB-40AB-8614-452202ED38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1600"/>
            <a:ext cx="6400800" cy="4800600"/>
          </a:xfrm>
          <a:prstGeom prst="rect">
            <a:avLst/>
          </a:prstGeom>
        </p:spPr>
      </p:pic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48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6" grpId="0"/>
      <p:bldP spid="14848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1600200" y="990600"/>
            <a:ext cx="609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 dirty="0"/>
              <a:t>Конференция. Отчет за полугодие 21 декабря</a:t>
            </a:r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457200" y="2286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400" b="1" i="1" dirty="0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Традиционные праздники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5BB7796-83A6-4EE5-8DBF-E058273B8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1433513"/>
            <a:ext cx="6648450" cy="4986338"/>
          </a:xfrm>
          <a:prstGeom prst="rect">
            <a:avLst/>
          </a:prstGeom>
        </p:spPr>
      </p:pic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50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4" grpId="0"/>
      <p:bldP spid="15053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50540" name="Picture 12" descr="DSC0143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400" y="1188218"/>
            <a:ext cx="6807200" cy="5105400"/>
          </a:xfrm>
          <a:noFill/>
        </p:spPr>
      </p:pic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2400300" y="9144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 dirty="0"/>
              <a:t>Новогодний карнавал    28 декабря</a:t>
            </a: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457200" y="2286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400" b="1" i="1" dirty="0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Традиционные праздники</a:t>
            </a:r>
          </a:p>
        </p:txBody>
      </p:sp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/>
      <p:bldP spid="15053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62" name="Picture 10" descr="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56829"/>
            <a:ext cx="73914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3048000" y="890116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 dirty="0"/>
              <a:t>Татьянин день 25 января</a:t>
            </a:r>
          </a:p>
        </p:txBody>
      </p:sp>
      <p:sp>
        <p:nvSpPr>
          <p:cNvPr id="43012" name="Rectangle 7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457200" y="2286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400" b="1" i="1" dirty="0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Традиционные праздники</a:t>
            </a:r>
          </a:p>
        </p:txBody>
      </p:sp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51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6" grpId="0"/>
      <p:bldP spid="15155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457200" y="2286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400" b="1" i="1" dirty="0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Традиционные праздники</a:t>
            </a:r>
          </a:p>
        </p:txBody>
      </p:sp>
      <p:pic>
        <p:nvPicPr>
          <p:cNvPr id="151566" name="Picture 14" descr="Костёр 007"/>
          <p:cNvPicPr>
            <a:picLocks noChangeAspect="1" noChangeArrowheads="1"/>
          </p:cNvPicPr>
          <p:nvPr/>
        </p:nvPicPr>
        <p:blipFill>
          <a:blip r:embed="rId2"/>
          <a:srcRect r="885"/>
          <a:stretch>
            <a:fillRect/>
          </a:stretch>
        </p:blipFill>
        <p:spPr bwMode="auto">
          <a:xfrm>
            <a:off x="304800" y="1371600"/>
            <a:ext cx="8534400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2514600" y="9906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/>
              <a:t>День воинской славы 30 января</a:t>
            </a:r>
          </a:p>
        </p:txBody>
      </p:sp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51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51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8" grpId="0"/>
      <p:bldP spid="15155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8" y="22761"/>
            <a:ext cx="3023947" cy="2666999"/>
          </a:xfrm>
          <a:prstGeom prst="rect">
            <a:avLst/>
          </a:prstGeom>
        </p:spPr>
      </p:pic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title"/>
          </p:nvPr>
        </p:nvSpPr>
        <p:spPr>
          <a:xfrm>
            <a:off x="3581400" y="1219200"/>
            <a:ext cx="5334000" cy="942975"/>
          </a:xfrm>
        </p:spPr>
        <p:txBody>
          <a:bodyPr/>
          <a:lstStyle/>
          <a:p>
            <a:pPr eaLnBrk="1" hangingPunct="1">
              <a:defRPr/>
            </a:pPr>
            <a:r>
              <a:rPr lang="ru-RU" b="1" i="1" dirty="0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Задачи:</a:t>
            </a:r>
          </a:p>
        </p:txBody>
      </p:sp>
      <p:sp>
        <p:nvSpPr>
          <p:cNvPr id="88072" name="Rectangle 8"/>
          <p:cNvSpPr>
            <a:spLocks noGrp="1" noChangeArrowheads="1"/>
          </p:cNvSpPr>
          <p:nvPr>
            <p:ph idx="1"/>
          </p:nvPr>
        </p:nvSpPr>
        <p:spPr>
          <a:xfrm>
            <a:off x="304800" y="2209800"/>
            <a:ext cx="8229600" cy="4343400"/>
          </a:xfrm>
        </p:spPr>
        <p:txBody>
          <a:bodyPr>
            <a:normAutofit/>
          </a:bodyPr>
          <a:lstStyle/>
          <a:p>
            <a:pPr marL="0" indent="0" algn="ctr" eaLnBrk="1" hangingPunct="1">
              <a:buClr>
                <a:srgbClr val="FF0000"/>
              </a:buClr>
              <a:buNone/>
            </a:pPr>
            <a:endParaRPr lang="ru-RU" sz="2400" dirty="0"/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dirty="0"/>
              <a:t>Участвовать в реализации программ, проектов по развитию детского движения;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dirty="0"/>
              <a:t>Участвовать в городских, республиканских и всероссийских соревнованиях и конкурсах;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dirty="0"/>
              <a:t>Своими делами приносить пользу!</a:t>
            </a:r>
          </a:p>
        </p:txBody>
      </p:sp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/>
      <p:bldP spid="8807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457200" y="2286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Традиционные праздники</a:t>
            </a:r>
          </a:p>
        </p:txBody>
      </p:sp>
      <p:sp>
        <p:nvSpPr>
          <p:cNvPr id="152585" name="Rectangle 9"/>
          <p:cNvSpPr>
            <a:spLocks noChangeArrowheads="1"/>
          </p:cNvSpPr>
          <p:nvPr/>
        </p:nvSpPr>
        <p:spPr bwMode="auto">
          <a:xfrm>
            <a:off x="2057400" y="990600"/>
            <a:ext cx="5040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 dirty="0"/>
              <a:t>День влюбленных 14 февраля</a:t>
            </a:r>
          </a:p>
        </p:txBody>
      </p:sp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5866680-4936-4B37-B605-6C397C209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61407"/>
            <a:ext cx="6248400" cy="4686300"/>
          </a:xfrm>
          <a:prstGeom prst="rect">
            <a:avLst/>
          </a:prstGeom>
        </p:spPr>
      </p:pic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52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5" grpId="0"/>
      <p:bldP spid="15258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2438400" y="9906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 dirty="0"/>
              <a:t>Смотр строя и песни 21 февраля</a:t>
            </a:r>
          </a:p>
        </p:txBody>
      </p:sp>
      <p:sp>
        <p:nvSpPr>
          <p:cNvPr id="46083" name="Rectangle 7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457200" y="2286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Традиционные праздники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F5ACB6C-BD60-4B6C-8AEB-BF340728E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57313"/>
            <a:ext cx="6705600" cy="5029200"/>
          </a:xfrm>
          <a:prstGeom prst="rect">
            <a:avLst/>
          </a:prstGeom>
        </p:spPr>
      </p:pic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0" grpId="0"/>
      <p:bldP spid="15258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457200" y="2286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400" b="1" i="1" dirty="0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Традиционные праздники</a:t>
            </a:r>
          </a:p>
        </p:txBody>
      </p:sp>
      <p:pic>
        <p:nvPicPr>
          <p:cNvPr id="152587" name="Picture 11" descr="P2220033"/>
          <p:cNvPicPr>
            <a:picLocks noChangeAspect="1" noChangeArrowheads="1"/>
          </p:cNvPicPr>
          <p:nvPr/>
        </p:nvPicPr>
        <p:blipFill>
          <a:blip r:embed="rId2"/>
          <a:srcRect t="4167"/>
          <a:stretch>
            <a:fillRect/>
          </a:stretch>
        </p:blipFill>
        <p:spPr bwMode="auto">
          <a:xfrm>
            <a:off x="1295400" y="1600200"/>
            <a:ext cx="6553200" cy="47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2514600" y="9906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/>
              <a:t>«Один день в армии» 22 февраля</a:t>
            </a:r>
          </a:p>
        </p:txBody>
      </p:sp>
      <p:sp>
        <p:nvSpPr>
          <p:cNvPr id="47109" name="Rectangle 7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52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1" grpId="0"/>
      <p:bldP spid="15258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457200" y="2286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400" b="1" i="1" dirty="0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Традиционные праздники</a:t>
            </a:r>
          </a:p>
        </p:txBody>
      </p:sp>
      <p:pic>
        <p:nvPicPr>
          <p:cNvPr id="153609" name="Picture 9" descr="P30400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44780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2362200" y="9906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/>
              <a:t>«Масленица»   9 марта</a:t>
            </a:r>
          </a:p>
        </p:txBody>
      </p:sp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53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5" grpId="0"/>
      <p:bldP spid="15360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457200" y="2286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400" b="1" i="1" dirty="0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Традиционные праздники</a:t>
            </a:r>
          </a:p>
        </p:txBody>
      </p:sp>
      <p:sp>
        <p:nvSpPr>
          <p:cNvPr id="51203" name="Rectangle 7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05" name="Text Box 26"/>
          <p:cNvSpPr txBox="1">
            <a:spLocks noChangeArrowheads="1"/>
          </p:cNvSpPr>
          <p:nvPr/>
        </p:nvSpPr>
        <p:spPr bwMode="auto">
          <a:xfrm>
            <a:off x="2438400" y="8382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/>
              <a:t>День Победы     9 мая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943C0B-680E-4378-94DD-5C2A362D4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28725"/>
            <a:ext cx="6781800" cy="5086350"/>
          </a:xfrm>
          <a:prstGeom prst="rect">
            <a:avLst/>
          </a:prstGeom>
        </p:spPr>
      </p:pic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  <p:bldP spid="5120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7"/>
          <p:cNvSpPr txBox="1">
            <a:spLocks noChangeArrowheads="1"/>
          </p:cNvSpPr>
          <p:nvPr/>
        </p:nvSpPr>
        <p:spPr bwMode="auto">
          <a:xfrm>
            <a:off x="2133600" y="9144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/>
              <a:t>Последний звонок   25 мая</a:t>
            </a:r>
          </a:p>
        </p:txBody>
      </p:sp>
      <p:sp>
        <p:nvSpPr>
          <p:cNvPr id="53251" name="Rectangle 29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6463" name="Text Box 31"/>
          <p:cNvSpPr txBox="1">
            <a:spLocks noChangeArrowheads="1"/>
          </p:cNvSpPr>
          <p:nvPr/>
        </p:nvSpPr>
        <p:spPr bwMode="auto">
          <a:xfrm>
            <a:off x="762000" y="228600"/>
            <a:ext cx="7467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400" b="1" i="1" dirty="0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Традиционные праздники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E720A7-DA99-4BBF-A258-B8D36D64D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350168"/>
            <a:ext cx="6172200" cy="4629150"/>
          </a:xfrm>
          <a:prstGeom prst="rect">
            <a:avLst/>
          </a:prstGeom>
        </p:spPr>
      </p:pic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0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2819400" y="9144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 dirty="0"/>
              <a:t>Выпускной бал  23 июня</a:t>
            </a:r>
          </a:p>
        </p:txBody>
      </p:sp>
      <p:sp>
        <p:nvSpPr>
          <p:cNvPr id="61443" name="Rectangle 5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5656" name="Text Box 8"/>
          <p:cNvSpPr txBox="1">
            <a:spLocks noChangeArrowheads="1"/>
          </p:cNvSpPr>
          <p:nvPr/>
        </p:nvSpPr>
        <p:spPr bwMode="auto">
          <a:xfrm>
            <a:off x="838200" y="304800"/>
            <a:ext cx="7467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400" b="1" i="1" dirty="0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Традиционные праздники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6C9008F-3FE0-4724-B7F3-AE5D3DE12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334677"/>
            <a:ext cx="6477000" cy="4857750"/>
          </a:xfrm>
          <a:prstGeom prst="rect">
            <a:avLst/>
          </a:prstGeom>
        </p:spPr>
      </p:pic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55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2" grpId="0"/>
      <p:bldP spid="15565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457200" y="533400"/>
            <a:ext cx="807720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600" b="1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</a:t>
            </a:r>
            <a:r>
              <a:rPr lang="ru-RU" sz="106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</a:t>
            </a:r>
            <a:r>
              <a:rPr lang="ru-RU" sz="10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</a:t>
            </a:r>
            <a:r>
              <a:rPr lang="ru-RU" sz="10600" b="1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</a:t>
            </a:r>
            <a:r>
              <a:rPr lang="ru-RU" sz="10600" b="1" i="1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</a:t>
            </a:r>
            <a:r>
              <a:rPr lang="ru-RU" sz="10600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</a:t>
            </a:r>
            <a:r>
              <a:rPr lang="ru-RU" sz="10600" b="1" i="1">
                <a:solidFill>
                  <a:srgbClr val="99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</a:t>
            </a:r>
            <a:r>
              <a:rPr lang="ru-RU" sz="106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0600" b="1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</a:t>
            </a:r>
            <a:r>
              <a:rPr lang="ru-RU" sz="106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</a:t>
            </a:r>
            <a:r>
              <a:rPr lang="ru-RU" sz="106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sz="10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</a:t>
            </a:r>
            <a:r>
              <a:rPr lang="ru-RU" sz="10600" b="1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</a:t>
            </a:r>
            <a:r>
              <a:rPr lang="ru-RU" sz="10600" b="1" i="1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</a:t>
            </a:r>
            <a:r>
              <a:rPr lang="ru-RU" sz="10600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</a:t>
            </a:r>
            <a:r>
              <a:rPr lang="ru-RU" sz="10600" b="1" i="1">
                <a:solidFill>
                  <a:srgbClr val="99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</a:t>
            </a:r>
            <a:r>
              <a:rPr lang="ru-RU" sz="10600" b="1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</a:t>
            </a:r>
            <a:r>
              <a:rPr lang="ru-RU" sz="106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</a:t>
            </a:r>
            <a:r>
              <a:rPr lang="ru-RU" sz="10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</a:t>
            </a:r>
            <a:r>
              <a:rPr lang="ru-RU" sz="10600" b="1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  <a:p>
            <a:pPr algn="ctr">
              <a:defRPr/>
            </a:pPr>
            <a:r>
              <a:rPr lang="ru-RU" sz="10600" b="1" i="1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:</a:t>
            </a:r>
            <a:r>
              <a:rPr lang="ru-RU" sz="10600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-</a:t>
            </a:r>
            <a:r>
              <a:rPr lang="ru-RU" sz="10600" b="1" i="1">
                <a:solidFill>
                  <a:srgbClr val="99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)</a:t>
            </a:r>
            <a:endParaRPr lang="ru-RU" sz="10600" b="1" i="1">
              <a:solidFill>
                <a:srgbClr val="99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33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06583C6-10F5-4AE6-991A-759E7E2A72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2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7043" name="Text Box 13"/>
          <p:cNvSpPr txBox="1">
            <a:spLocks noChangeArrowheads="1"/>
          </p:cNvSpPr>
          <p:nvPr/>
        </p:nvSpPr>
        <p:spPr bwMode="auto">
          <a:xfrm>
            <a:off x="1066800" y="28956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400"/>
          </a:p>
        </p:txBody>
      </p:sp>
      <p:sp>
        <p:nvSpPr>
          <p:cNvPr id="87057" name="Text Box 17"/>
          <p:cNvSpPr txBox="1">
            <a:spLocks noChangeArrowheads="1"/>
          </p:cNvSpPr>
          <p:nvPr/>
        </p:nvSpPr>
        <p:spPr bwMode="auto">
          <a:xfrm>
            <a:off x="228600" y="914400"/>
            <a:ext cx="8763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7200" b="1" i="1" dirty="0">
                <a:solidFill>
                  <a:srgbClr val="D61010"/>
                </a:solidFill>
                <a:latin typeface="Georgia" panose="02040502050405020303" pitchFamily="18" charset="0"/>
              </a:rPr>
              <a:t>«Не только взрослые, но и дети за будущее в ответе!»</a:t>
            </a:r>
          </a:p>
        </p:txBody>
      </p:sp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7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7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7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788FA3D-F24B-4718-A81E-686F1AF48A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6851650"/>
          </a:xfrm>
          <a:prstGeom prst="rect">
            <a:avLst/>
          </a:prstGeom>
        </p:spPr>
      </p:pic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990600" y="457200"/>
            <a:ext cx="792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4339" name="Text Box 13"/>
          <p:cNvSpPr txBox="1">
            <a:spLocks noChangeArrowheads="1"/>
          </p:cNvSpPr>
          <p:nvPr/>
        </p:nvSpPr>
        <p:spPr bwMode="auto">
          <a:xfrm>
            <a:off x="1066800" y="28956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400"/>
          </a:p>
        </p:txBody>
      </p:sp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457200" y="1143000"/>
            <a:ext cx="3429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</a:t>
            </a:r>
            <a:r>
              <a:rPr lang="ru-RU" dirty="0"/>
              <a:t> </a:t>
            </a:r>
            <a:r>
              <a:rPr lang="ru-RU" sz="1600" b="1" dirty="0"/>
              <a:t>Моя страна, моя судьба, моя мечта, моя война,</a:t>
            </a:r>
          </a:p>
          <a:p>
            <a:r>
              <a:rPr lang="ru-RU" sz="1600" b="1" dirty="0"/>
              <a:t> Моя любовь, моя весна и я - стена.</a:t>
            </a:r>
          </a:p>
          <a:p>
            <a:r>
              <a:rPr lang="ru-RU" sz="1600" b="1" dirty="0"/>
              <a:t> Отчизны сын, страны солдат - так было сто веков назад.</a:t>
            </a:r>
          </a:p>
          <a:p>
            <a:r>
              <a:rPr lang="ru-RU" sz="1600" b="1" dirty="0"/>
              <a:t> За друга друг, за брата брат - мир этим свят!</a:t>
            </a:r>
          </a:p>
          <a:p>
            <a:r>
              <a:rPr lang="ru-RU" sz="1600" b="1" dirty="0"/>
              <a:t> </a:t>
            </a:r>
          </a:p>
          <a:p>
            <a:r>
              <a:rPr lang="ru-RU" sz="1600" b="1" dirty="0"/>
              <a:t> И каждый свой зажигает очаг,</a:t>
            </a:r>
          </a:p>
          <a:p>
            <a:r>
              <a:rPr lang="ru-RU" sz="1600" b="1" dirty="0"/>
              <a:t> И каждый свой поднимает флаг;</a:t>
            </a:r>
          </a:p>
          <a:p>
            <a:r>
              <a:rPr lang="ru-RU" sz="1600" b="1" dirty="0"/>
              <a:t> И наших душ, и сердец костры,</a:t>
            </a:r>
          </a:p>
          <a:p>
            <a:r>
              <a:rPr lang="ru-RU" sz="1600" b="1" dirty="0"/>
              <a:t> Как во тьме маяк!</a:t>
            </a:r>
          </a:p>
          <a:p>
            <a:pPr indent="536575">
              <a:defRPr/>
            </a:pPr>
            <a:r>
              <a:rPr lang="ru-RU" sz="14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2362200" y="136525"/>
            <a:ext cx="4800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Гимн</a:t>
            </a:r>
            <a:r>
              <a:rPr lang="ru-RU" sz="3600" dirty="0"/>
              <a:t> </a:t>
            </a:r>
            <a:r>
              <a:rPr lang="ru-RU" sz="36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«Созвездия»</a:t>
            </a: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auto">
          <a:xfrm>
            <a:off x="1981200" y="4648200"/>
            <a:ext cx="4953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Припев:</a:t>
            </a:r>
          </a:p>
          <a:p>
            <a:r>
              <a:rPr lang="ru-RU" sz="1600" b="1" dirty="0"/>
              <a:t>Я снова делаю шаг. Я поднимаю свой флаг -</a:t>
            </a:r>
          </a:p>
          <a:p>
            <a:r>
              <a:rPr lang="ru-RU" sz="1600" b="1" dirty="0"/>
              <a:t> Сквозь злые ветры тревог и неверия царства.</a:t>
            </a:r>
          </a:p>
          <a:p>
            <a:r>
              <a:rPr lang="ru-RU" sz="1600" b="1" dirty="0"/>
              <a:t> В этом бою я в строю. Я верю в правду свою,</a:t>
            </a:r>
          </a:p>
          <a:p>
            <a:r>
              <a:rPr lang="ru-RU" sz="1600" b="1" dirty="0"/>
              <a:t> И поднимаю свой флаг - моего Государства!</a:t>
            </a:r>
          </a:p>
          <a:p>
            <a:r>
              <a:rPr lang="ru-RU" sz="1600" b="1" dirty="0"/>
              <a:t> Я поднимаю свой флаг - моего Государства!</a:t>
            </a:r>
            <a:endParaRPr lang="ru-RU" sz="16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62" name="Rectangle 26"/>
          <p:cNvSpPr>
            <a:spLocks noChangeArrowheads="1"/>
          </p:cNvSpPr>
          <p:nvPr/>
        </p:nvSpPr>
        <p:spPr bwMode="auto">
          <a:xfrm>
            <a:off x="5029200" y="1219200"/>
            <a:ext cx="4562475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</a:t>
            </a:r>
            <a:r>
              <a:rPr lang="ru-RU" dirty="0"/>
              <a:t> </a:t>
            </a:r>
            <a:r>
              <a:rPr lang="ru-RU" sz="1600" b="1" dirty="0"/>
              <a:t>Здесь сто дорог - моя земля.</a:t>
            </a:r>
          </a:p>
          <a:p>
            <a:r>
              <a:rPr lang="ru-RU" sz="1600" b="1" dirty="0"/>
              <a:t> Моя Москва - звезда Кремля.</a:t>
            </a:r>
          </a:p>
          <a:p>
            <a:r>
              <a:rPr lang="ru-RU" sz="1600" b="1" dirty="0"/>
              <a:t> Здесь кровь отцов хранят поля</a:t>
            </a:r>
          </a:p>
          <a:p>
            <a:r>
              <a:rPr lang="ru-RU" sz="1600" b="1" dirty="0"/>
              <a:t> И кровь моя...</a:t>
            </a:r>
          </a:p>
          <a:p>
            <a:r>
              <a:rPr lang="ru-RU" sz="1600" b="1" dirty="0"/>
              <a:t> </a:t>
            </a:r>
          </a:p>
          <a:p>
            <a:r>
              <a:rPr lang="ru-RU" sz="1600" b="1" dirty="0"/>
              <a:t> И это то, что я отдам</a:t>
            </a:r>
          </a:p>
          <a:p>
            <a:r>
              <a:rPr lang="ru-RU" sz="1600" b="1" dirty="0"/>
              <a:t> Во славу жизни сыновьям.</a:t>
            </a:r>
          </a:p>
          <a:p>
            <a:r>
              <a:rPr lang="ru-RU" sz="1600" b="1" dirty="0"/>
              <a:t> Победы, веры добрый знак</a:t>
            </a:r>
          </a:p>
          <a:p>
            <a:r>
              <a:rPr lang="ru-RU" sz="1600" b="1" dirty="0"/>
              <a:t> Российский стяг.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05991" y="805429"/>
            <a:ext cx="3355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u="sng" dirty="0">
                <a:solidFill>
                  <a:srgbClr val="D61010"/>
                </a:solidFill>
                <a:latin typeface="Arial Black" pitchFamily="34" charset="0"/>
              </a:rPr>
              <a:t>Флаг моего государства</a:t>
            </a:r>
          </a:p>
        </p:txBody>
      </p:sp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4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4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4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4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43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14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14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14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14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4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3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8" y="76200"/>
            <a:ext cx="3023947" cy="2667000"/>
          </a:xfrm>
          <a:prstGeom prst="rect">
            <a:avLst/>
          </a:prstGeom>
        </p:spPr>
      </p:pic>
      <p:sp>
        <p:nvSpPr>
          <p:cNvPr id="95238" name="Rectangle 6"/>
          <p:cNvSpPr>
            <a:spLocks noGrp="1" noChangeArrowheads="1"/>
          </p:cNvSpPr>
          <p:nvPr>
            <p:ph type="title"/>
          </p:nvPr>
        </p:nvSpPr>
        <p:spPr>
          <a:xfrm>
            <a:off x="2743200" y="457200"/>
            <a:ext cx="6096000" cy="1600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4000" b="1" i="1" dirty="0">
                <a:solidFill>
                  <a:srgbClr val="D61010"/>
                </a:solidFill>
              </a:rPr>
              <a:t>Основные принципы деятельности объединения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2667000" y="2133600"/>
            <a:ext cx="6172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/>
              <a:t>Деятельность </a:t>
            </a:r>
            <a:r>
              <a:rPr lang="ru-RU" sz="24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«Созвездие»</a:t>
            </a:r>
            <a:r>
              <a:rPr lang="ru-RU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 dirty="0"/>
              <a:t>строится на принципах: </a:t>
            </a:r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457200" y="3016250"/>
            <a:ext cx="8305800" cy="32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dirty="0"/>
              <a:t>Добровольности, равноправия всех ее членов, самоуправления, законности и гласности;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dirty="0"/>
              <a:t>Приоритета общечеловеческих ценностей, а также интересов детей и подростков;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dirty="0"/>
              <a:t>Неприятие социальной, классовой, национальной, идейной, гендерной, религиозной вражды и неприязни;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dirty="0"/>
              <a:t>Гуманизма, милосердия, стремления к социальной справедливости, патриотизма.</a:t>
            </a:r>
          </a:p>
        </p:txBody>
      </p:sp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3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3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8" grpId="0"/>
      <p:bldP spid="95240" grpId="0"/>
      <p:bldP spid="9524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2971801" cy="2590800"/>
          </a:xfrm>
          <a:prstGeom prst="rect">
            <a:avLst/>
          </a:prstGeom>
        </p:spPr>
      </p:pic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2590800" y="304800"/>
            <a:ext cx="6400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"/>
              </a:spcBef>
              <a:defRPr/>
            </a:pPr>
            <a:r>
              <a:rPr lang="ru-RU" sz="2800" b="1" i="1" dirty="0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Школьная детская общественная организация</a:t>
            </a: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3124200" y="1295400"/>
            <a:ext cx="56388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66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«Созвездие»</a:t>
            </a:r>
          </a:p>
          <a:p>
            <a:pPr algn="ctr"/>
            <a:endParaRPr lang="ru-RU" sz="8800" b="1" i="1" dirty="0"/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304800" y="2667000"/>
            <a:ext cx="8458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dirty="0"/>
              <a:t>Школьная детская общественная организация «Созвездие» функционирует в школе с сентября 2016 года, на основании Указа Президента России Владимира Владимировича Путина в октябре 2015 года. С целью совершенствования государственной политики в области воспитания подрастающего поколения, содействия формированию личности на основе системы ценностей, присущей российскому обществу.</a:t>
            </a:r>
          </a:p>
          <a:p>
            <a:pPr algn="just"/>
            <a:r>
              <a:rPr lang="ru-RU" sz="2000" dirty="0"/>
              <a:t> Объединение работает по принципу «Радуга Успеха» по 4 основным направлениям: </a:t>
            </a:r>
            <a:r>
              <a:rPr lang="ru-RU" sz="2000" b="1" dirty="0"/>
              <a:t>1-ое:</a:t>
            </a:r>
            <a:r>
              <a:rPr lang="ru-RU" sz="2000" dirty="0"/>
              <a:t> </a:t>
            </a:r>
            <a:r>
              <a:rPr lang="ru-RU" sz="2000" b="1" dirty="0"/>
              <a:t>«Здоровая страна»</a:t>
            </a:r>
            <a:r>
              <a:rPr lang="ru-RU" sz="2000" dirty="0"/>
              <a:t> - личностное развитие; </a:t>
            </a:r>
          </a:p>
          <a:p>
            <a:pPr algn="just"/>
            <a:r>
              <a:rPr lang="ru-RU" sz="2000" b="1" dirty="0"/>
              <a:t>2-ое:</a:t>
            </a:r>
            <a:r>
              <a:rPr lang="ru-RU" sz="2000" dirty="0"/>
              <a:t> </a:t>
            </a:r>
            <a:r>
              <a:rPr lang="ru-RU" sz="2000" b="1" dirty="0"/>
              <a:t>«Наследники»</a:t>
            </a:r>
            <a:r>
              <a:rPr lang="ru-RU" sz="2000" dirty="0"/>
              <a:t> -военно-патриотическое направление; </a:t>
            </a:r>
          </a:p>
          <a:p>
            <a:pPr algn="just"/>
            <a:r>
              <a:rPr lang="ru-RU" sz="2000" b="1" dirty="0"/>
              <a:t>3-ое:</a:t>
            </a:r>
            <a:r>
              <a:rPr lang="ru-RU" sz="2000" dirty="0"/>
              <a:t> </a:t>
            </a:r>
            <a:r>
              <a:rPr lang="ru-RU" sz="2000" b="1" dirty="0"/>
              <a:t>«Лидер»</a:t>
            </a:r>
            <a:r>
              <a:rPr lang="ru-RU" sz="2000" dirty="0"/>
              <a:t> -гражданская активность;  </a:t>
            </a:r>
          </a:p>
          <a:p>
            <a:pPr algn="just"/>
            <a:r>
              <a:rPr lang="ru-RU" sz="2000" b="1" dirty="0"/>
              <a:t>4-ое:</a:t>
            </a:r>
            <a:r>
              <a:rPr lang="ru-RU" sz="2000" dirty="0"/>
              <a:t> </a:t>
            </a:r>
            <a:r>
              <a:rPr lang="ru-RU" sz="2000" b="1" dirty="0"/>
              <a:t>«Свой голос»</a:t>
            </a:r>
            <a:r>
              <a:rPr lang="ru-RU" sz="2000" dirty="0"/>
              <a:t> - информационно-</a:t>
            </a:r>
            <a:r>
              <a:rPr lang="ru-RU" sz="2000" dirty="0" err="1"/>
              <a:t>медийное</a:t>
            </a:r>
            <a:r>
              <a:rPr lang="ru-RU" sz="2000" dirty="0"/>
              <a:t> направление.</a:t>
            </a:r>
          </a:p>
        </p:txBody>
      </p:sp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/>
      <p:bldP spid="86022" grpId="0"/>
      <p:bldP spid="860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2289560" cy="2019300"/>
          </a:xfrm>
          <a:prstGeom prst="rect">
            <a:avLst/>
          </a:prstGeom>
        </p:spPr>
      </p:pic>
      <p:sp>
        <p:nvSpPr>
          <p:cNvPr id="123936" name="Rectangle 32"/>
          <p:cNvSpPr>
            <a:spLocks noGrp="1" noChangeArrowheads="1"/>
          </p:cNvSpPr>
          <p:nvPr>
            <p:ph type="title"/>
          </p:nvPr>
        </p:nvSpPr>
        <p:spPr>
          <a:xfrm>
            <a:off x="2667000" y="228600"/>
            <a:ext cx="6172200" cy="20574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b="1" i="1" dirty="0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Вовлеченность детей в работу общественных организаций</a:t>
            </a:r>
          </a:p>
        </p:txBody>
      </p:sp>
      <p:graphicFrame>
        <p:nvGraphicFramePr>
          <p:cNvPr id="124216" name="Group 3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639442"/>
              </p:ext>
            </p:extLst>
          </p:nvPr>
        </p:nvGraphicFramePr>
        <p:xfrm>
          <a:off x="457200" y="2057400"/>
          <a:ext cx="8229600" cy="4204272"/>
        </p:xfrm>
        <a:graphic>
          <a:graphicData uri="http://schemas.openxmlformats.org/drawingml/2006/table">
            <a:tbl>
              <a:tblPr/>
              <a:tblGrid>
                <a:gridCol w="541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34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Общественные организации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Вовлеченность в деятельность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06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2022-2023 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Школьная детская общественная организация «Созвездие»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1006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Ассоциация волонтеров и вожатых (АВИВ)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Патриотическое объединение «Сокол»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4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Детское информационное агентство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«Свой голос»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Клуб любителей здорового образа жизни «Мы вместе»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65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3354" name="Rectangle 275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38200"/>
            <a:ext cx="2686724" cy="2369582"/>
          </a:xfrm>
          <a:prstGeom prst="rect">
            <a:avLst/>
          </a:prstGeom>
        </p:spPr>
      </p:pic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19" name="Text Box 8"/>
          <p:cNvSpPr txBox="1">
            <a:spLocks noChangeArrowheads="1"/>
          </p:cNvSpPr>
          <p:nvPr/>
        </p:nvSpPr>
        <p:spPr bwMode="auto">
          <a:xfrm>
            <a:off x="-609600" y="685800"/>
            <a:ext cx="838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04457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82000" cy="17526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ru-RU" sz="3600" b="1" i="1" dirty="0">
                <a:solidFill>
                  <a:srgbClr val="D6101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Функциональные полномочия представителей  </a:t>
            </a:r>
            <a:r>
              <a:rPr lang="ru-RU" sz="36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6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6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40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«Созвездие»</a:t>
            </a:r>
          </a:p>
        </p:txBody>
      </p:sp>
      <p:sp>
        <p:nvSpPr>
          <p:cNvPr id="104458" name="Text Box 10"/>
          <p:cNvSpPr txBox="1">
            <a:spLocks noChangeArrowheads="1"/>
          </p:cNvSpPr>
          <p:nvPr/>
        </p:nvSpPr>
        <p:spPr bwMode="auto">
          <a:xfrm>
            <a:off x="914400" y="2985190"/>
            <a:ext cx="716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Председатель ШДОО  </a:t>
            </a:r>
            <a:r>
              <a:rPr lang="ru-RU" sz="2400" b="1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«Созвездие» </a:t>
            </a:r>
            <a:r>
              <a:rPr lang="ru-RU" sz="24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и Совета Школьного Самоуправления</a:t>
            </a:r>
          </a:p>
        </p:txBody>
      </p:sp>
      <p:sp>
        <p:nvSpPr>
          <p:cNvPr id="104459" name="Text Box 11"/>
          <p:cNvSpPr txBox="1">
            <a:spLocks noChangeArrowheads="1"/>
          </p:cNvSpPr>
          <p:nvPr/>
        </p:nvSpPr>
        <p:spPr bwMode="auto">
          <a:xfrm>
            <a:off x="287572" y="3963709"/>
            <a:ext cx="8610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dirty="0"/>
              <a:t>Выбирается на конференции учащихся сроком на 1 год;</a:t>
            </a:r>
          </a:p>
          <a:p>
            <a:pPr algn="just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dirty="0"/>
              <a:t>Руководит и направляет работу «Созвездия» и СШСУ;</a:t>
            </a:r>
          </a:p>
          <a:p>
            <a:pPr algn="just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dirty="0"/>
              <a:t>Решения СШСУ доводит до сведения всех субъектов образовательного учреждения;</a:t>
            </a:r>
          </a:p>
          <a:p>
            <a:pPr algn="just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dirty="0"/>
              <a:t>Может быть перевыбран на ученической конференции.</a:t>
            </a:r>
          </a:p>
        </p:txBody>
      </p:sp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3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7" grpId="0"/>
      <p:bldP spid="104458" grpId="0"/>
      <p:bldP spid="104459" grpId="0" uiExpand="1" build="p"/>
    </p:bld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1942</TotalTime>
  <Words>969</Words>
  <Application>Microsoft Office PowerPoint</Application>
  <PresentationFormat>Экран (4:3)</PresentationFormat>
  <Paragraphs>175</Paragraphs>
  <Slides>37</Slides>
  <Notes>6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Грань</vt:lpstr>
      <vt:lpstr>Презентация PowerPoint</vt:lpstr>
      <vt:lpstr>Основные цели:</vt:lpstr>
      <vt:lpstr>Задачи:</vt:lpstr>
      <vt:lpstr>Презентация PowerPoint</vt:lpstr>
      <vt:lpstr>Презентация PowerPoint</vt:lpstr>
      <vt:lpstr>Основные принципы деятельности объединения</vt:lpstr>
      <vt:lpstr>Презентация PowerPoint</vt:lpstr>
      <vt:lpstr>Вовлеченность детей в работу общественных организаций</vt:lpstr>
      <vt:lpstr>Функциональные полномочия представителей    «Созвездие»</vt:lpstr>
      <vt:lpstr>Программа ШДОО «СОЗВЕЗДИЕ»</vt:lpstr>
      <vt:lpstr>1 ступень «Капельки» Начальная ступень деятельности членов ШДОО. Объединяет ребят со 2 по 4 класс (8 - 11 лет).  </vt:lpstr>
      <vt:lpstr>2 ступень  «Умники и Умницы»  Средняя ступень деятельности членов ШДОО. Объединяет ребят с 5 по 7 класс (11 - 13 лет).  </vt:lpstr>
      <vt:lpstr>3 ступень  «Успешные люди»  Старшая ступень деятельности членов ШДОО. Объединяет ребят с 8 по 11 классы (14 - 18 лет).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Традиционные праздники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12345</dc:creator>
  <cp:lastModifiedBy>ольга</cp:lastModifiedBy>
  <cp:revision>81</cp:revision>
  <cp:lastPrinted>1601-01-01T00:00:00Z</cp:lastPrinted>
  <dcterms:created xsi:type="dcterms:W3CDTF">1601-01-01T00:00:00Z</dcterms:created>
  <dcterms:modified xsi:type="dcterms:W3CDTF">2023-01-18T11:32:50Z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