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5028-3455-4DF6-B02D-7C009BE52F94}" type="datetimeFigureOut">
              <a:rPr lang="ru-RU" smtClean="0"/>
              <a:t>08.08.2024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A47-2B11-4D8A-B377-1EAEE5E30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57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5028-3455-4DF6-B02D-7C009BE52F94}" type="datetimeFigureOut">
              <a:rPr lang="ru-RU" smtClean="0"/>
              <a:t>08.08.2024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A47-2B11-4D8A-B377-1EAEE5E30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318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5028-3455-4DF6-B02D-7C009BE52F94}" type="datetimeFigureOut">
              <a:rPr lang="ru-RU" smtClean="0"/>
              <a:t>08.08.2024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A47-2B11-4D8A-B377-1EAEE5E3086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5230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5028-3455-4DF6-B02D-7C009BE52F94}" type="datetimeFigureOut">
              <a:rPr lang="ru-RU" smtClean="0"/>
              <a:t>08.08.2024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A47-2B11-4D8A-B377-1EAEE5E30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149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5028-3455-4DF6-B02D-7C009BE52F94}" type="datetimeFigureOut">
              <a:rPr lang="ru-RU" smtClean="0"/>
              <a:t>08.08.2024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A47-2B11-4D8A-B377-1EAEE5E3086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3883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5028-3455-4DF6-B02D-7C009BE52F94}" type="datetimeFigureOut">
              <a:rPr lang="ru-RU" smtClean="0"/>
              <a:t>08.08.2024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A47-2B11-4D8A-B377-1EAEE5E30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051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5028-3455-4DF6-B02D-7C009BE52F94}" type="datetimeFigureOut">
              <a:rPr lang="ru-RU" smtClean="0"/>
              <a:t>08.08.2024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A47-2B11-4D8A-B377-1EAEE5E30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300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5028-3455-4DF6-B02D-7C009BE52F94}" type="datetimeFigureOut">
              <a:rPr lang="ru-RU" smtClean="0"/>
              <a:t>08.08.2024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A47-2B11-4D8A-B377-1EAEE5E30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743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5028-3455-4DF6-B02D-7C009BE52F94}" type="datetimeFigureOut">
              <a:rPr lang="ru-RU" smtClean="0"/>
              <a:t>08.08.2024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A47-2B11-4D8A-B377-1EAEE5E30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590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5028-3455-4DF6-B02D-7C009BE52F94}" type="datetimeFigureOut">
              <a:rPr lang="ru-RU" smtClean="0"/>
              <a:t>08.08.2024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A47-2B11-4D8A-B377-1EAEE5E30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852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5028-3455-4DF6-B02D-7C009BE52F94}" type="datetimeFigureOut">
              <a:rPr lang="ru-RU" smtClean="0"/>
              <a:t>08.08.2024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A47-2B11-4D8A-B377-1EAEE5E30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406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5028-3455-4DF6-B02D-7C009BE52F94}" type="datetimeFigureOut">
              <a:rPr lang="ru-RU" smtClean="0"/>
              <a:t>08.08.2024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A47-2B11-4D8A-B377-1EAEE5E30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866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5028-3455-4DF6-B02D-7C009BE52F94}" type="datetimeFigureOut">
              <a:rPr lang="ru-RU" smtClean="0"/>
              <a:t>08.08.2024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A47-2B11-4D8A-B377-1EAEE5E30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911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5028-3455-4DF6-B02D-7C009BE52F94}" type="datetimeFigureOut">
              <a:rPr lang="ru-RU" smtClean="0"/>
              <a:t>08.08.2024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A47-2B11-4D8A-B377-1EAEE5E30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69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5028-3455-4DF6-B02D-7C009BE52F94}" type="datetimeFigureOut">
              <a:rPr lang="ru-RU" smtClean="0"/>
              <a:t>08.08.2024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A47-2B11-4D8A-B377-1EAEE5E30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781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5028-3455-4DF6-B02D-7C009BE52F94}" type="datetimeFigureOut">
              <a:rPr lang="ru-RU" smtClean="0"/>
              <a:t>08.08.2024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47A47-2B11-4D8A-B377-1EAEE5E30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809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A5028-3455-4DF6-B02D-7C009BE52F94}" type="datetimeFigureOut">
              <a:rPr lang="ru-RU" smtClean="0"/>
              <a:t>08.08.2024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3947A47-2B11-4D8A-B377-1EAEE5E308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459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mailto:mass@rybmuseum.r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353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952" y="399088"/>
            <a:ext cx="83144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Волонтёры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Рыбинского музея-заповедника</a:t>
            </a:r>
            <a:endParaRPr lang="ru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773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997073" cy="813847"/>
          </a:xfrm>
        </p:spPr>
        <p:txBody>
          <a:bodyPr/>
          <a:lstStyle/>
          <a:p>
            <a:r>
              <a:rPr lang="ru-RU" dirty="0" smtClean="0"/>
              <a:t>           </a:t>
            </a:r>
            <a:r>
              <a:rPr lang="ru-RU" sz="2400" dirty="0" smtClean="0"/>
              <a:t>О музее и его посетителях.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185" y="1342405"/>
            <a:ext cx="7704842" cy="467447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Рыбинский музей-заповедник, созданный в 1910 году, один из крупнейших на Верхней Волге</a:t>
            </a:r>
            <a:r>
              <a:rPr lang="ru-RU" dirty="0"/>
              <a:t>. На территории города Рыбинск и </a:t>
            </a:r>
            <a:r>
              <a:rPr lang="ru-RU" dirty="0" smtClean="0"/>
              <a:t>Рыбинского района </a:t>
            </a:r>
            <a:r>
              <a:rPr lang="ru-RU" dirty="0"/>
              <a:t>открыты 3 </a:t>
            </a:r>
            <a:r>
              <a:rPr lang="ru-RU" dirty="0" smtClean="0"/>
              <a:t>филиала.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В наших фондах более 150 000 единиц хранения.</a:t>
            </a:r>
          </a:p>
          <a:p>
            <a:pPr marL="0" indent="0">
              <a:buNone/>
            </a:pPr>
            <a:r>
              <a:rPr lang="ru-RU" dirty="0" smtClean="0"/>
              <a:t>Мы реставрируем, восстанавливаем, изучаем и сохраняем культурно- историческое наследие нашего народа.</a:t>
            </a:r>
          </a:p>
          <a:p>
            <a:pPr marL="0" indent="0">
              <a:buNone/>
            </a:pPr>
            <a:r>
              <a:rPr lang="ru-RU" dirty="0"/>
              <a:t>Научные сотрудники </a:t>
            </a:r>
            <a:r>
              <a:rPr lang="ru-RU" dirty="0" smtClean="0"/>
              <a:t>при помощи волонтёров проводят </a:t>
            </a:r>
            <a:r>
              <a:rPr lang="ru-RU" dirty="0"/>
              <a:t>тематические экскурсии, лекции, мастер-классы, концертно-зрелищные мероприятия для различных категорий посетителей. </a:t>
            </a:r>
            <a:r>
              <a:rPr lang="ru-RU" dirty="0" smtClean="0"/>
              <a:t>Ежегодно музей посещают около 300 000 человек.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88" y="531567"/>
            <a:ext cx="1280271" cy="8108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85" y="4751857"/>
            <a:ext cx="2677298" cy="17848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97" y="4751858"/>
            <a:ext cx="2677298" cy="17848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5385" y="4751857"/>
            <a:ext cx="2680591" cy="178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31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1298" y="1632689"/>
            <a:ext cx="6347714" cy="388077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Волонтёрский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отряд </a:t>
            </a:r>
          </a:p>
          <a:p>
            <a:pPr marL="0" indent="0">
              <a:buNone/>
            </a:pPr>
            <a:r>
              <a:rPr lang="ru-RU" dirty="0" smtClean="0"/>
              <a:t>ГАУК Рыбинский историко-архитектурный и художественный музей-заповедник</a:t>
            </a:r>
          </a:p>
          <a:p>
            <a:pPr marL="0" indent="0">
              <a:buNone/>
            </a:pPr>
            <a:r>
              <a:rPr lang="ru-RU" dirty="0"/>
              <a:t>р</a:t>
            </a:r>
            <a:r>
              <a:rPr lang="ru-RU" dirty="0" smtClean="0"/>
              <a:t>аботает с 2018 года.</a:t>
            </a:r>
          </a:p>
          <a:p>
            <a:pPr marL="0" indent="0">
              <a:buNone/>
            </a:pPr>
            <a:r>
              <a:rPr lang="ru-RU" dirty="0" smtClean="0"/>
              <a:t>С 2021 года зарегистрирован на портале </a:t>
            </a:r>
            <a:r>
              <a:rPr lang="ru-RU" dirty="0" err="1" smtClean="0"/>
              <a:t>Добро.ру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Среди добровольцев студенты, старшеклассники, представители среднего и старшего поколения.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8" y="719503"/>
            <a:ext cx="1280117" cy="8076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157" y="4506012"/>
            <a:ext cx="2744598" cy="18297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857" y="4506012"/>
            <a:ext cx="2439643" cy="18297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28" y="4506012"/>
            <a:ext cx="2439642" cy="1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30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7306" y="567460"/>
            <a:ext cx="6347714" cy="388077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Добровольцы музея</a:t>
            </a:r>
          </a:p>
          <a:p>
            <a:pPr marL="0" indent="0">
              <a:buNone/>
            </a:pPr>
            <a:r>
              <a:rPr lang="ru-RU" dirty="0" smtClean="0"/>
              <a:t>Участвуют в подготовке и проведении Всероссийских культурных акций «Ночь музеев» и «Ночь искусств», музейных мероприятий;</a:t>
            </a:r>
          </a:p>
          <a:p>
            <a:pPr marL="0" indent="0">
              <a:buNone/>
            </a:pPr>
            <a:r>
              <a:rPr lang="ru-RU" dirty="0" smtClean="0"/>
              <a:t>Проводят мастер-классы;</a:t>
            </a:r>
          </a:p>
          <a:p>
            <a:pPr marL="0" indent="0">
              <a:buNone/>
            </a:pPr>
            <a:r>
              <a:rPr lang="ru-RU" dirty="0" smtClean="0"/>
              <a:t>Работают с посетителями в зоне приёма;</a:t>
            </a:r>
          </a:p>
          <a:p>
            <a:pPr marL="0" indent="0">
              <a:buNone/>
            </a:pPr>
            <a:r>
              <a:rPr lang="ru-RU" dirty="0" smtClean="0"/>
              <a:t>Организуют участников интерактивных и детских программ;</a:t>
            </a:r>
          </a:p>
          <a:p>
            <a:pPr marL="0" indent="0">
              <a:buNone/>
            </a:pPr>
            <a:r>
              <a:rPr lang="ru-RU" dirty="0" smtClean="0"/>
              <a:t>Занимаются продвижением музейных событий.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70" y="3643714"/>
            <a:ext cx="2040012" cy="2720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50" y="4448233"/>
            <a:ext cx="2553996" cy="19154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89" y="4447969"/>
            <a:ext cx="2540299" cy="191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06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293" y="473192"/>
            <a:ext cx="7855671" cy="388077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Цели и задачи работы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Определяет администрация музея (директор </a:t>
            </a:r>
            <a:r>
              <a:rPr lang="ru-RU" dirty="0" err="1" smtClean="0"/>
              <a:t>Черкалин</a:t>
            </a:r>
            <a:r>
              <a:rPr lang="ru-RU" dirty="0" smtClean="0"/>
              <a:t> С.Д. и</a:t>
            </a:r>
          </a:p>
          <a:p>
            <a:pPr marL="0" indent="0">
              <a:buNone/>
            </a:pPr>
            <a:r>
              <a:rPr lang="ru-RU" dirty="0" smtClean="0"/>
              <a:t> зам. директора по развитию Отт Л.В.);</a:t>
            </a:r>
          </a:p>
          <a:p>
            <a:pPr marL="0" indent="0">
              <a:buNone/>
            </a:pPr>
            <a:r>
              <a:rPr lang="ru-RU" dirty="0" smtClean="0"/>
              <a:t>Непосредственное руководство выполнением поставленных задач выполняет сотрудник отдела маркетинга Ляхова О.В. </a:t>
            </a:r>
          </a:p>
          <a:p>
            <a:pPr marL="0" indent="0">
              <a:buNone/>
            </a:pPr>
            <a:r>
              <a:rPr lang="ru-RU" dirty="0" smtClean="0"/>
              <a:t>(в дополнение к основным служебным обязанностям), </a:t>
            </a:r>
          </a:p>
          <a:p>
            <a:pPr marL="0" indent="0">
              <a:buNone/>
            </a:pPr>
            <a:r>
              <a:rPr lang="ru-RU" dirty="0" smtClean="0"/>
              <a:t>которая также является волонтёром.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796" y="4513083"/>
            <a:ext cx="3393648" cy="19073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66" y="3670168"/>
            <a:ext cx="2062703" cy="27502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2" y="4513084"/>
            <a:ext cx="2543141" cy="190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63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6732" y="558034"/>
            <a:ext cx="6347714" cy="388077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Требования к волонтёрам:</a:t>
            </a:r>
          </a:p>
          <a:p>
            <a:pPr marL="0" indent="0">
              <a:buNone/>
            </a:pPr>
            <a:r>
              <a:rPr lang="ru-RU" dirty="0" smtClean="0"/>
              <a:t>Готовность помогать на добровольной основе;</a:t>
            </a:r>
          </a:p>
          <a:p>
            <a:pPr marL="0" indent="0">
              <a:buNone/>
            </a:pPr>
            <a:r>
              <a:rPr lang="ru-RU" dirty="0" smtClean="0"/>
              <a:t>Бережное отношение к имуществу и экспонатам;</a:t>
            </a:r>
          </a:p>
          <a:p>
            <a:pPr marL="0" indent="0">
              <a:buNone/>
            </a:pPr>
            <a:r>
              <a:rPr lang="ru-RU" dirty="0" smtClean="0"/>
              <a:t>Грамотная речь, вежливость, коммуникабельность;</a:t>
            </a:r>
          </a:p>
          <a:p>
            <a:pPr marL="0" indent="0">
              <a:buNone/>
            </a:pPr>
            <a:r>
              <a:rPr lang="ru-RU" dirty="0" smtClean="0"/>
              <a:t>Ответственность и желание учиться новому.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2" y="4574356"/>
            <a:ext cx="2139885" cy="16049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19" y="2835939"/>
            <a:ext cx="2394408" cy="16028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548" y="3998453"/>
            <a:ext cx="1666777" cy="22223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46" y="2312365"/>
            <a:ext cx="1696494" cy="226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8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879" y="642874"/>
            <a:ext cx="7657709" cy="388077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Наши партнёры.</a:t>
            </a:r>
          </a:p>
          <a:p>
            <a:pPr marL="0" indent="0">
              <a:buNone/>
            </a:pPr>
            <a:r>
              <a:rPr lang="ru-RU" dirty="0" smtClean="0"/>
              <a:t>Студенты – наиболее активная часть общества. Они готовы реализовать в проектах разной направленности, участвуя в мероприятиях нескольких организаторов:</a:t>
            </a:r>
          </a:p>
          <a:p>
            <a:pPr marL="0" indent="0">
              <a:buNone/>
            </a:pPr>
            <a:r>
              <a:rPr lang="ru-RU" dirty="0" smtClean="0"/>
              <a:t>Волонтерский отряд «Добрая воля» Рыбинского </a:t>
            </a:r>
            <a:r>
              <a:rPr lang="ru-RU" dirty="0"/>
              <a:t>авиационного колледжа ФГБОУ ВО Рыбинский государственный авиационный технический университет имени П. А. </a:t>
            </a:r>
            <a:r>
              <a:rPr lang="ru-RU" dirty="0" smtClean="0"/>
              <a:t>Соловьева;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АНО «Школа традиций»;</a:t>
            </a:r>
          </a:p>
          <a:p>
            <a:pPr marL="0" indent="0">
              <a:buNone/>
            </a:pPr>
            <a:r>
              <a:rPr lang="ru-RU" dirty="0" smtClean="0"/>
              <a:t>ГПОУЯО Рыбинский полиграфический колледж</a:t>
            </a:r>
          </a:p>
          <a:p>
            <a:pPr marL="0" indent="0">
              <a:buNone/>
            </a:pPr>
            <a:r>
              <a:rPr lang="ru-RU" dirty="0"/>
              <a:t>и</a:t>
            </a:r>
            <a:r>
              <a:rPr lang="ru-RU" dirty="0" smtClean="0"/>
              <a:t> другие.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7" y="4374037"/>
            <a:ext cx="2794437" cy="18709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224" y="3631808"/>
            <a:ext cx="1959894" cy="2613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15" y="4374037"/>
            <a:ext cx="2494618" cy="187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83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6733" y="708863"/>
            <a:ext cx="6347714" cy="388077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Наши мероприятия.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Всероссийские акции «Ночь музеев» 2028-2024 гг.,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«Ночь искусств» 2018-2024 гг.;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Семейные и детские мероприятия «Как на масляной неделе», «Приходите к Мишке в гости», «На лесной полянке», «Забавы и труды Ловецкой Рыбной слободы», «Семейная мастеровая» и другие;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Мероприятия патриотической направленности «День России», «Флаг державы» и другие;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Музейная акция «Цветы в музее» к дню 8 марта и т.д.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2" y="4639165"/>
            <a:ext cx="2279715" cy="17097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588" y="4639165"/>
            <a:ext cx="2279717" cy="17097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59" y="4639165"/>
            <a:ext cx="2279716" cy="170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50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9855" y="680581"/>
            <a:ext cx="6347714" cy="45512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Хочешь стать волонтёром? Присоединяйся!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Мы находимся </a:t>
            </a:r>
          </a:p>
          <a:p>
            <a:pPr marL="0" indent="0">
              <a:buNone/>
            </a:pPr>
            <a:r>
              <a:rPr lang="ru-RU" dirty="0" smtClean="0"/>
              <a:t>в историческом центре Рыбинска,</a:t>
            </a:r>
          </a:p>
          <a:p>
            <a:pPr marL="0" indent="0">
              <a:buNone/>
            </a:pPr>
            <a:r>
              <a:rPr lang="ru-RU" dirty="0" smtClean="0"/>
              <a:t>Ул. Волжская набережная, дом 2.</a:t>
            </a:r>
          </a:p>
          <a:p>
            <a:pPr marL="0" indent="0">
              <a:buNone/>
            </a:pPr>
            <a:r>
              <a:rPr lang="ru-RU" dirty="0" smtClean="0"/>
              <a:t>Звоните: (4855)28-40-04.</a:t>
            </a:r>
          </a:p>
          <a:p>
            <a:pPr marL="0" indent="0">
              <a:buNone/>
            </a:pPr>
            <a:r>
              <a:rPr lang="ru-RU" dirty="0" smtClean="0"/>
              <a:t>Пишите: </a:t>
            </a:r>
            <a:r>
              <a:rPr lang="en-US" dirty="0" smtClean="0">
                <a:hlinkClick r:id="rId2"/>
              </a:rPr>
              <a:t>mass@rybmuseum.ru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Мы будем Вам рады!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170" y="1299967"/>
            <a:ext cx="3322182" cy="470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4320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178</TotalTime>
  <Words>406</Words>
  <Application>Microsoft Office PowerPoint</Application>
  <PresentationFormat>Экран (4:3)</PresentationFormat>
  <Paragraphs>51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Wingdings 3</vt:lpstr>
      <vt:lpstr>Аспект</vt:lpstr>
      <vt:lpstr>Презентация PowerPoint</vt:lpstr>
      <vt:lpstr>           О музее и его посетителях.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</cp:revision>
  <dcterms:created xsi:type="dcterms:W3CDTF">2024-08-08T11:00:14Z</dcterms:created>
  <dcterms:modified xsi:type="dcterms:W3CDTF">2024-08-08T13:59:05Z</dcterms:modified>
</cp:coreProperties>
</file>