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3" r:id="rId2"/>
    <p:sldId id="276" r:id="rId3"/>
    <p:sldId id="264" r:id="rId4"/>
    <p:sldId id="265" r:id="rId5"/>
    <p:sldId id="256" r:id="rId6"/>
    <p:sldId id="273" r:id="rId7"/>
    <p:sldId id="272" r:id="rId8"/>
    <p:sldId id="258" r:id="rId9"/>
    <p:sldId id="260" r:id="rId10"/>
    <p:sldId id="257" r:id="rId11"/>
    <p:sldId id="259" r:id="rId12"/>
    <p:sldId id="271" r:id="rId13"/>
    <p:sldId id="262" r:id="rId14"/>
    <p:sldId id="267" r:id="rId15"/>
    <p:sldId id="266" r:id="rId16"/>
    <p:sldId id="268" r:id="rId17"/>
    <p:sldId id="275" r:id="rId18"/>
    <p:sldId id="270" r:id="rId19"/>
    <p:sldId id="274" r:id="rId20"/>
    <p:sldId id="261" r:id="rId21"/>
  </p:sldIdLst>
  <p:sldSz cx="9144000" cy="6858000" type="screen4x3"/>
  <p:notesSz cx="6864350" cy="99964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79" d="100"/>
        <a:sy n="79"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4552" cy="499824"/>
          </a:xfrm>
          <a:prstGeom prst="rect">
            <a:avLst/>
          </a:prstGeom>
        </p:spPr>
        <p:txBody>
          <a:bodyPr vert="horz" lIns="96341" tIns="48171" rIns="96341" bIns="48171" rtlCol="0"/>
          <a:lstStyle>
            <a:lvl1pPr algn="l">
              <a:defRPr sz="1300"/>
            </a:lvl1pPr>
          </a:lstStyle>
          <a:p>
            <a:endParaRPr lang="ru-RU"/>
          </a:p>
        </p:txBody>
      </p:sp>
      <p:sp>
        <p:nvSpPr>
          <p:cNvPr id="3" name="Дата 2"/>
          <p:cNvSpPr>
            <a:spLocks noGrp="1"/>
          </p:cNvSpPr>
          <p:nvPr>
            <p:ph type="dt" idx="1"/>
          </p:nvPr>
        </p:nvSpPr>
        <p:spPr>
          <a:xfrm>
            <a:off x="3888210" y="0"/>
            <a:ext cx="2974552" cy="499824"/>
          </a:xfrm>
          <a:prstGeom prst="rect">
            <a:avLst/>
          </a:prstGeom>
        </p:spPr>
        <p:txBody>
          <a:bodyPr vert="horz" lIns="96341" tIns="48171" rIns="96341" bIns="48171" rtlCol="0"/>
          <a:lstStyle>
            <a:lvl1pPr algn="r">
              <a:defRPr sz="1300"/>
            </a:lvl1pPr>
          </a:lstStyle>
          <a:p>
            <a:fld id="{156AB806-8E56-49F9-8827-7A2178B92045}" type="datetimeFigureOut">
              <a:rPr lang="ru-RU" smtClean="0"/>
              <a:pPr/>
              <a:t>24.02.2020</a:t>
            </a:fld>
            <a:endParaRPr lang="ru-RU"/>
          </a:p>
        </p:txBody>
      </p:sp>
      <p:sp>
        <p:nvSpPr>
          <p:cNvPr id="4" name="Образ слайда 3"/>
          <p:cNvSpPr>
            <a:spLocks noGrp="1" noRot="1" noChangeAspect="1"/>
          </p:cNvSpPr>
          <p:nvPr>
            <p:ph type="sldImg" idx="2"/>
          </p:nvPr>
        </p:nvSpPr>
        <p:spPr>
          <a:xfrm>
            <a:off x="933450" y="749300"/>
            <a:ext cx="4997450" cy="3749675"/>
          </a:xfrm>
          <a:prstGeom prst="rect">
            <a:avLst/>
          </a:prstGeom>
          <a:noFill/>
          <a:ln w="12700">
            <a:solidFill>
              <a:prstClr val="black"/>
            </a:solidFill>
          </a:ln>
        </p:spPr>
        <p:txBody>
          <a:bodyPr vert="horz" lIns="96341" tIns="48171" rIns="96341" bIns="48171" rtlCol="0" anchor="ctr"/>
          <a:lstStyle/>
          <a:p>
            <a:endParaRPr lang="ru-RU"/>
          </a:p>
        </p:txBody>
      </p:sp>
      <p:sp>
        <p:nvSpPr>
          <p:cNvPr id="5" name="Заметки 4"/>
          <p:cNvSpPr>
            <a:spLocks noGrp="1"/>
          </p:cNvSpPr>
          <p:nvPr>
            <p:ph type="body" sz="quarter" idx="3"/>
          </p:nvPr>
        </p:nvSpPr>
        <p:spPr>
          <a:xfrm>
            <a:off x="686435" y="4748332"/>
            <a:ext cx="5491480" cy="4498420"/>
          </a:xfrm>
          <a:prstGeom prst="rect">
            <a:avLst/>
          </a:prstGeom>
        </p:spPr>
        <p:txBody>
          <a:bodyPr vert="horz" lIns="96341" tIns="48171" rIns="96341" bIns="48171"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94929"/>
            <a:ext cx="2974552" cy="499824"/>
          </a:xfrm>
          <a:prstGeom prst="rect">
            <a:avLst/>
          </a:prstGeom>
        </p:spPr>
        <p:txBody>
          <a:bodyPr vert="horz" lIns="96341" tIns="48171" rIns="96341" bIns="48171" rtlCol="0" anchor="b"/>
          <a:lstStyle>
            <a:lvl1pPr algn="l">
              <a:defRPr sz="1300"/>
            </a:lvl1pPr>
          </a:lstStyle>
          <a:p>
            <a:endParaRPr lang="ru-RU"/>
          </a:p>
        </p:txBody>
      </p:sp>
      <p:sp>
        <p:nvSpPr>
          <p:cNvPr id="7" name="Номер слайда 6"/>
          <p:cNvSpPr>
            <a:spLocks noGrp="1"/>
          </p:cNvSpPr>
          <p:nvPr>
            <p:ph type="sldNum" sz="quarter" idx="5"/>
          </p:nvPr>
        </p:nvSpPr>
        <p:spPr>
          <a:xfrm>
            <a:off x="3888210" y="9494929"/>
            <a:ext cx="2974552" cy="499824"/>
          </a:xfrm>
          <a:prstGeom prst="rect">
            <a:avLst/>
          </a:prstGeom>
        </p:spPr>
        <p:txBody>
          <a:bodyPr vert="horz" lIns="96341" tIns="48171" rIns="96341" bIns="48171" rtlCol="0" anchor="b"/>
          <a:lstStyle>
            <a:lvl1pPr algn="r">
              <a:defRPr sz="1300"/>
            </a:lvl1pPr>
          </a:lstStyle>
          <a:p>
            <a:fld id="{1E8986F1-5D31-4A0C-9E5F-A9DB4C320D0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24.02.2020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827584" y="332657"/>
            <a:ext cx="7772400" cy="1512168"/>
          </a:xfrm>
        </p:spPr>
        <p:txBody>
          <a:bodyPr>
            <a:noAutofit/>
          </a:bodyPr>
          <a:lstStyle/>
          <a:p>
            <a:r>
              <a:rPr lang="ru-RU" sz="1200" b="1" dirty="0">
                <a:latin typeface="Times New Roman" panose="02020603050405020304" pitchFamily="18" charset="0"/>
                <a:cs typeface="Times New Roman" panose="02020603050405020304" pitchFamily="18" charset="0"/>
              </a:rPr>
              <a:t>УПРАВЛЕНИЕ ОБРАЗОВАНИЯ АДМИНИСТРАЦИИ</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МУНИЦИПАЛЬНОГО ОБРАЗОВАНИЯ ГОРОДСКОГО ОКРУГА «УСИНСК»</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«УСИНСК КАР КЫТШЫН МУНИЦИПАЛЬНÖЙ ЮКÖНЛÖН</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 АДМИНИСТРАЦИЯСА ЙÖЗÖС ВЕЛÖДÖМÖН ВЕСЬКÖДЛАНІН </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МУНИЦИПАЛЬНОЕ  БЮДЖЕТНОЕ ОБЩЕОБРАЗОВАТЕЛЬНОЕ  УЧРЕЖДЕНИЕ</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«СРЕДНЯЯ ОБЩЕОБРАЗОВАТЕЛЬНАЯ ШКОЛА» С. ЩЕЛЬЯБОЖ</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МУНИЦИПАЛЬНÖЙ БЮДЖЕТНӦЙ ОБЩЕОБРАЗОВАТЕЛЬНÖЙ ВЕЛÖДАНІН «ВЕЛӦДАН ОБЩЕОБРАЗОВАТЕЛЬНÖЙ ШÖР ШКОЛА»  ЩЕЛЬЯБÖЖ СИКТ</a:t>
            </a:r>
          </a:p>
        </p:txBody>
      </p:sp>
      <p:sp>
        <p:nvSpPr>
          <p:cNvPr id="5" name="Подзаголовок 4"/>
          <p:cNvSpPr>
            <a:spLocks noGrp="1"/>
          </p:cNvSpPr>
          <p:nvPr>
            <p:ph type="subTitle" idx="1"/>
          </p:nvPr>
        </p:nvSpPr>
        <p:spPr>
          <a:xfrm>
            <a:off x="1907704" y="2420888"/>
            <a:ext cx="6768752" cy="3384376"/>
          </a:xfrm>
        </p:spPr>
        <p:txBody>
          <a:bodyPr>
            <a:normAutofit/>
          </a:bodyPr>
          <a:lstStyle/>
          <a:p>
            <a:r>
              <a:rPr lang="ru-RU" dirty="0" smtClean="0"/>
              <a:t> </a:t>
            </a:r>
            <a:r>
              <a:rPr lang="ru-RU" sz="2600" b="1" dirty="0" smtClean="0">
                <a:solidFill>
                  <a:schemeClr val="tx1">
                    <a:lumMod val="95000"/>
                    <a:lumOff val="5000"/>
                  </a:schemeClr>
                </a:solidFill>
                <a:latin typeface="Times New Roman" panose="02020603050405020304" pitchFamily="18" charset="0"/>
                <a:cs typeface="Times New Roman" panose="02020603050405020304" pitchFamily="18" charset="0"/>
              </a:rPr>
              <a:t> Проект:  Паспортизация  колодцев  как  основных источников  питьевой воды    села Щельябож</a:t>
            </a:r>
          </a:p>
          <a:p>
            <a:endParaRPr lang="ru-RU" sz="26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r>
              <a:rPr lang="ru-RU" sz="1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1400" b="1" dirty="0" smtClean="0">
                <a:solidFill>
                  <a:schemeClr val="tx1">
                    <a:lumMod val="95000"/>
                    <a:lumOff val="5000"/>
                  </a:schemeClr>
                </a:solidFill>
                <a:latin typeface="Times New Roman" panose="02020603050405020304" pitchFamily="18" charset="0"/>
                <a:cs typeface="Times New Roman" panose="02020603050405020304" pitchFamily="18" charset="0"/>
              </a:rPr>
              <a:t> Команда проекта: ЭКООТРЯД , 7 класс</a:t>
            </a:r>
          </a:p>
          <a:p>
            <a:r>
              <a:rPr lang="ru-RU" sz="1400" b="1" dirty="0" smtClean="0">
                <a:solidFill>
                  <a:schemeClr val="tx1">
                    <a:lumMod val="95000"/>
                    <a:lumOff val="5000"/>
                  </a:schemeClr>
                </a:solidFill>
                <a:latin typeface="Times New Roman" panose="02020603050405020304" pitchFamily="18" charset="0"/>
                <a:cs typeface="Times New Roman" panose="02020603050405020304" pitchFamily="18" charset="0"/>
              </a:rPr>
              <a:t>Руководитель: Брюханова В.Н., учитель  биологии, химии МБОУ «СОШ с.Щельябож.</a:t>
            </a:r>
          </a:p>
          <a:p>
            <a:endParaRPr lang="ru-RU" sz="17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7170" name="Picture 2" descr="C:\Users\Игорь\Desktop\проекты ВН 2020 новые\история колодцев с.Щельябож - химия\приложения кработе\large_R2ssZJvLZn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2420888"/>
            <a:ext cx="1257995" cy="18722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750794" y="5157192"/>
            <a:ext cx="1997670" cy="12109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 xmlns:p14="http://schemas.microsoft.com/office/powerpoint/2010/main" val="4212078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t>
            </a:r>
            <a:r>
              <a:rPr lang="ru-RU" dirty="0" smtClean="0">
                <a:latin typeface="Times New Roman" pitchFamily="18" charset="0"/>
                <a:cs typeface="Times New Roman" pitchFamily="18" charset="0"/>
              </a:rPr>
              <a:t>Современные технологии  изготовления колодцев</a:t>
            </a:r>
            <a:endParaRPr lang="ru-RU" dirty="0">
              <a:latin typeface="Times New Roman" pitchFamily="18" charset="0"/>
              <a:cs typeface="Times New Roman" pitchFamily="18" charset="0"/>
            </a:endParaRPr>
          </a:p>
        </p:txBody>
      </p:sp>
      <p:pic>
        <p:nvPicPr>
          <p:cNvPr id="1026" name="Picture 2" descr="C:\Users\Игорь\Desktop\проекты ВН 2020 новые\история колодцев с.Щельябож - химия\приложения кработе\1486493959_voda1.jpg"/>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395536" y="1628801"/>
            <a:ext cx="8424936" cy="489654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Нижний колонтитул 3"/>
          <p:cNvSpPr>
            <a:spLocks noGrp="1"/>
          </p:cNvSpPr>
          <p:nvPr>
            <p:ph type="ftr" sz="quarter" idx="11"/>
          </p:nvPr>
        </p:nvSpPr>
        <p:spPr/>
        <p:txBody>
          <a:bodyPr/>
          <a:lstStyle/>
          <a:p>
            <a:r>
              <a:rPr lang="ru-RU" smtClean="0"/>
              <a:t>ресурсы Интернет</a:t>
            </a:r>
            <a:endParaRPr lang="ru-RU"/>
          </a:p>
        </p:txBody>
      </p:sp>
    </p:spTree>
    <p:extLst>
      <p:ext uri="{BB962C8B-B14F-4D97-AF65-F5344CB8AC3E}">
        <p14:creationId xmlns="" xmlns:p14="http://schemas.microsoft.com/office/powerpoint/2010/main" val="1202844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dirty="0" smtClean="0"/>
              <a:t> </a:t>
            </a:r>
            <a:r>
              <a:rPr lang="ru-RU" sz="3100" b="1" dirty="0" smtClean="0">
                <a:latin typeface="Times New Roman" pitchFamily="18" charset="0"/>
                <a:cs typeface="Times New Roman" pitchFamily="18" charset="0"/>
              </a:rPr>
              <a:t>Основная технология изготовления колодца</a:t>
            </a:r>
            <a:endParaRPr lang="ru-RU" sz="3100" b="1" dirty="0">
              <a:latin typeface="Times New Roman" pitchFamily="18" charset="0"/>
              <a:cs typeface="Times New Roman" pitchFamily="18" charset="0"/>
            </a:endParaRPr>
          </a:p>
        </p:txBody>
      </p:sp>
      <p:pic>
        <p:nvPicPr>
          <p:cNvPr id="3074" name="Picture 2" descr="C:\Users\Игорь\Desktop\проекты ВН 2020 новые\история колодцев с.Щельябож - химия\приложения кработе\97685896.jpg"/>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bwMode="auto">
          <a:xfrm>
            <a:off x="5076056" y="1556792"/>
            <a:ext cx="3168352" cy="2152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5" name="Picture 3" descr="C:\Users\Игорь\Desktop\проекты ВН 2020 новые\история колодцев с.Щельябож - химия\приложения кработе\reg_516.jpg"/>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bwMode="auto">
          <a:xfrm>
            <a:off x="5076056" y="3982683"/>
            <a:ext cx="3174504" cy="2160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6" name="Picture 4" descr="C:\Users\Игорь\Desktop\проекты ВН 2020 новые\история колодцев с.Щельябож - химия\приложения кработе\IMG_20170622_120507.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30028"/>
          <a:stretch/>
        </p:blipFill>
        <p:spPr bwMode="auto">
          <a:xfrm>
            <a:off x="467544" y="1556792"/>
            <a:ext cx="3966663" cy="46085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Нижний колонтитул 5"/>
          <p:cNvSpPr>
            <a:spLocks noGrp="1"/>
          </p:cNvSpPr>
          <p:nvPr>
            <p:ph type="ftr" sz="quarter" idx="11"/>
          </p:nvPr>
        </p:nvSpPr>
        <p:spPr/>
        <p:txBody>
          <a:bodyPr/>
          <a:lstStyle/>
          <a:p>
            <a:r>
              <a:rPr lang="ru-RU" smtClean="0"/>
              <a:t>ресурсы Интернета</a:t>
            </a:r>
            <a:endParaRPr lang="ru-RU"/>
          </a:p>
        </p:txBody>
      </p:sp>
    </p:spTree>
    <p:extLst>
      <p:ext uri="{BB962C8B-B14F-4D97-AF65-F5344CB8AC3E}">
        <p14:creationId xmlns="" xmlns:p14="http://schemas.microsoft.com/office/powerpoint/2010/main" val="3601247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smtClean="0">
                <a:latin typeface="Times New Roman" pitchFamily="18" charset="0"/>
                <a:cs typeface="Times New Roman" pitchFamily="18" charset="0"/>
              </a:rPr>
              <a:t>Питьевые колодцы с.Щельябож</a:t>
            </a:r>
            <a:endParaRPr lang="ru-RU" sz="4000"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428596" y="1357298"/>
          <a:ext cx="8286809" cy="5214973"/>
        </p:xfrm>
        <a:graphic>
          <a:graphicData uri="http://schemas.openxmlformats.org/drawingml/2006/table">
            <a:tbl>
              <a:tblPr firstRow="1" bandRow="1">
                <a:tableStyleId>{5C22544A-7EE6-4342-B048-85BDC9FD1C3A}</a:tableStyleId>
              </a:tblPr>
              <a:tblGrid>
                <a:gridCol w="597247"/>
                <a:gridCol w="2188835"/>
                <a:gridCol w="1643074"/>
                <a:gridCol w="2200291"/>
                <a:gridCol w="1657362"/>
              </a:tblGrid>
              <a:tr h="696375">
                <a:tc>
                  <a:txBody>
                    <a:bodyPr/>
                    <a:lstStyle/>
                    <a:p>
                      <a:pPr algn="ctr"/>
                      <a:r>
                        <a:rPr lang="ru-RU" dirty="0" smtClean="0"/>
                        <a:t> №</a:t>
                      </a:r>
                      <a:endParaRPr lang="ru-RU" dirty="0"/>
                    </a:p>
                  </a:txBody>
                  <a:tcPr/>
                </a:tc>
                <a:tc>
                  <a:txBody>
                    <a:bodyPr/>
                    <a:lstStyle/>
                    <a:p>
                      <a:pPr algn="ctr"/>
                      <a:r>
                        <a:rPr lang="ru-RU" dirty="0" smtClean="0"/>
                        <a:t>Название колодца</a:t>
                      </a:r>
                      <a:endParaRPr lang="ru-RU" dirty="0"/>
                    </a:p>
                  </a:txBody>
                  <a:tcPr/>
                </a:tc>
                <a:tc>
                  <a:txBody>
                    <a:bodyPr/>
                    <a:lstStyle/>
                    <a:p>
                      <a:pPr algn="ctr"/>
                      <a:r>
                        <a:rPr lang="ru-RU" dirty="0" smtClean="0"/>
                        <a:t>Дата изготовления</a:t>
                      </a:r>
                      <a:endParaRPr lang="ru-RU" dirty="0"/>
                    </a:p>
                  </a:txBody>
                  <a:tcPr/>
                </a:tc>
                <a:tc>
                  <a:txBody>
                    <a:bodyPr/>
                    <a:lstStyle/>
                    <a:p>
                      <a:pPr algn="ctr"/>
                      <a:r>
                        <a:rPr lang="ru-RU" dirty="0" smtClean="0"/>
                        <a:t>Ответственное</a:t>
                      </a:r>
                      <a:r>
                        <a:rPr lang="ru-RU" baseline="0" dirty="0" smtClean="0"/>
                        <a:t> лицо</a:t>
                      </a:r>
                      <a:endParaRPr lang="ru-RU" dirty="0"/>
                    </a:p>
                  </a:txBody>
                  <a:tcPr/>
                </a:tc>
                <a:tc>
                  <a:txBody>
                    <a:bodyPr/>
                    <a:lstStyle/>
                    <a:p>
                      <a:pPr algn="ctr"/>
                      <a:r>
                        <a:rPr lang="ru-RU" dirty="0" smtClean="0"/>
                        <a:t>Качество воды</a:t>
                      </a:r>
                      <a:endParaRPr lang="ru-RU" dirty="0"/>
                    </a:p>
                  </a:txBody>
                  <a:tcPr/>
                </a:tc>
              </a:tr>
              <a:tr h="645514">
                <a:tc>
                  <a:txBody>
                    <a:bodyPr/>
                    <a:lstStyle/>
                    <a:p>
                      <a:r>
                        <a:rPr lang="ru-RU" dirty="0" smtClean="0"/>
                        <a:t>1</a:t>
                      </a:r>
                      <a:endParaRPr lang="ru-RU" dirty="0"/>
                    </a:p>
                  </a:txBody>
                  <a:tcPr/>
                </a:tc>
                <a:tc>
                  <a:txBody>
                    <a:bodyPr/>
                    <a:lstStyle/>
                    <a:p>
                      <a:r>
                        <a:rPr lang="ru-RU" dirty="0" smtClean="0"/>
                        <a:t>Центральный</a:t>
                      </a:r>
                      <a:endParaRPr lang="ru-RU" dirty="0"/>
                    </a:p>
                  </a:txBody>
                  <a:tcPr/>
                </a:tc>
                <a:tc>
                  <a:txBody>
                    <a:bodyPr/>
                    <a:lstStyle/>
                    <a:p>
                      <a:r>
                        <a:rPr lang="ru-RU" dirty="0" smtClean="0"/>
                        <a:t>    19</a:t>
                      </a:r>
                      <a:r>
                        <a:rPr lang="ru-RU" baseline="0" dirty="0" smtClean="0"/>
                        <a:t>73</a:t>
                      </a:r>
                      <a:r>
                        <a:rPr lang="ru-RU" dirty="0" smtClean="0"/>
                        <a:t> год</a:t>
                      </a:r>
                      <a:endParaRPr lang="ru-RU" dirty="0"/>
                    </a:p>
                  </a:txBody>
                  <a:tcPr/>
                </a:tc>
                <a:tc>
                  <a:txBody>
                    <a:bodyPr/>
                    <a:lstStyle/>
                    <a:p>
                      <a:r>
                        <a:rPr lang="ru-RU" dirty="0" smtClean="0"/>
                        <a:t> Канев Владимир Николаевич</a:t>
                      </a:r>
                      <a:endParaRPr lang="ru-RU" dirty="0"/>
                    </a:p>
                  </a:txBody>
                  <a:tcPr/>
                </a:tc>
                <a:tc>
                  <a:txBody>
                    <a:bodyPr/>
                    <a:lstStyle/>
                    <a:p>
                      <a:r>
                        <a:rPr lang="ru-RU" sz="1200" dirty="0" smtClean="0"/>
                        <a:t>Отличное</a:t>
                      </a:r>
                      <a:endParaRPr lang="ru-RU" sz="1200" dirty="0"/>
                    </a:p>
                  </a:txBody>
                  <a:tcPr/>
                </a:tc>
              </a:tr>
              <a:tr h="645514">
                <a:tc>
                  <a:txBody>
                    <a:bodyPr/>
                    <a:lstStyle/>
                    <a:p>
                      <a:r>
                        <a:rPr lang="ru-RU" dirty="0" smtClean="0"/>
                        <a:t>2</a:t>
                      </a:r>
                      <a:endParaRPr lang="ru-RU" dirty="0"/>
                    </a:p>
                  </a:txBody>
                  <a:tcPr/>
                </a:tc>
                <a:tc>
                  <a:txBody>
                    <a:bodyPr/>
                    <a:lstStyle/>
                    <a:p>
                      <a:r>
                        <a:rPr lang="ru-RU" dirty="0" err="1" smtClean="0"/>
                        <a:t>Набережный</a:t>
                      </a:r>
                      <a:endParaRPr lang="ru-RU" dirty="0"/>
                    </a:p>
                  </a:txBody>
                  <a:tcPr/>
                </a:tc>
                <a:tc>
                  <a:txBody>
                    <a:bodyPr/>
                    <a:lstStyle/>
                    <a:p>
                      <a:r>
                        <a:rPr lang="ru-RU" dirty="0" smtClean="0"/>
                        <a:t>    1987 год</a:t>
                      </a:r>
                      <a:endParaRPr lang="ru-RU" dirty="0"/>
                    </a:p>
                  </a:txBody>
                  <a:tcPr/>
                </a:tc>
                <a:tc>
                  <a:txBody>
                    <a:bodyPr/>
                    <a:lstStyle/>
                    <a:p>
                      <a:r>
                        <a:rPr lang="ru-RU" dirty="0" smtClean="0"/>
                        <a:t>Чёрный Григорий Васильевич</a:t>
                      </a:r>
                      <a:endParaRPr lang="ru-RU" dirty="0"/>
                    </a:p>
                  </a:txBody>
                  <a:tcPr/>
                </a:tc>
                <a:tc>
                  <a:txBody>
                    <a:bodyPr/>
                    <a:lstStyle/>
                    <a:p>
                      <a:r>
                        <a:rPr lang="ru-RU" sz="1200" dirty="0" smtClean="0"/>
                        <a:t>Много железа</a:t>
                      </a:r>
                      <a:endParaRPr lang="ru-RU" sz="1200" dirty="0"/>
                    </a:p>
                  </a:txBody>
                  <a:tcPr/>
                </a:tc>
              </a:tr>
              <a:tr h="645514">
                <a:tc>
                  <a:txBody>
                    <a:bodyPr/>
                    <a:lstStyle/>
                    <a:p>
                      <a:r>
                        <a:rPr lang="ru-RU" dirty="0" smtClean="0"/>
                        <a:t>3</a:t>
                      </a:r>
                      <a:endParaRPr lang="ru-RU" dirty="0"/>
                    </a:p>
                  </a:txBody>
                  <a:tcPr/>
                </a:tc>
                <a:tc>
                  <a:txBody>
                    <a:bodyPr/>
                    <a:lstStyle/>
                    <a:p>
                      <a:r>
                        <a:rPr lang="ru-RU" dirty="0" smtClean="0"/>
                        <a:t> Старый</a:t>
                      </a:r>
                      <a:endParaRPr lang="ru-RU" dirty="0"/>
                    </a:p>
                  </a:txBody>
                  <a:tcPr/>
                </a:tc>
                <a:tc>
                  <a:txBody>
                    <a:bodyPr/>
                    <a:lstStyle/>
                    <a:p>
                      <a:r>
                        <a:rPr lang="ru-RU" dirty="0" smtClean="0"/>
                        <a:t>    1947год</a:t>
                      </a:r>
                      <a:endParaRPr lang="ru-RU" dirty="0"/>
                    </a:p>
                  </a:txBody>
                  <a:tcPr/>
                </a:tc>
                <a:tc>
                  <a:txBody>
                    <a:bodyPr/>
                    <a:lstStyle/>
                    <a:p>
                      <a:r>
                        <a:rPr lang="ru-RU" dirty="0" smtClean="0"/>
                        <a:t>Канев Илья Николаевич</a:t>
                      </a:r>
                      <a:endParaRPr lang="ru-RU" dirty="0"/>
                    </a:p>
                  </a:txBody>
                  <a:tcPr/>
                </a:tc>
                <a:tc>
                  <a:txBody>
                    <a:bodyPr/>
                    <a:lstStyle/>
                    <a:p>
                      <a:r>
                        <a:rPr lang="ru-RU" sz="1200" dirty="0" smtClean="0"/>
                        <a:t> Хорошее, много органических остатков</a:t>
                      </a:r>
                      <a:endParaRPr lang="ru-RU" sz="1200" dirty="0"/>
                    </a:p>
                  </a:txBody>
                  <a:tcPr/>
                </a:tc>
              </a:tr>
              <a:tr h="645514">
                <a:tc>
                  <a:txBody>
                    <a:bodyPr/>
                    <a:lstStyle/>
                    <a:p>
                      <a:r>
                        <a:rPr lang="ru-RU" dirty="0" smtClean="0"/>
                        <a:t>4</a:t>
                      </a:r>
                      <a:endParaRPr lang="ru-RU" dirty="0"/>
                    </a:p>
                  </a:txBody>
                  <a:tcPr/>
                </a:tc>
                <a:tc>
                  <a:txBody>
                    <a:bodyPr/>
                    <a:lstStyle/>
                    <a:p>
                      <a:r>
                        <a:rPr lang="ru-RU" dirty="0" smtClean="0"/>
                        <a:t>Полевой</a:t>
                      </a:r>
                      <a:endParaRPr lang="ru-RU" dirty="0"/>
                    </a:p>
                  </a:txBody>
                  <a:tcPr/>
                </a:tc>
                <a:tc>
                  <a:txBody>
                    <a:bodyPr/>
                    <a:lstStyle/>
                    <a:p>
                      <a:r>
                        <a:rPr lang="ru-RU" dirty="0" smtClean="0"/>
                        <a:t>    1978 год</a:t>
                      </a:r>
                      <a:endParaRPr lang="ru-RU" dirty="0"/>
                    </a:p>
                  </a:txBody>
                  <a:tcPr/>
                </a:tc>
                <a:tc>
                  <a:txBody>
                    <a:bodyPr/>
                    <a:lstStyle/>
                    <a:p>
                      <a:r>
                        <a:rPr lang="ru-RU" dirty="0" smtClean="0"/>
                        <a:t>Терентьев Алексей Леонидович</a:t>
                      </a:r>
                      <a:endParaRPr lang="ru-RU" dirty="0"/>
                    </a:p>
                  </a:txBody>
                  <a:tcPr/>
                </a:tc>
                <a:tc>
                  <a:txBody>
                    <a:bodyPr/>
                    <a:lstStyle/>
                    <a:p>
                      <a:r>
                        <a:rPr lang="ru-RU" sz="1200" dirty="0" smtClean="0"/>
                        <a:t>Удовлетворительное, для нужд животных.</a:t>
                      </a:r>
                      <a:endParaRPr lang="ru-RU" sz="1200" dirty="0"/>
                    </a:p>
                  </a:txBody>
                  <a:tcPr/>
                </a:tc>
              </a:tr>
              <a:tr h="645514">
                <a:tc>
                  <a:txBody>
                    <a:bodyPr/>
                    <a:lstStyle/>
                    <a:p>
                      <a:r>
                        <a:rPr lang="ru-RU" dirty="0" smtClean="0"/>
                        <a:t>5</a:t>
                      </a:r>
                      <a:endParaRPr lang="ru-RU" dirty="0"/>
                    </a:p>
                  </a:txBody>
                  <a:tcPr/>
                </a:tc>
                <a:tc>
                  <a:txBody>
                    <a:bodyPr/>
                    <a:lstStyle/>
                    <a:p>
                      <a:r>
                        <a:rPr lang="ru-RU" dirty="0" smtClean="0"/>
                        <a:t>Семяшкин</a:t>
                      </a:r>
                      <a:endParaRPr lang="ru-RU" dirty="0"/>
                    </a:p>
                  </a:txBody>
                  <a:tcPr/>
                </a:tc>
                <a:tc>
                  <a:txBody>
                    <a:bodyPr/>
                    <a:lstStyle/>
                    <a:p>
                      <a:r>
                        <a:rPr lang="ru-RU" dirty="0" smtClean="0"/>
                        <a:t>    1973 год</a:t>
                      </a:r>
                      <a:endParaRPr lang="ru-RU" dirty="0"/>
                    </a:p>
                  </a:txBody>
                  <a:tcPr/>
                </a:tc>
                <a:tc>
                  <a:txBody>
                    <a:bodyPr/>
                    <a:lstStyle/>
                    <a:p>
                      <a:r>
                        <a:rPr lang="ru-RU" dirty="0" smtClean="0"/>
                        <a:t>Семяшкин Алексей Прокопьевич</a:t>
                      </a:r>
                      <a:endParaRPr lang="ru-RU" dirty="0"/>
                    </a:p>
                  </a:txBody>
                  <a:tcPr/>
                </a:tc>
                <a:tc>
                  <a:txBody>
                    <a:bodyPr/>
                    <a:lstStyle/>
                    <a:p>
                      <a:r>
                        <a:rPr lang="ru-RU" sz="1100" dirty="0" smtClean="0"/>
                        <a:t>Хорошее, требует ремонта</a:t>
                      </a:r>
                      <a:endParaRPr lang="ru-RU" sz="1100" dirty="0"/>
                    </a:p>
                  </a:txBody>
                  <a:tcPr/>
                </a:tc>
              </a:tr>
              <a:tr h="645514">
                <a:tc>
                  <a:txBody>
                    <a:bodyPr/>
                    <a:lstStyle/>
                    <a:p>
                      <a:r>
                        <a:rPr lang="ru-RU" dirty="0" smtClean="0"/>
                        <a:t>6</a:t>
                      </a:r>
                      <a:endParaRPr lang="ru-RU" dirty="0"/>
                    </a:p>
                  </a:txBody>
                  <a:tcPr/>
                </a:tc>
                <a:tc>
                  <a:txBody>
                    <a:bodyPr/>
                    <a:lstStyle/>
                    <a:p>
                      <a:r>
                        <a:rPr lang="ru-RU" dirty="0" smtClean="0"/>
                        <a:t>Больничный</a:t>
                      </a:r>
                      <a:endParaRPr lang="ru-RU" dirty="0"/>
                    </a:p>
                  </a:txBody>
                  <a:tcPr/>
                </a:tc>
                <a:tc>
                  <a:txBody>
                    <a:bodyPr/>
                    <a:lstStyle/>
                    <a:p>
                      <a:r>
                        <a:rPr lang="ru-RU" dirty="0" smtClean="0"/>
                        <a:t>    1934 год</a:t>
                      </a:r>
                      <a:endParaRPr lang="ru-RU" dirty="0"/>
                    </a:p>
                  </a:txBody>
                  <a:tcPr/>
                </a:tc>
                <a:tc>
                  <a:txBody>
                    <a:bodyPr/>
                    <a:lstStyle/>
                    <a:p>
                      <a:r>
                        <a:rPr lang="ru-RU" dirty="0" smtClean="0"/>
                        <a:t>Завхоз</a:t>
                      </a:r>
                      <a:r>
                        <a:rPr lang="ru-RU" baseline="0" dirty="0" smtClean="0"/>
                        <a:t> врачебной амбулатории села</a:t>
                      </a:r>
                      <a:endParaRPr lang="ru-RU" dirty="0"/>
                    </a:p>
                  </a:txBody>
                  <a:tcPr/>
                </a:tc>
                <a:tc>
                  <a:txBody>
                    <a:bodyPr/>
                    <a:lstStyle/>
                    <a:p>
                      <a:r>
                        <a:rPr lang="ru-RU" sz="1100" dirty="0" smtClean="0"/>
                        <a:t>отличное</a:t>
                      </a:r>
                      <a:endParaRPr lang="ru-RU" sz="1100" dirty="0"/>
                    </a:p>
                  </a:txBody>
                  <a:tcPr/>
                </a:tc>
              </a:tr>
              <a:tr h="645514">
                <a:tc>
                  <a:txBody>
                    <a:bodyPr/>
                    <a:lstStyle/>
                    <a:p>
                      <a:r>
                        <a:rPr lang="ru-RU" dirty="0" smtClean="0"/>
                        <a:t>7</a:t>
                      </a:r>
                      <a:endParaRPr lang="ru-RU" dirty="0"/>
                    </a:p>
                  </a:txBody>
                  <a:tcPr/>
                </a:tc>
                <a:tc>
                  <a:txBody>
                    <a:bodyPr/>
                    <a:lstStyle/>
                    <a:p>
                      <a:r>
                        <a:rPr lang="ru-RU" dirty="0" smtClean="0"/>
                        <a:t>Частный</a:t>
                      </a:r>
                      <a:endParaRPr lang="ru-RU" dirty="0"/>
                    </a:p>
                  </a:txBody>
                  <a:tcPr/>
                </a:tc>
                <a:tc>
                  <a:txBody>
                    <a:bodyPr/>
                    <a:lstStyle/>
                    <a:p>
                      <a:r>
                        <a:rPr lang="ru-RU" dirty="0" smtClean="0"/>
                        <a:t>     1987 год</a:t>
                      </a:r>
                      <a:endParaRPr lang="ru-RU" dirty="0"/>
                    </a:p>
                  </a:txBody>
                  <a:tcPr/>
                </a:tc>
                <a:tc>
                  <a:txBody>
                    <a:bodyPr/>
                    <a:lstStyle/>
                    <a:p>
                      <a:r>
                        <a:rPr lang="ru-RU" dirty="0" err="1" smtClean="0"/>
                        <a:t>Дуркина</a:t>
                      </a:r>
                      <a:r>
                        <a:rPr lang="ru-RU" dirty="0" smtClean="0"/>
                        <a:t> Нина Николаевна</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t>Удовлетворительное, для нужд животных.</a:t>
                      </a:r>
                    </a:p>
                    <a:p>
                      <a:endParaRPr lang="ru-RU" sz="1100" dirty="0"/>
                    </a:p>
                  </a:txBody>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2368544"/>
          </a:xfrm>
        </p:spPr>
        <p:txBody>
          <a:bodyPr>
            <a:normAutofit fontScale="90000"/>
          </a:bodyPr>
          <a:lstStyle/>
          <a:p>
            <a:pPr algn="l"/>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Колодец № 1 «Центральный»</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В нашем селе есть колодец, примерно 45 лет назад организовал и выделил место из своей территории Фёдор Михайлович и Домна </a:t>
            </a:r>
            <a:r>
              <a:rPr lang="ru-RU" sz="2000" dirty="0" err="1" smtClean="0">
                <a:latin typeface="Times New Roman" pitchFamily="18" charset="0"/>
                <a:cs typeface="Times New Roman" pitchFamily="18" charset="0"/>
              </a:rPr>
              <a:t>Захаревна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Каневы</a:t>
            </a:r>
            <a:r>
              <a:rPr lang="ru-RU" sz="2000" dirty="0" smtClean="0">
                <a:latin typeface="Times New Roman" pitchFamily="18" charset="0"/>
                <a:cs typeface="Times New Roman" pitchFamily="18" charset="0"/>
              </a:rPr>
              <a:t>. Помогали строить соседи: Михаил Родионович, Николай </a:t>
            </a:r>
            <a:r>
              <a:rPr lang="ru-RU" sz="2000" dirty="0" err="1" smtClean="0">
                <a:latin typeface="Times New Roman" pitchFamily="18" charset="0"/>
                <a:cs typeface="Times New Roman" pitchFamily="18" charset="0"/>
              </a:rPr>
              <a:t>Емельянович</a:t>
            </a:r>
            <a:r>
              <a:rPr lang="ru-RU" sz="2000" dirty="0" smtClean="0">
                <a:latin typeface="Times New Roman" pitchFamily="18" charset="0"/>
                <a:cs typeface="Times New Roman" pitchFamily="18" charset="0"/>
              </a:rPr>
              <a:t> и так далее. Строили из лиственницы, в высоту примерно 6-7 метров. Один раз туда упал человек: Канев Иван Петрович, поскользнулся, это увидел и вытащил его Канев Илья Ефимович, его вытащили, он остался жив. И до сих пор местные жители ходят туда за водой.</a:t>
            </a:r>
            <a:r>
              <a:rPr lang="ru-RU" sz="1800" dirty="0" smtClean="0"/>
              <a:t/>
            </a:r>
            <a:br>
              <a:rPr lang="ru-RU" sz="1800" dirty="0" smtClean="0"/>
            </a:br>
            <a:endParaRPr lang="ru-RU" sz="1800" dirty="0">
              <a:latin typeface="Times New Roman" pitchFamily="18" charset="0"/>
              <a:cs typeface="Times New Roman" pitchFamily="18" charset="0"/>
            </a:endParaRPr>
          </a:p>
        </p:txBody>
      </p:sp>
      <p:pic>
        <p:nvPicPr>
          <p:cNvPr id="1026" name="Picture 2" descr="C:\Users\Admin\Desktop\Водный конкурс 2020 года\колодец № 1.png"/>
          <p:cNvPicPr>
            <a:picLocks noGrp="1" noChangeAspect="1" noChangeArrowheads="1"/>
          </p:cNvPicPr>
          <p:nvPr>
            <p:ph sz="half" idx="1"/>
          </p:nvPr>
        </p:nvPicPr>
        <p:blipFill>
          <a:blip r:embed="rId2" cstate="print"/>
          <a:srcRect/>
          <a:stretch>
            <a:fillRect/>
          </a:stretch>
        </p:blipFill>
        <p:spPr bwMode="auto">
          <a:xfrm>
            <a:off x="428596" y="2928934"/>
            <a:ext cx="4038600" cy="3028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7" name="Picture 3" descr="C:\Users\Admin\Desktop\Водный конкурс 2020 года\1.png"/>
          <p:cNvPicPr>
            <a:picLocks noGrp="1" noChangeAspect="1" noChangeArrowheads="1"/>
          </p:cNvPicPr>
          <p:nvPr>
            <p:ph sz="half" idx="2"/>
          </p:nvPr>
        </p:nvPicPr>
        <p:blipFill>
          <a:blip r:embed="rId3" cstate="print"/>
          <a:srcRect/>
          <a:stretch>
            <a:fillRect/>
          </a:stretch>
        </p:blipFill>
        <p:spPr bwMode="auto">
          <a:xfrm>
            <a:off x="4643438" y="2928934"/>
            <a:ext cx="4038600" cy="3028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Нижний колонтитул 4"/>
          <p:cNvSpPr>
            <a:spLocks noGrp="1"/>
          </p:cNvSpPr>
          <p:nvPr>
            <p:ph type="ftr" sz="quarter" idx="11"/>
          </p:nvPr>
        </p:nvSpPr>
        <p:spPr/>
        <p:txBody>
          <a:bodyPr/>
          <a:lstStyle/>
          <a:p>
            <a:r>
              <a:rPr lang="ru-RU" smtClean="0"/>
              <a:t>фото Брюхановой В.Н.</a:t>
            </a:r>
            <a:endParaRPr lang="ru-RU"/>
          </a:p>
        </p:txBody>
      </p:sp>
    </p:spTree>
    <p:extLst>
      <p:ext uri="{BB962C8B-B14F-4D97-AF65-F5344CB8AC3E}">
        <p14:creationId xmlns="" xmlns:p14="http://schemas.microsoft.com/office/powerpoint/2010/main" val="3712514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25734"/>
          </a:xfrm>
        </p:spPr>
        <p:txBody>
          <a:bodyPr>
            <a:normAutofit fontScale="90000"/>
          </a:bodyPr>
          <a:lstStyle/>
          <a:p>
            <a:pPr algn="l"/>
            <a:r>
              <a:rPr lang="ru-RU" sz="2000" b="1" dirty="0" smtClean="0">
                <a:latin typeface="Times New Roman" pitchFamily="18" charset="0"/>
                <a:cs typeface="Times New Roman" pitchFamily="18" charset="0"/>
              </a:rPr>
              <a:t>Колодец №2 «</a:t>
            </a:r>
            <a:r>
              <a:rPr lang="ru-RU" sz="2000" b="1" dirty="0" err="1" smtClean="0">
                <a:latin typeface="Times New Roman" pitchFamily="18" charset="0"/>
                <a:cs typeface="Times New Roman" pitchFamily="18" charset="0"/>
              </a:rPr>
              <a:t>Набережный</a:t>
            </a:r>
            <a:r>
              <a:rPr lang="ru-RU" sz="2000" b="1" dirty="0" smtClean="0">
                <a:latin typeface="Times New Roman" pitchFamily="18" charset="0"/>
                <a:cs typeface="Times New Roman" pitchFamily="18" charset="0"/>
              </a:rPr>
              <a:t>»</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Колодец был заложен  Чёрным Григорием  Васильевичем  в 1987 году  на территории  ул.Набережная около своего дома.  В настоящее время  колодец находится в  хорошем  состоянии .Глубина колодца 12 метров, вода чистая, без отстоя. При исследовании в школьной лаборатории обнаружены  диатомовые водоросли  и ионы железа в допустимом значении. Данный колодец пользуется  уважением , питает водой около 7 домов  ул.Набережная.</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3074" name="Picture 2" descr="C:\Users\Admin\Desktop\Водный конкурс 2020 года\колодец № 2.png"/>
          <p:cNvPicPr>
            <a:picLocks noGrp="1" noChangeAspect="1" noChangeArrowheads="1"/>
          </p:cNvPicPr>
          <p:nvPr>
            <p:ph sz="half" idx="1"/>
          </p:nvPr>
        </p:nvPicPr>
        <p:blipFill>
          <a:blip r:embed="rId2" cstate="print"/>
          <a:srcRect b="45211"/>
          <a:stretch>
            <a:fillRect/>
          </a:stretch>
        </p:blipFill>
        <p:spPr bwMode="auto">
          <a:xfrm>
            <a:off x="714348" y="3286124"/>
            <a:ext cx="3390936" cy="2857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Desktop\Водный конкурс 2020 года\К2.jpg"/>
          <p:cNvPicPr>
            <a:picLocks noGrp="1" noChangeAspect="1" noChangeArrowheads="1"/>
          </p:cNvPicPr>
          <p:nvPr>
            <p:ph sz="half" idx="2"/>
          </p:nvPr>
        </p:nvPicPr>
        <p:blipFill>
          <a:blip r:embed="rId3"/>
          <a:srcRect/>
          <a:stretch>
            <a:fillRect/>
          </a:stretch>
        </p:blipFill>
        <p:spPr bwMode="auto">
          <a:xfrm>
            <a:off x="4972359" y="3214686"/>
            <a:ext cx="3390282" cy="29114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Нижний колонтитул 4"/>
          <p:cNvSpPr>
            <a:spLocks noGrp="1"/>
          </p:cNvSpPr>
          <p:nvPr>
            <p:ph type="ftr" sz="quarter" idx="11"/>
          </p:nvPr>
        </p:nvSpPr>
        <p:spPr/>
        <p:txBody>
          <a:bodyPr/>
          <a:lstStyle/>
          <a:p>
            <a:r>
              <a:rPr lang="ru-RU" smtClean="0"/>
              <a:t>фото Брюхановой В.Н.</a:t>
            </a:r>
            <a:endParaRPr lang="ru-RU"/>
          </a:p>
        </p:txBody>
      </p:sp>
    </p:spTree>
    <p:extLst>
      <p:ext uri="{BB962C8B-B14F-4D97-AF65-F5344CB8AC3E}">
        <p14:creationId xmlns="" xmlns:p14="http://schemas.microsoft.com/office/powerpoint/2010/main" val="2591439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725734"/>
          </a:xfrm>
        </p:spPr>
        <p:txBody>
          <a:bodyPr>
            <a:normAutofit fontScale="90000"/>
          </a:bodyPr>
          <a:lstStyle/>
          <a:p>
            <a:pPr algn="l"/>
            <a:r>
              <a:rPr lang="ru-RU" sz="2000" b="1" dirty="0" smtClean="0">
                <a:latin typeface="Times New Roman" pitchFamily="18" charset="0"/>
                <a:cs typeface="Times New Roman" pitchFamily="18" charset="0"/>
              </a:rPr>
              <a:t>Колодец № 3 « Старый»</a:t>
            </a:r>
            <a:br>
              <a:rPr lang="ru-RU" sz="2000" b="1"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Колодец был заложен </a:t>
            </a:r>
            <a:r>
              <a:rPr lang="ru-RU" sz="2000" dirty="0" err="1" smtClean="0">
                <a:latin typeface="Times New Roman" pitchFamily="18" charset="0"/>
                <a:cs typeface="Times New Roman" pitchFamily="18" charset="0"/>
              </a:rPr>
              <a:t>Каневым</a:t>
            </a:r>
            <a:r>
              <a:rPr lang="ru-RU" sz="2000" dirty="0" smtClean="0">
                <a:latin typeface="Times New Roman" pitchFamily="18" charset="0"/>
                <a:cs typeface="Times New Roman" pitchFamily="18" charset="0"/>
              </a:rPr>
              <a:t>  Николаем  Ильичем в 1947 году  на территории бывшей церкви  с северной стороны.  В настоящее время  колодец находится в удовлетворительном состоянии, требует ремонта настил и  деревянный сруб. Глубина колодца 7 метров, вода чистая, без отстоя, но много органических остатков от сруба. При исследовании в школьной лаборатории обнаружены  диатомовые водоросли  и ионы железа в допустимом значении. Данный колодец пользуется  уважением , питает водой около 10 домов ул. Центральная и ул.Набережная.</a:t>
            </a:r>
            <a:endParaRPr lang="ru-RU" sz="2000" dirty="0">
              <a:latin typeface="Times New Roman" pitchFamily="18" charset="0"/>
              <a:cs typeface="Times New Roman" pitchFamily="18" charset="0"/>
            </a:endParaRPr>
          </a:p>
        </p:txBody>
      </p:sp>
      <p:pic>
        <p:nvPicPr>
          <p:cNvPr id="2050" name="Picture 2" descr="C:\Users\Admin\Desktop\Водный конкурс 2020 года\3.jpg"/>
          <p:cNvPicPr>
            <a:picLocks noGrp="1" noChangeAspect="1" noChangeArrowheads="1"/>
          </p:cNvPicPr>
          <p:nvPr>
            <p:ph sz="half" idx="1"/>
          </p:nvPr>
        </p:nvPicPr>
        <p:blipFill>
          <a:blip r:embed="rId2" cstate="print"/>
          <a:srcRect/>
          <a:stretch>
            <a:fillRect/>
          </a:stretch>
        </p:blipFill>
        <p:spPr bwMode="auto">
          <a:xfrm>
            <a:off x="428596" y="3357562"/>
            <a:ext cx="4038600" cy="2743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1" name="Picture 3" descr="C:\Users\Admin\Desktop\Водный конкурс 2020 года\3.png"/>
          <p:cNvPicPr>
            <a:picLocks noGrp="1" noChangeAspect="1" noChangeArrowheads="1"/>
          </p:cNvPicPr>
          <p:nvPr>
            <p:ph sz="half" idx="2"/>
          </p:nvPr>
        </p:nvPicPr>
        <p:blipFill>
          <a:blip r:embed="rId3" cstate="print"/>
          <a:srcRect t="9470" b="29603"/>
          <a:stretch>
            <a:fillRect/>
          </a:stretch>
        </p:blipFill>
        <p:spPr bwMode="auto">
          <a:xfrm>
            <a:off x="4929190" y="3357562"/>
            <a:ext cx="3390936" cy="27574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Нижний колонтитул 4"/>
          <p:cNvSpPr>
            <a:spLocks noGrp="1"/>
          </p:cNvSpPr>
          <p:nvPr>
            <p:ph type="ftr" sz="quarter" idx="11"/>
          </p:nvPr>
        </p:nvSpPr>
        <p:spPr/>
        <p:txBody>
          <a:bodyPr/>
          <a:lstStyle/>
          <a:p>
            <a:r>
              <a:rPr lang="ru-RU" smtClean="0"/>
              <a:t>фото Брюхановой В.Н.</a:t>
            </a:r>
            <a:endParaRPr lang="ru-RU"/>
          </a:p>
        </p:txBody>
      </p:sp>
    </p:spTree>
    <p:extLst>
      <p:ext uri="{BB962C8B-B14F-4D97-AF65-F5344CB8AC3E}">
        <p14:creationId xmlns="" xmlns:p14="http://schemas.microsoft.com/office/powerpoint/2010/main" val="384163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57166"/>
            <a:ext cx="8229600" cy="2214578"/>
          </a:xfrm>
        </p:spPr>
        <p:txBody>
          <a:bodyPr>
            <a:normAutofit fontScale="90000"/>
          </a:bodyPr>
          <a:lstStyle/>
          <a:p>
            <a:pPr algn="l"/>
            <a:r>
              <a:rPr lang="ru-RU" sz="2000" dirty="0" smtClean="0">
                <a:latin typeface="Times New Roman" pitchFamily="18" charset="0"/>
                <a:cs typeface="Times New Roman" pitchFamily="18" charset="0"/>
              </a:rPr>
              <a:t>Колодец № 4 «Полевой» был  заложен в 1978 году на территории усадьбы Т Рочева В.А..</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Глубина колодца 6 метров , вода чистая, без отстоя, в основном грунтовые воды,  но много органических остатков от сруба. При исследовании в школьной лаборатории обнаружены  диатомовые водоросли  и ионы железа в допустимом значении. Данный колодец пользуется для личных нужд Рочевых и Терентьевых, для хозяйственного значения, для питьевых целей – только после кипячения.</a:t>
            </a:r>
            <a:endParaRPr lang="ru-RU" sz="2000" dirty="0">
              <a:latin typeface="Times New Roman" pitchFamily="18" charset="0"/>
              <a:cs typeface="Times New Roman" pitchFamily="18" charset="0"/>
            </a:endParaRPr>
          </a:p>
        </p:txBody>
      </p:sp>
      <p:pic>
        <p:nvPicPr>
          <p:cNvPr id="1026" name="Picture 2" descr="C:\Users\Admin\Desktop\Водный конкурс 2020 года\4.jpg"/>
          <p:cNvPicPr>
            <a:picLocks noGrp="1" noChangeAspect="1" noChangeArrowheads="1"/>
          </p:cNvPicPr>
          <p:nvPr>
            <p:ph sz="half" idx="1"/>
          </p:nvPr>
        </p:nvPicPr>
        <p:blipFill>
          <a:blip r:embed="rId2"/>
          <a:srcRect/>
          <a:stretch>
            <a:fillRect/>
          </a:stretch>
        </p:blipFill>
        <p:spPr bwMode="auto">
          <a:xfrm>
            <a:off x="781359" y="2428868"/>
            <a:ext cx="3390282" cy="3697295"/>
          </a:xfrm>
          <a:prstGeom prst="rect">
            <a:avLst/>
          </a:prstGeom>
          <a:noFill/>
        </p:spPr>
      </p:pic>
      <p:pic>
        <p:nvPicPr>
          <p:cNvPr id="1027" name="Picture 3" descr="C:\Users\Admin\Desktop\Водный конкурс 2020 года\4.png"/>
          <p:cNvPicPr>
            <a:picLocks noGrp="1" noChangeAspect="1" noChangeArrowheads="1"/>
          </p:cNvPicPr>
          <p:nvPr>
            <p:ph sz="half" idx="2"/>
          </p:nvPr>
        </p:nvPicPr>
        <p:blipFill>
          <a:blip r:embed="rId3" cstate="print"/>
          <a:srcRect/>
          <a:stretch>
            <a:fillRect/>
          </a:stretch>
        </p:blipFill>
        <p:spPr bwMode="auto">
          <a:xfrm>
            <a:off x="4972032" y="2857496"/>
            <a:ext cx="3390936" cy="3268667"/>
          </a:xfrm>
          <a:prstGeom prst="rect">
            <a:avLst/>
          </a:prstGeom>
          <a:noFill/>
        </p:spPr>
      </p:pic>
    </p:spTree>
    <p:extLst>
      <p:ext uri="{BB962C8B-B14F-4D97-AF65-F5344CB8AC3E}">
        <p14:creationId xmlns="" xmlns:p14="http://schemas.microsoft.com/office/powerpoint/2010/main" val="1364016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p:txBody>
          <a:bodyPr>
            <a:normAutofit fontScale="90000"/>
          </a:bodyPr>
          <a:lstStyle/>
          <a:p>
            <a:r>
              <a:rPr lang="ru-RU" dirty="0" smtClean="0"/>
              <a:t> </a:t>
            </a:r>
            <a:r>
              <a:rPr lang="ru-RU" dirty="0" smtClean="0">
                <a:latin typeface="Times New Roman" pitchFamily="18" charset="0"/>
                <a:cs typeface="Times New Roman" pitchFamily="18" charset="0"/>
              </a:rPr>
              <a:t>Акция « Сохраним колодцы с.Щельябож»</a:t>
            </a:r>
            <a:endParaRPr lang="ru-RU" dirty="0">
              <a:latin typeface="Times New Roman" pitchFamily="18" charset="0"/>
              <a:cs typeface="Times New Roman" pitchFamily="18" charset="0"/>
            </a:endParaRPr>
          </a:p>
        </p:txBody>
      </p:sp>
      <p:pic>
        <p:nvPicPr>
          <p:cNvPr id="14" name="Picture 2" descr="C:\Users\Admin\Desktop\Акция Я-гражданин России 2020 7 класс\IMG_0200.JPG"/>
          <p:cNvPicPr>
            <a:picLocks noGrp="1" noChangeAspect="1" noChangeArrowheads="1"/>
          </p:cNvPicPr>
          <p:nvPr>
            <p:ph sz="half" idx="1"/>
          </p:nvPr>
        </p:nvPicPr>
        <p:blipFill>
          <a:blip r:embed="rId2" cstate="print"/>
          <a:srcRect/>
          <a:stretch>
            <a:fillRect/>
          </a:stretch>
        </p:blipFill>
        <p:spPr bwMode="auto">
          <a:xfrm>
            <a:off x="285720" y="1643050"/>
            <a:ext cx="4210080" cy="37346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1" name="Picture 3" descr="C:\Users\Admin\Desktop\Акция Я-гражданин России 2020 7 класс\IMG_0202.JPG"/>
          <p:cNvPicPr>
            <a:picLocks noGrp="1" noChangeAspect="1" noChangeArrowheads="1"/>
          </p:cNvPicPr>
          <p:nvPr>
            <p:ph sz="half" idx="2"/>
          </p:nvPr>
        </p:nvPicPr>
        <p:blipFill>
          <a:blip r:embed="rId3" cstate="print"/>
          <a:srcRect/>
          <a:stretch>
            <a:fillRect/>
          </a:stretch>
        </p:blipFill>
        <p:spPr bwMode="auto">
          <a:xfrm>
            <a:off x="4648200" y="2143116"/>
            <a:ext cx="4352956" cy="41434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smtClean="0"/>
              <a:t> </a:t>
            </a:r>
            <a:r>
              <a:rPr lang="ru-RU" dirty="0" smtClean="0">
                <a:latin typeface="Times New Roman" pitchFamily="18" charset="0"/>
                <a:cs typeface="Times New Roman" pitchFamily="18" charset="0"/>
              </a:rPr>
              <a:t>Мониторинг благоустройства питьевых колодцев с.Щельябож</a:t>
            </a:r>
            <a:endParaRPr lang="ru-RU" dirty="0">
              <a:latin typeface="Times New Roman" pitchFamily="18" charset="0"/>
              <a:cs typeface="Times New Roman" pitchFamily="18" charset="0"/>
            </a:endParaRPr>
          </a:p>
        </p:txBody>
      </p:sp>
      <p:pic>
        <p:nvPicPr>
          <p:cNvPr id="3" name="Picture 2" descr="C:\Users\Admin\Desktop\Акция Я-гражданин России 2020 7 класс\IMG_0205.JPG"/>
          <p:cNvPicPr>
            <a:picLocks noGrp="1" noChangeAspect="1" noChangeArrowheads="1"/>
          </p:cNvPicPr>
          <p:nvPr>
            <p:ph sz="half" idx="2"/>
          </p:nvPr>
        </p:nvPicPr>
        <p:blipFill>
          <a:blip r:embed="rId2" cstate="print"/>
          <a:srcRect/>
          <a:stretch>
            <a:fillRect/>
          </a:stretch>
        </p:blipFill>
        <p:spPr bwMode="auto">
          <a:xfrm rot="5400000">
            <a:off x="4648200" y="2348706"/>
            <a:ext cx="4038600" cy="3028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Desktop\Акция Я-гражданин России 2020 7 класс\колодец № 3.JPG"/>
          <p:cNvPicPr>
            <a:picLocks noGrp="1" noChangeAspect="1" noChangeArrowheads="1"/>
          </p:cNvPicPr>
          <p:nvPr>
            <p:ph sz="half" idx="1"/>
          </p:nvPr>
        </p:nvPicPr>
        <p:blipFill>
          <a:blip r:embed="rId3" cstate="print"/>
          <a:srcRect/>
          <a:stretch>
            <a:fillRect/>
          </a:stretch>
        </p:blipFill>
        <p:spPr bwMode="auto">
          <a:xfrm rot="5400000">
            <a:off x="457200" y="2348706"/>
            <a:ext cx="4038600" cy="3028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214810" y="274638"/>
            <a:ext cx="4643470" cy="6011882"/>
          </a:xfrm>
        </p:spPr>
        <p:txBody>
          <a:bodyPr>
            <a:normAutofit/>
          </a:bodyPr>
          <a:lstStyle/>
          <a:p>
            <a:r>
              <a:rPr lang="ru-RU" sz="1800" dirty="0" smtClean="0">
                <a:latin typeface="Times New Roman" pitchFamily="18" charset="0"/>
                <a:cs typeface="Times New Roman" pitchFamily="18" charset="0"/>
              </a:rPr>
              <a:t> </a:t>
            </a:r>
            <a:r>
              <a:rPr lang="ru-RU" sz="2400" u="sng" dirty="0" smtClean="0">
                <a:latin typeface="Times New Roman" pitchFamily="18" charset="0"/>
                <a:cs typeface="Times New Roman" pitchFamily="18" charset="0"/>
              </a:rPr>
              <a:t>Лабораторная работа</a:t>
            </a: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В процессе исследования  провели анализ воды с помощью </a:t>
            </a:r>
            <a:r>
              <a:rPr lang="ru-RU" sz="1800" dirty="0" err="1" smtClean="0">
                <a:latin typeface="Times New Roman" pitchFamily="18" charset="0"/>
                <a:cs typeface="Times New Roman" pitchFamily="18" charset="0"/>
              </a:rPr>
              <a:t>тест-полосок</a:t>
            </a:r>
            <a:r>
              <a:rPr lang="ru-RU" sz="1800" dirty="0" smtClean="0">
                <a:latin typeface="Times New Roman" pitchFamily="18" charset="0"/>
                <a:cs typeface="Times New Roman" pitchFamily="18" charset="0"/>
              </a:rPr>
              <a:t>  в 6 колодцах  с.Щельябож. В двух колодцах концентрация ниже нормы (8-15 мг/л), в 4  колодцах  нитратов не выявлено.</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В отдельных колодцах может загрязняться вода от компостной кучи, которая находится на расстояние около 20 метров. В одном из колодцев загрязняется вода от огорода, куда вносятся органические удобрения.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Запах   сероводорода  слабый ощущается в колодцах № 4,5,6. Кислотность  раствора воды в колодце №1   в пределах  8.0-7.6, в двух колодцах  № 2, 7 – 7.2-7.3, в трех колодцах № 4,5,6 меньше 7.0.</a:t>
            </a:r>
            <a:r>
              <a:rPr lang="ru-RU" sz="1800" dirty="0" smtClean="0"/>
              <a:t/>
            </a:r>
            <a:br>
              <a:rPr lang="ru-RU" sz="1800" dirty="0" smtClean="0"/>
            </a:br>
            <a:endParaRPr lang="ru-RU" sz="1800" dirty="0"/>
          </a:p>
        </p:txBody>
      </p:sp>
      <p:pic>
        <p:nvPicPr>
          <p:cNvPr id="2050" name="Picture 2" descr="C:\Users\Admin\Desktop\Водный конкурс 2020 года\история колодцев с.Щельябож - химия=\IMG_0679.JPG"/>
          <p:cNvPicPr>
            <a:picLocks noGrp="1" noChangeAspect="1" noChangeArrowheads="1"/>
          </p:cNvPicPr>
          <p:nvPr>
            <p:ph sz="half" idx="1"/>
          </p:nvPr>
        </p:nvPicPr>
        <p:blipFill>
          <a:blip r:embed="rId2" cstate="print"/>
          <a:srcRect/>
          <a:stretch>
            <a:fillRect/>
          </a:stretch>
        </p:blipFill>
        <p:spPr bwMode="auto">
          <a:xfrm>
            <a:off x="428597" y="3857628"/>
            <a:ext cx="3429024" cy="235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1" name="Picture 3" descr="C:\Users\Admin\Desktop\Водный конкурс 2020 года\история колодцев с.Щельябож - химия=\IMG_0677.JPG"/>
          <p:cNvPicPr>
            <a:picLocks noGrp="1" noChangeAspect="1" noChangeArrowheads="1"/>
          </p:cNvPicPr>
          <p:nvPr>
            <p:ph sz="half" idx="2"/>
          </p:nvPr>
        </p:nvPicPr>
        <p:blipFill>
          <a:blip r:embed="rId3" cstate="print"/>
          <a:srcRect/>
          <a:stretch>
            <a:fillRect/>
          </a:stretch>
        </p:blipFill>
        <p:spPr bwMode="auto">
          <a:xfrm rot="5400000">
            <a:off x="500034" y="214289"/>
            <a:ext cx="3357584" cy="33575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Times New Roman" pitchFamily="18" charset="0"/>
                <a:cs typeface="Times New Roman" pitchFamily="18" charset="0"/>
              </a:rPr>
              <a:t>Экологический отряд  7 класса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УникУМ</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1026" name="Picture 2" descr="C:\Users\Admin\Desktop\Акция Я-гражданин России 2020 7 класс\FJGF1412.JPG"/>
          <p:cNvPicPr>
            <a:picLocks noGrp="1" noChangeAspect="1" noChangeArrowheads="1"/>
          </p:cNvPicPr>
          <p:nvPr>
            <p:ph idx="1"/>
          </p:nvPr>
        </p:nvPicPr>
        <p:blipFill>
          <a:blip r:embed="rId2" cstate="print"/>
          <a:srcRect t="24623"/>
          <a:stretch>
            <a:fillRect/>
          </a:stretch>
        </p:blipFill>
        <p:spPr bwMode="auto">
          <a:xfrm>
            <a:off x="500034" y="1643050"/>
            <a:ext cx="8072493" cy="48577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800" dirty="0" smtClean="0">
                <a:solidFill>
                  <a:srgbClr val="C00000"/>
                </a:solidFill>
                <a:latin typeface="Times New Roman" panose="02020603050405020304" pitchFamily="18" charset="0"/>
                <a:cs typeface="Times New Roman" panose="02020603050405020304" pitchFamily="18" charset="0"/>
              </a:rPr>
              <a:t> Спасибо за внимание!</a:t>
            </a:r>
            <a:r>
              <a:rPr lang="ru-RU" sz="4800" dirty="0" smtClean="0"/>
              <a:t> </a:t>
            </a:r>
            <a:br>
              <a:rPr lang="ru-RU" sz="4800" dirty="0" smtClean="0"/>
            </a:br>
            <a:r>
              <a:rPr lang="ru-RU" sz="3200" b="1" i="1" dirty="0" smtClean="0">
                <a:latin typeface="Times New Roman" pitchFamily="18" charset="0"/>
                <a:cs typeface="Times New Roman" pitchFamily="18" charset="0"/>
              </a:rPr>
              <a:t>Один из </a:t>
            </a:r>
            <a:r>
              <a:rPr lang="ru-RU" sz="3200" b="1" i="1" dirty="0" err="1" smtClean="0">
                <a:latin typeface="Times New Roman" pitchFamily="18" charset="0"/>
                <a:cs typeface="Times New Roman" pitchFamily="18" charset="0"/>
              </a:rPr>
              <a:t>слоганов</a:t>
            </a:r>
            <a:r>
              <a:rPr lang="ru-RU" sz="3200" b="1" i="1" dirty="0" smtClean="0">
                <a:latin typeface="Times New Roman" pitchFamily="18" charset="0"/>
                <a:cs typeface="Times New Roman" pitchFamily="18" charset="0"/>
              </a:rPr>
              <a:t> Гринпис гласит:</a:t>
            </a:r>
            <a:br>
              <a:rPr lang="ru-RU" sz="3200" b="1" i="1" dirty="0" smtClean="0">
                <a:latin typeface="Times New Roman" pitchFamily="18" charset="0"/>
                <a:cs typeface="Times New Roman" pitchFamily="18" charset="0"/>
              </a:rPr>
            </a:br>
            <a:r>
              <a:rPr lang="ru-RU" sz="3200" b="1" i="1" dirty="0" smtClean="0">
                <a:latin typeface="Times New Roman" pitchFamily="18" charset="0"/>
                <a:cs typeface="Times New Roman" pitchFamily="18" charset="0"/>
              </a:rPr>
              <a:t> «Береги только то, что тебе необходимо». </a:t>
            </a:r>
            <a:endParaRPr lang="ru-RU" sz="3200" b="1" i="1" dirty="0">
              <a:solidFill>
                <a:srgbClr val="C00000"/>
              </a:solidFill>
              <a:latin typeface="Times New Roman" pitchFamily="18" charset="0"/>
              <a:cs typeface="Times New Roman" pitchFamily="18" charset="0"/>
            </a:endParaRPr>
          </a:p>
        </p:txBody>
      </p:sp>
      <p:pic>
        <p:nvPicPr>
          <p:cNvPr id="5122" name="Picture 2" descr="C:\Users\Игорь\Desktop\проекты ВН 2020 новые\история колодцев с.Щельябож - химия\приложения кработе\images (4).jpg"/>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tretch>
            <a:fillRect/>
          </a:stretch>
        </p:blipFill>
        <p:spPr bwMode="auto">
          <a:xfrm rot="20374258">
            <a:off x="605857" y="2641954"/>
            <a:ext cx="4108681" cy="2140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 xmlns:a14="http://schemas.microsoft.com/office/drawing/2010/main">
                <a:solidFill>
                  <a:srgbClr val="FFFFFF"/>
                </a:solidFill>
              </a14:hiddenFill>
            </a:ext>
          </a:extLst>
        </p:spPr>
      </p:pic>
      <p:pic>
        <p:nvPicPr>
          <p:cNvPr id="4098" name="Picture 2" descr="C:\Users\Admin\Desktop\Акция Я-гражданин России 2020 7 класс\IMG_0305.JPG"/>
          <p:cNvPicPr>
            <a:picLocks noGrp="1" noChangeAspect="1" noChangeArrowheads="1"/>
          </p:cNvPicPr>
          <p:nvPr>
            <p:ph sz="half" idx="2"/>
          </p:nvPr>
        </p:nvPicPr>
        <p:blipFill>
          <a:blip r:embed="rId3" cstate="print"/>
          <a:srcRect l="21109" t="19156" r="16980" b="14806"/>
          <a:stretch>
            <a:fillRect/>
          </a:stretch>
        </p:blipFill>
        <p:spPr bwMode="auto">
          <a:xfrm>
            <a:off x="5214942" y="1857364"/>
            <a:ext cx="3500462" cy="30718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51864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2400" dirty="0" smtClean="0">
                <a:solidFill>
                  <a:srgbClr val="C00000"/>
                </a:solidFill>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Цель проекта:  </a:t>
            </a:r>
            <a:r>
              <a:rPr lang="ru-RU" sz="2400" dirty="0" smtClean="0">
                <a:latin typeface="Times New Roman" panose="02020603050405020304" pitchFamily="18" charset="0"/>
                <a:cs typeface="Times New Roman" panose="02020603050405020304" pitchFamily="18" charset="0"/>
              </a:rPr>
              <a:t>формирование экологической культуры школьников на примере сохранения   питьевых колодцев как предмета материальной и духовной культуры коми народа.</a:t>
            </a:r>
            <a:endParaRPr lang="ru-RU" sz="2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785926"/>
            <a:ext cx="8229600" cy="4340237"/>
          </a:xfrm>
        </p:spPr>
        <p:txBody>
          <a:bodyPr>
            <a:normAutofit lnSpcReduction="10000"/>
          </a:bodyPr>
          <a:lstStyle/>
          <a:p>
            <a:pPr marL="0" indent="0">
              <a:buNone/>
            </a:pPr>
            <a:r>
              <a:rPr lang="ru-RU" sz="2200" b="1" dirty="0" smtClean="0">
                <a:latin typeface="Times New Roman" pitchFamily="18" charset="0"/>
                <a:cs typeface="Times New Roman" pitchFamily="18" charset="0"/>
              </a:rPr>
              <a:t>Задачи работы:</a:t>
            </a:r>
          </a:p>
          <a:p>
            <a:pPr>
              <a:buNone/>
            </a:pPr>
            <a:r>
              <a:rPr lang="ru-RU" sz="2200" b="1" dirty="0" smtClean="0">
                <a:latin typeface="Times New Roman" pitchFamily="18" charset="0"/>
                <a:cs typeface="Times New Roman" pitchFamily="18" charset="0"/>
              </a:rPr>
              <a:t>1.Изучить и проанализировать литературные источники, цифровые образовательные ресурсы по истории развития колодцев в мире, России и Республике Коми.</a:t>
            </a:r>
          </a:p>
          <a:p>
            <a:pPr>
              <a:buNone/>
            </a:pPr>
            <a:r>
              <a:rPr lang="ru-RU" sz="2200" b="1" dirty="0" smtClean="0">
                <a:latin typeface="Times New Roman" pitchFamily="18" charset="0"/>
                <a:cs typeface="Times New Roman" pitchFamily="18" charset="0"/>
              </a:rPr>
              <a:t>2.Изучить   историю строительства и особенности расположения питьевых колодцев относительно возможных источников загрязнения.</a:t>
            </a:r>
          </a:p>
          <a:p>
            <a:pPr>
              <a:buNone/>
            </a:pPr>
            <a:r>
              <a:rPr lang="ru-RU" sz="2200" b="1" dirty="0" smtClean="0">
                <a:latin typeface="Times New Roman" pitchFamily="18" charset="0"/>
                <a:cs typeface="Times New Roman" pitchFamily="18" charset="0"/>
              </a:rPr>
              <a:t>3. Провести паспортизацию питьевых колодцев села Щельябож.</a:t>
            </a:r>
          </a:p>
          <a:p>
            <a:pPr>
              <a:buNone/>
            </a:pPr>
            <a:r>
              <a:rPr lang="ru-RU" sz="2200" b="1" dirty="0" smtClean="0">
                <a:latin typeface="Times New Roman" pitchFamily="18" charset="0"/>
                <a:cs typeface="Times New Roman" pitchFamily="18" charset="0"/>
              </a:rPr>
              <a:t>4. Провести информационные экологические часы для учащихся 1- 4 классов , разработать рекомендации  для жителей села по сохранению колодцев и улучшения питьевой воды в колодцах.</a:t>
            </a:r>
          </a:p>
          <a:p>
            <a:pPr marL="0" indent="0">
              <a:buNone/>
            </a:pPr>
            <a:endParaRPr lang="ru-RU" sz="2400" b="1" dirty="0"/>
          </a:p>
        </p:txBody>
      </p:sp>
    </p:spTree>
    <p:extLst>
      <p:ext uri="{BB962C8B-B14F-4D97-AF65-F5344CB8AC3E}">
        <p14:creationId xmlns="" xmlns:p14="http://schemas.microsoft.com/office/powerpoint/2010/main" val="3514098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43240" y="428604"/>
            <a:ext cx="5543560" cy="2143140"/>
          </a:xfrm>
        </p:spPr>
        <p:txBody>
          <a:bodyPr>
            <a:normAutofit fontScale="90000"/>
          </a:bodyPr>
          <a:lstStyle/>
          <a:p>
            <a:r>
              <a:rPr lang="ru-RU" sz="2400" dirty="0" smtClean="0">
                <a:latin typeface="Times New Roman" panose="02020603050405020304" pitchFamily="18" charset="0"/>
                <a:cs typeface="Times New Roman" panose="02020603050405020304" pitchFamily="18" charset="0"/>
              </a:rPr>
              <a:t> </a:t>
            </a:r>
            <a:r>
              <a:rPr lang="ru-RU" sz="2400" dirty="0" smtClean="0">
                <a:solidFill>
                  <a:srgbClr val="C00000"/>
                </a:solidFill>
                <a:latin typeface="Times New Roman" panose="02020603050405020304" pitchFamily="18" charset="0"/>
                <a:cs typeface="Times New Roman" panose="02020603050405020304" pitchFamily="18" charset="0"/>
              </a:rPr>
              <a:t>Актуальность работы состоит в том, что   главные источники питьевой воды в селах  были колодцы как хранители дома и жизни  сельчан.  В настоящее время требуется паспортизация колодцев села и их охрана в связи  с нефтедобычей в районе села.</a:t>
            </a:r>
            <a:endParaRPr lang="ru-RU" sz="2400" dirty="0">
              <a:solidFill>
                <a:srgbClr val="C00000"/>
              </a:solidFill>
              <a:latin typeface="Times New Roman" panose="02020603050405020304" pitchFamily="18" charset="0"/>
              <a:cs typeface="Times New Roman" panose="02020603050405020304" pitchFamily="18" charset="0"/>
            </a:endParaRPr>
          </a:p>
        </p:txBody>
      </p:sp>
      <p:pic>
        <p:nvPicPr>
          <p:cNvPr id="8194" name="Picture 2" descr="C:\Users\Игорь\Desktop\проекты ВН 2020 новые\история колодцев с.Щельябож - химия\приложения кработе\voda-na-sajt.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476672"/>
            <a:ext cx="2857613" cy="1905075"/>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5362" name="Rectangle 2"/>
          <p:cNvSpPr>
            <a:spLocks noChangeArrowheads="1"/>
          </p:cNvSpPr>
          <p:nvPr/>
        </p:nvSpPr>
        <p:spPr bwMode="auto">
          <a:xfrm>
            <a:off x="1500166" y="2500306"/>
            <a:ext cx="728667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Вода – это одно из наиболее распространенных веществ на нашей планете и самая распространенная на земле жидкость. Вода является важнейшим источником жизни на земле и здоровья каждого из нас. Регулярное употребление необходимого нашему организму количества воды является залогом нашего отличного самочувствия и долголетия.</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285720" y="4786322"/>
            <a:ext cx="8429684" cy="1754326"/>
          </a:xfrm>
          <a:prstGeom prst="rect">
            <a:avLst/>
          </a:prstGeom>
        </p:spPr>
        <p:txBody>
          <a:bodyPr wrap="square">
            <a:spAutoFit/>
          </a:bodyPr>
          <a:lstStyle/>
          <a:p>
            <a:pPr algn="just"/>
            <a:r>
              <a:rPr lang="ru-RU" b="1" dirty="0" smtClean="0">
                <a:latin typeface="Times New Roman" pitchFamily="18" charset="0"/>
                <a:cs typeface="Times New Roman" pitchFamily="18" charset="0"/>
              </a:rPr>
              <a:t>Гипотеза исследования :</a:t>
            </a:r>
            <a:r>
              <a:rPr lang="ru-RU" dirty="0" smtClean="0">
                <a:latin typeface="Times New Roman" pitchFamily="18" charset="0"/>
                <a:cs typeface="Times New Roman" pitchFamily="18" charset="0"/>
              </a:rPr>
              <a:t>  проверить , что за долгие годы своего существования колодцы села Щельябож  не утратили свои функции и продолжают  приносить сельчанам только положительную эмоции , дают качественную питьевую воду.</a:t>
            </a:r>
          </a:p>
          <a:p>
            <a:pPr lvl="0"/>
            <a:r>
              <a:rPr lang="ru-RU" b="1" dirty="0" smtClean="0">
                <a:latin typeface="Times New Roman" pitchFamily="18" charset="0"/>
                <a:cs typeface="Times New Roman" pitchFamily="18" charset="0"/>
              </a:rPr>
              <a:t>Объект исследования:</a:t>
            </a:r>
            <a:r>
              <a:rPr lang="ru-RU" dirty="0" smtClean="0">
                <a:latin typeface="Times New Roman" pitchFamily="18" charset="0"/>
                <a:cs typeface="Times New Roman" pitchFamily="18" charset="0"/>
              </a:rPr>
              <a:t> колодец как объект материальной культуры коми народа</a:t>
            </a:r>
          </a:p>
          <a:p>
            <a:pPr lvl="0"/>
            <a:r>
              <a:rPr lang="ru-RU" b="1" dirty="0" smtClean="0">
                <a:latin typeface="Times New Roman" pitchFamily="18" charset="0"/>
                <a:cs typeface="Times New Roman" pitchFamily="18" charset="0"/>
              </a:rPr>
              <a:t>Предмет исследования:</a:t>
            </a:r>
            <a:r>
              <a:rPr lang="ru-RU" dirty="0" smtClean="0">
                <a:latin typeface="Times New Roman" pitchFamily="18" charset="0"/>
                <a:cs typeface="Times New Roman" pitchFamily="18" charset="0"/>
              </a:rPr>
              <a:t> использование колодцев.</a:t>
            </a:r>
          </a:p>
          <a:p>
            <a:pPr algn="just"/>
            <a:endParaRPr lang="ru-RU" dirty="0">
              <a:latin typeface="Times New Roman" pitchFamily="18" charset="0"/>
              <a:cs typeface="Times New Roman" pitchFamily="18" charset="0"/>
            </a:endParaRPr>
          </a:p>
        </p:txBody>
      </p:sp>
    </p:spTree>
    <p:extLst>
      <p:ext uri="{BB962C8B-B14F-4D97-AF65-F5344CB8AC3E}">
        <p14:creationId xmlns="" xmlns:p14="http://schemas.microsoft.com/office/powerpoint/2010/main" val="296149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Игорь\Desktop\проекты ВН 2020 новые\история колодцев с.Щельябож - химия\приложения кработе\maxresdefault.jpg"/>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bwMode="auto">
          <a:xfrm>
            <a:off x="251520" y="188640"/>
            <a:ext cx="8424936" cy="29523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4099" name="Picture 3" descr="C:\Users\Игорь\Desktop\проекты ВН 2020 новые\история колодцев с.Щельябож - химия\приложения кработе\images (6).jpg"/>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bwMode="auto">
          <a:xfrm>
            <a:off x="4932040" y="3573016"/>
            <a:ext cx="3528392" cy="263692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4100" name="Picture 4" descr="C:\Users\Игорь\Desktop\проекты ВН 2020 новые\история колодцев с.Щельябож - химия\приложения кработе\Sinyushkin_kolodec_-_Pavel_Bazhov_5.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95536" y="3573016"/>
            <a:ext cx="4030858" cy="265784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
        <p:nvSpPr>
          <p:cNvPr id="5" name="Нижний колонтитул 4"/>
          <p:cNvSpPr>
            <a:spLocks noGrp="1"/>
          </p:cNvSpPr>
          <p:nvPr>
            <p:ph type="ftr" sz="quarter" idx="11"/>
          </p:nvPr>
        </p:nvSpPr>
        <p:spPr/>
        <p:txBody>
          <a:bodyPr/>
          <a:lstStyle/>
          <a:p>
            <a:r>
              <a:rPr lang="ru-RU" smtClean="0"/>
              <a:t>ресурсы Интернет</a:t>
            </a:r>
            <a:endParaRPr lang="ru-RU"/>
          </a:p>
        </p:txBody>
      </p:sp>
    </p:spTree>
    <p:extLst>
      <p:ext uri="{BB962C8B-B14F-4D97-AF65-F5344CB8AC3E}">
        <p14:creationId xmlns="" xmlns:p14="http://schemas.microsoft.com/office/powerpoint/2010/main" val="122302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28596" y="285728"/>
            <a:ext cx="8229600" cy="1143000"/>
          </a:xfrm>
        </p:spPr>
        <p:txBody>
          <a:bodyPr>
            <a:normAutofit fontScale="90000"/>
          </a:bodyPr>
          <a:lstStyle/>
          <a:p>
            <a:r>
              <a:rPr lang="ru-RU" dirty="0" smtClean="0">
                <a:latin typeface="Times New Roman" pitchFamily="18" charset="0"/>
                <a:cs typeface="Times New Roman" pitchFamily="18" charset="0"/>
              </a:rPr>
              <a:t>Предания  коми народа о колодцах</a:t>
            </a: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214282" y="1285860"/>
            <a:ext cx="8643998" cy="4840303"/>
          </a:xfrm>
        </p:spPr>
        <p:txBody>
          <a:bodyPr>
            <a:noAutofit/>
          </a:bodyPr>
          <a:lstStyle/>
          <a:p>
            <a:pPr algn="just">
              <a:buNone/>
            </a:pPr>
            <a:r>
              <a:rPr lang="ru-RU" sz="2800" dirty="0" smtClean="0">
                <a:latin typeface="Times New Roman" pitchFamily="18" charset="0"/>
                <a:cs typeface="Times New Roman" pitchFamily="18" charset="0"/>
              </a:rPr>
              <a:t>      Население районов  республики Коми и Коми-пермяцкого округа  выделяет источники воды, история которых, согласно местным преданиям, связана с древними жителями края, часто называемыми чудью, </a:t>
            </a:r>
            <a:r>
              <a:rPr lang="ru-RU" sz="2800" dirty="0" err="1" smtClean="0">
                <a:latin typeface="Times New Roman" pitchFamily="18" charset="0"/>
                <a:cs typeface="Times New Roman" pitchFamily="18" charset="0"/>
              </a:rPr>
              <a:t>чучкöййöз</a:t>
            </a:r>
            <a:r>
              <a:rPr lang="ru-RU" sz="2800" dirty="0" smtClean="0">
                <a:latin typeface="Times New Roman" pitchFamily="18" charset="0"/>
                <a:cs typeface="Times New Roman" pitchFamily="18" charset="0"/>
              </a:rPr>
              <a:t> ‘чудской народ’ или «</a:t>
            </a:r>
            <a:r>
              <a:rPr lang="ru-RU" sz="2800" dirty="0" err="1" smtClean="0">
                <a:latin typeface="Times New Roman" pitchFamily="18" charset="0"/>
                <a:cs typeface="Times New Roman" pitchFamily="18" charset="0"/>
              </a:rPr>
              <a:t>чучкими</a:t>
            </a:r>
            <a:r>
              <a:rPr lang="ru-RU" sz="2800" dirty="0" smtClean="0">
                <a:latin typeface="Times New Roman" pitchFamily="18" charset="0"/>
                <a:cs typeface="Times New Roman" pitchFamily="18" charset="0"/>
              </a:rPr>
              <a:t>». Постараемся ответить на вопрос, какая устная и ритуальная традиция сложилась у коми-пермяков в связи с данными водными объектами. Обозначенные источники воды коми-пермяки часто называют </a:t>
            </a:r>
            <a:r>
              <a:rPr lang="ru-RU" sz="2800" dirty="0" err="1" smtClean="0">
                <a:latin typeface="Times New Roman" pitchFamily="18" charset="0"/>
                <a:cs typeface="Times New Roman" pitchFamily="18" charset="0"/>
              </a:rPr>
              <a:t>чучкöй</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öшымöс</a:t>
            </a:r>
            <a:r>
              <a:rPr lang="ru-RU" sz="2800" dirty="0" smtClean="0">
                <a:latin typeface="Times New Roman" pitchFamily="18" charset="0"/>
                <a:cs typeface="Times New Roman" pitchFamily="18" charset="0"/>
              </a:rPr>
              <a:t>, или «чудской колодец» (</a:t>
            </a:r>
            <a:r>
              <a:rPr lang="ru-RU" sz="2800" dirty="0" err="1" smtClean="0">
                <a:latin typeface="Times New Roman" pitchFamily="18" charset="0"/>
                <a:cs typeface="Times New Roman" pitchFamily="18" charset="0"/>
              </a:rPr>
              <a:t>öшымöс</a:t>
            </a:r>
            <a:r>
              <a:rPr lang="ru-RU" sz="2800" dirty="0" smtClean="0">
                <a:latin typeface="Times New Roman" pitchFamily="18" charset="0"/>
                <a:cs typeface="Times New Roman" pitchFamily="18" charset="0"/>
              </a:rPr>
              <a:t> ‘колодец’, устар. ‘родник, ключ’), реже «ключ».</a:t>
            </a:r>
            <a:endParaRPr lang="ru-RU" sz="28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ello_html_m832ab1c.png"/>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42844" y="0"/>
            <a:ext cx="8715436"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725470"/>
          </a:xfrm>
        </p:spPr>
        <p:txBody>
          <a:bodyPr>
            <a:noAutofit/>
          </a:bodyPr>
          <a:lstStyle/>
          <a:p>
            <a:r>
              <a:rPr lang="ru-RU" dirty="0" smtClean="0">
                <a:latin typeface="Times New Roman" pitchFamily="18" charset="0"/>
                <a:cs typeface="Times New Roman" pitchFamily="18" charset="0"/>
              </a:rPr>
              <a:t>Типы сельских колодцев</a:t>
            </a:r>
            <a:endParaRPr lang="ru-RU" dirty="0">
              <a:latin typeface="Times New Roman" pitchFamily="18" charset="0"/>
              <a:cs typeface="Times New Roman" pitchFamily="18" charset="0"/>
            </a:endParaRPr>
          </a:p>
        </p:txBody>
      </p:sp>
      <p:sp>
        <p:nvSpPr>
          <p:cNvPr id="5" name="Текст 4"/>
          <p:cNvSpPr>
            <a:spLocks noGrp="1"/>
          </p:cNvSpPr>
          <p:nvPr>
            <p:ph type="body" idx="1"/>
          </p:nvPr>
        </p:nvSpPr>
        <p:spPr>
          <a:xfrm>
            <a:off x="214282" y="1500174"/>
            <a:ext cx="3000396" cy="2143140"/>
          </a:xfrm>
        </p:spPr>
        <p:txBody>
          <a:bodyPr>
            <a:normAutofit fontScale="62500" lnSpcReduction="20000"/>
          </a:bodyPr>
          <a:lstStyle/>
          <a:p>
            <a:pPr algn="just"/>
            <a:r>
              <a:rPr lang="ru-RU" sz="2600" dirty="0" err="1" smtClean="0">
                <a:latin typeface="Times New Roman" pitchFamily="18" charset="0"/>
                <a:cs typeface="Times New Roman" pitchFamily="18" charset="0"/>
              </a:rPr>
              <a:t>Коло́дец</a:t>
            </a:r>
            <a:r>
              <a:rPr lang="ru-RU" sz="2600" dirty="0" smtClean="0">
                <a:latin typeface="Times New Roman" pitchFamily="18" charset="0"/>
                <a:cs typeface="Times New Roman" pitchFamily="18" charset="0"/>
              </a:rPr>
              <a:t> — гидротехническое сооружение для добывания грунтовых вод, обычно представляющее собой вертикальное углубление с укреплёнными стенками и механизм подъёма воды на поверхность (ведро на верёвке или насос). Колодец относят к хозяйственным постройкам.</a:t>
            </a:r>
          </a:p>
          <a:p>
            <a:endParaRPr lang="ru-RU" dirty="0"/>
          </a:p>
        </p:txBody>
      </p:sp>
      <p:sp>
        <p:nvSpPr>
          <p:cNvPr id="7" name="Текст 6"/>
          <p:cNvSpPr>
            <a:spLocks noGrp="1"/>
          </p:cNvSpPr>
          <p:nvPr>
            <p:ph type="body" sz="quarter" idx="3"/>
          </p:nvPr>
        </p:nvSpPr>
        <p:spPr>
          <a:xfrm>
            <a:off x="3428992" y="1000108"/>
            <a:ext cx="5329246" cy="2643206"/>
          </a:xfrm>
        </p:spPr>
        <p:txBody>
          <a:bodyPr>
            <a:normAutofit fontScale="40000" lnSpcReduction="20000"/>
          </a:bodyPr>
          <a:lstStyle/>
          <a:p>
            <a:pPr algn="just"/>
            <a:r>
              <a:rPr lang="ru-RU" sz="3400" dirty="0" smtClean="0">
                <a:latin typeface="Times New Roman" pitchFamily="18" charset="0"/>
                <a:cs typeface="Times New Roman" pitchFamily="18" charset="0"/>
              </a:rPr>
              <a:t>Журавль – самое простое, экономичное и долговечное устройство. Оно состоит из толстого бревна с развилкой или проушиной и балансира – тонкого бревна. Между собой бревна крепятся на шарнире так, чтобы один конец балансира (более толстый) был опущен, а другой, с длинным шестом, поднят. На длинный конец шеста крепится кольцо, за которое цепляется ведро, а на нижний – противовес (кусок рельса, бревна и т. д.). Шест делается такой толщины, чтобы его было удобно обхватывать рукой. Поверхность шеста должна быть ровной и гладкой. Если колодец глубокий, то вместо шеста на балансир можно прикрепить цепь, а чтобы ведро, опустившись, не плавало на поверхности воды, на дужке ведра надо сделать несколько витков из той же цепи.</a:t>
            </a:r>
          </a:p>
          <a:p>
            <a:endParaRPr lang="ru-RU" dirty="0"/>
          </a:p>
        </p:txBody>
      </p:sp>
      <p:pic>
        <p:nvPicPr>
          <p:cNvPr id="2050" name="Picture 2" descr="C:\Users\Игорь\Desktop\проекты ВН 2020 новые\история колодцев с.Щельябож - химия\приложения кработе\!!!Колодец-журавль 2.jpg"/>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a:off x="285720" y="3786190"/>
            <a:ext cx="4040188" cy="27630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1" name="Picture 3" descr="C:\Users\Игорь\Desktop\проекты ВН 2020 новые\история колодцев с.Щельябож - химия\приложения кработе\7637.jpg"/>
          <p:cNvPicPr>
            <a:picLocks noGrp="1" noChangeAspect="1" noChangeArrowheads="1"/>
          </p:cNvPicPr>
          <p:nvPr>
            <p:ph sz="quarter" idx="4"/>
          </p:nvPr>
        </p:nvPicPr>
        <p:blipFill>
          <a:blip r:embed="rId3">
            <a:extLst>
              <a:ext uri="{28A0092B-C50C-407E-A947-70E740481C1C}">
                <a14:useLocalDpi xmlns="" xmlns:a14="http://schemas.microsoft.com/office/drawing/2010/main" val="0"/>
              </a:ext>
            </a:extLst>
          </a:blip>
          <a:srcRect/>
          <a:stretch>
            <a:fillRect/>
          </a:stretch>
        </p:blipFill>
        <p:spPr bwMode="auto">
          <a:xfrm>
            <a:off x="4714876" y="3857628"/>
            <a:ext cx="4041775" cy="26741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Нижний колонтитул 7"/>
          <p:cNvSpPr>
            <a:spLocks noGrp="1"/>
          </p:cNvSpPr>
          <p:nvPr>
            <p:ph type="ftr" sz="quarter" idx="11"/>
          </p:nvPr>
        </p:nvSpPr>
        <p:spPr/>
        <p:txBody>
          <a:bodyPr/>
          <a:lstStyle/>
          <a:p>
            <a:r>
              <a:rPr lang="ru-RU" smtClean="0"/>
              <a:t>ресурсы Интернет</a:t>
            </a:r>
            <a:endParaRPr lang="ru-RU"/>
          </a:p>
        </p:txBody>
      </p:sp>
    </p:spTree>
    <p:extLst>
      <p:ext uri="{BB962C8B-B14F-4D97-AF65-F5344CB8AC3E}">
        <p14:creationId xmlns="" xmlns:p14="http://schemas.microsoft.com/office/powerpoint/2010/main" val="2677201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706090"/>
          </a:xfrm>
        </p:spPr>
        <p:txBody>
          <a:bodyPr>
            <a:normAutofit fontScale="90000"/>
          </a:bodyPr>
          <a:lstStyle/>
          <a:p>
            <a:r>
              <a:rPr lang="ru-RU" dirty="0" smtClean="0">
                <a:latin typeface="Times New Roman" pitchFamily="18" charset="0"/>
                <a:cs typeface="Times New Roman" pitchFamily="18" charset="0"/>
              </a:rPr>
              <a:t>Питьевые колодцы</a:t>
            </a:r>
            <a:endParaRPr lang="ru-RU" dirty="0">
              <a:latin typeface="Times New Roman" pitchFamily="18" charset="0"/>
              <a:cs typeface="Times New Roman" pitchFamily="18" charset="0"/>
            </a:endParaRPr>
          </a:p>
        </p:txBody>
      </p:sp>
      <p:pic>
        <p:nvPicPr>
          <p:cNvPr id="6146" name="Picture 2" descr="C:\Users\Игорь\Desktop\проекты ВН 2020 новые\история колодцев с.Щельябож - химия\приложения кработе\23-e1403619000879.jpg"/>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a:off x="4644008" y="1268760"/>
            <a:ext cx="4038600" cy="26642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147" name="Picture 3" descr="C:\Users\Игорь\Desktop\проекты ВН 2020 новые\история колодцев с.Щельябож - химия\приложения кработе\d6160d5c-5356-434b-8499-875bcd11b882_shahtniy-kolodets-statiya.jpg"/>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bwMode="auto">
          <a:xfrm>
            <a:off x="395536" y="1268760"/>
            <a:ext cx="4038600" cy="26642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149" name="Picture 5" descr="C:\Users\Игорь\Desktop\проекты ВН 2020 новые\история колодцев с.Щельябож - химия\приложения кработе\images.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7544" y="4221088"/>
            <a:ext cx="3960440" cy="23042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150" name="Picture 6" descr="C:\Users\Игорь\Desktop\проекты ВН 2020 новые\история колодцев с.Щельябож - химия\приложения кработе\BOB_8200_mainPhoto.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r="15945"/>
          <a:stretch/>
        </p:blipFill>
        <p:spPr bwMode="auto">
          <a:xfrm>
            <a:off x="4788024" y="4149080"/>
            <a:ext cx="3888432" cy="2376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Нижний колонтитул 6"/>
          <p:cNvSpPr>
            <a:spLocks noGrp="1"/>
          </p:cNvSpPr>
          <p:nvPr>
            <p:ph type="ftr" sz="quarter" idx="11"/>
          </p:nvPr>
        </p:nvSpPr>
        <p:spPr/>
        <p:txBody>
          <a:bodyPr/>
          <a:lstStyle/>
          <a:p>
            <a:r>
              <a:rPr lang="ru-RU" smtClean="0"/>
              <a:t>ресурсы Интернета</a:t>
            </a:r>
            <a:endParaRPr lang="ru-RU"/>
          </a:p>
        </p:txBody>
      </p:sp>
    </p:spTree>
    <p:extLst>
      <p:ext uri="{BB962C8B-B14F-4D97-AF65-F5344CB8AC3E}">
        <p14:creationId xmlns="" xmlns:p14="http://schemas.microsoft.com/office/powerpoint/2010/main" val="247675389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597</Words>
  <Application>Microsoft Office PowerPoint</Application>
  <PresentationFormat>Экран (4:3)</PresentationFormat>
  <Paragraphs>82</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УПРАВЛЕНИЕ ОБРАЗОВАНИЯ АДМИНИСТРАЦИИ МУНИЦИПАЛЬНОГО ОБРАЗОВАНИЯ ГОРОДСКОГО ОКРУГА «УСИНСК» «УСИНСК КАР КЫТШЫН МУНИЦИПАЛЬНÖЙ ЮКÖНЛÖН  АДМИНИСТРАЦИЯСА ЙÖЗÖС ВЕЛÖДÖМÖН ВЕСЬКÖДЛАНІН  МУНИЦИПАЛЬНОЕ  БЮДЖЕТНОЕ ОБЩЕОБРАЗОВАТЕЛЬНОЕ  УЧРЕЖДЕНИЕ «СРЕДНЯЯ ОБЩЕОБРАЗОВАТЕЛЬНАЯ ШКОЛА» С. ЩЕЛЬЯБОЖ МУНИЦИПАЛЬНÖЙ БЮДЖЕТНӦЙ ОБЩЕОБРАЗОВАТЕЛЬНÖЙ ВЕЛÖДАНІН «ВЕЛӦДАН ОБЩЕОБРАЗОВАТЕЛЬНÖЙ ШÖР ШКОЛА»  ЩЕЛЬЯБÖЖ СИКТ</vt:lpstr>
      <vt:lpstr>Экологический отряд  7 класса «УникУМ»</vt:lpstr>
      <vt:lpstr> Цель проекта:  формирование экологической культуры школьников на примере сохранения   питьевых колодцев как предмета материальной и духовной культуры коми народа.</vt:lpstr>
      <vt:lpstr> Актуальность работы состоит в том, что   главные источники питьевой воды в селах  были колодцы как хранители дома и жизни  сельчан.  В настоящее время требуется паспортизация колодцев села и их охрана в связи  с нефтедобычей в районе села.</vt:lpstr>
      <vt:lpstr>Слайд 5</vt:lpstr>
      <vt:lpstr>Предания  коми народа о колодцах</vt:lpstr>
      <vt:lpstr>Слайд 7</vt:lpstr>
      <vt:lpstr>Типы сельских колодцев</vt:lpstr>
      <vt:lpstr>Питьевые колодцы</vt:lpstr>
      <vt:lpstr> Современные технологии  изготовления колодцев</vt:lpstr>
      <vt:lpstr> Основная технология изготовления колодца</vt:lpstr>
      <vt:lpstr>Питьевые колодцы с.Щельябож</vt:lpstr>
      <vt:lpstr> Колодец № 1 «Центральный» В нашем селе есть колодец, примерно 45 лет назад организовал и выделил место из своей территории Фёдор Михайлович и Домна Захаревна Каневы. Помогали строить соседи: Михаил Родионович, Николай Емельянович и так далее. Строили из лиственницы, в высоту примерно 6-7 метров. Один раз туда упал человек: Канев Иван Петрович, поскользнулся, это увидел и вытащил его Канев Илья Ефимович, его вытащили, он остался жив. И до сих пор местные жители ходят туда за водой. </vt:lpstr>
      <vt:lpstr>Колодец №2 «Набережный»  Колодец был заложен  Чёрным Григорием  Васильевичем  в 1987 году  на территории  ул.Набережная около своего дома.  В настоящее время  колодец находится в  хорошем  состоянии .Глубина колодца 12 метров, вода чистая, без отстоя. При исследовании в школьной лаборатории обнаружены  диатомовые водоросли  и ионы железа в допустимом значении. Данный колодец пользуется  уважением , питает водой около 7 домов  ул.Набережная. </vt:lpstr>
      <vt:lpstr>Колодец № 3 « Старый» Колодец был заложен Каневым  Николаем  Ильичем в 1947 году  на территории бывшей церкви  с северной стороны.  В настоящее время  колодец находится в удовлетворительном состоянии, требует ремонта настил и  деревянный сруб. Глубина колодца 7 метров, вода чистая, без отстоя, но много органических остатков от сруба. При исследовании в школьной лаборатории обнаружены  диатомовые водоросли  и ионы железа в допустимом значении. Данный колодец пользуется  уважением , питает водой около 10 домов ул. Центральная и ул.Набережная.</vt:lpstr>
      <vt:lpstr>Колодец № 4 «Полевой» был  заложен в 1978 году на территории усадьбы Т Рочева В.А..  Глубина колодца 6 метров , вода чистая, без отстоя, в основном грунтовые воды,  но много органических остатков от сруба. При исследовании в школьной лаборатории обнаружены  диатомовые водоросли  и ионы железа в допустимом значении. Данный колодец пользуется для личных нужд Рочевых и Терентьевых, для хозяйственного значения, для питьевых целей – только после кипячения.</vt:lpstr>
      <vt:lpstr> Акция « Сохраним колодцы с.Щельябож»</vt:lpstr>
      <vt:lpstr> Мониторинг благоустройства питьевых колодцев с.Щельябож</vt:lpstr>
      <vt:lpstr> Лабораторная работа В процессе исследования  провели анализ воды с помощью тест-полосок  в 6 колодцах  с.Щельябож. В двух колодцах концентрация ниже нормы (8-15 мг/л), в 4  колодцах  нитратов не выявлено.  В отдельных колодцах может загрязняться вода от компостной кучи, которая находится на расстояние около 20 метров. В одном из колодцев загрязняется вода от огорода, куда вносятся органические удобрения.   Запах   сероводорода  слабый ощущается в колодцах № 4,5,6. Кислотность  раствора воды в колодце №1   в пределах  8.0-7.6, в двух колодцах  № 2, 7 – 7.2-7.3, в трех колодцах № 4,5,6 меньше 7.0. </vt:lpstr>
      <vt:lpstr> Спасибо за внимание!  Один из слоганов Гринпис гласит:  «Береги только то, что тебе необходимо».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Игорь</dc:creator>
  <cp:lastModifiedBy>Пользователь Windows</cp:lastModifiedBy>
  <cp:revision>28</cp:revision>
  <dcterms:created xsi:type="dcterms:W3CDTF">2019-09-21T11:25:56Z</dcterms:created>
  <dcterms:modified xsi:type="dcterms:W3CDTF">2020-02-24T16:47:46Z</dcterms:modified>
</cp:coreProperties>
</file>