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4" r:id="rId3"/>
    <p:sldId id="275" r:id="rId4"/>
    <p:sldId id="265" r:id="rId5"/>
    <p:sldId id="270" r:id="rId6"/>
    <p:sldId id="282" r:id="rId7"/>
    <p:sldId id="281" r:id="rId8"/>
    <p:sldId id="277" r:id="rId9"/>
    <p:sldId id="276" r:id="rId10"/>
    <p:sldId id="258" r:id="rId11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C0"/>
    <a:srgbClr val="000000"/>
    <a:srgbClr val="0F55A5"/>
    <a:srgbClr val="153B6B"/>
    <a:srgbClr val="2FDD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1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40B934-FE4E-4E28-825A-16102B1333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DCF08D8-9274-4A18-A546-80F19A197D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293C92-E31F-4683-AAC5-B703451E1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120A1-4EDC-444B-9F3D-B20976C0D576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403912-E5CC-4A86-9A0A-1C1CA603B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82F4B9-954F-404E-A32F-33DD64C70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EF74B-D0B8-4E7A-A85A-66B5AF26F0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375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98EF9-5DD8-4027-A7C4-CD79F4851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09D6774-FDCB-4C8B-A9B8-96900F3234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CFA88F-4589-461D-8CE8-BAB6734E5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120A1-4EDC-444B-9F3D-B20976C0D576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D9E2EF-EE6F-43C2-A4D3-7277CB2DC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64A2F4-9AC5-42BB-9C97-F57D4DF4E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EF74B-D0B8-4E7A-A85A-66B5AF26F0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423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F189188-0AB4-4F20-A9B5-1AF03BF577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CFC54E-84C5-4669-BC51-1233208E91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06509C-5F23-41EC-993A-184D80EB9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120A1-4EDC-444B-9F3D-B20976C0D576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9CF022-49BD-44AB-A99C-512FCC5C9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CB5465-A14F-4CF9-9E29-4AC8C1FEF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EF74B-D0B8-4E7A-A85A-66B5AF26F0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052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CFB6D1-E6AB-4B22-855D-477AC98DD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781580-49DD-4487-A690-B94D76F2B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592E72-269D-452C-B552-7E46610C6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120A1-4EDC-444B-9F3D-B20976C0D576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4E292E-115C-41CE-BD65-90DFF167A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754FA5-357D-467E-9811-E3913DF2E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EF74B-D0B8-4E7A-A85A-66B5AF26F0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981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7C0DD9-1874-42CE-A3FC-3CD9AE545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45041C-47A3-4B8D-A73C-F75C22DA43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77B659-F8F1-4D48-AF83-4923D3213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120A1-4EDC-444B-9F3D-B20976C0D576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E9A24E-BC5D-4A97-8280-BDB9AAD4B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833182-0332-4340-AEB2-495A18F50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EF74B-D0B8-4E7A-A85A-66B5AF26F0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695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CE5120-67D7-4B41-9038-DE54212AE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D2B7F6-8325-4324-9CA8-C4F480CAEB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51D7E7-D4D3-4F03-BA12-7AAF1500BB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4EFA9AB-25EF-41AD-9629-6A9A588D9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120A1-4EDC-444B-9F3D-B20976C0D576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9341330-E3B8-4F13-9787-120289CFA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AFE7D0-811D-47E8-9977-6BDC42C9E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EF74B-D0B8-4E7A-A85A-66B5AF26F0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94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946D71-769C-40D5-AB89-30AD02F8E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8BD9DE0-CBD4-49C7-926B-42FBED6E0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915DC5-52CE-49F9-A63D-D60237FAD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D5646A4-80CF-415C-8ABF-9CFC1C315A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2EBF29C-E7C4-4BC1-BF63-CFAB14B22E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DB61B65-DD72-46A1-841D-2546637E2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120A1-4EDC-444B-9F3D-B20976C0D576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83D33B0-AEAE-41F4-BB3F-CE81CE754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577F2D4-2D39-4DA6-8EBB-93635BB01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EF74B-D0B8-4E7A-A85A-66B5AF26F0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779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534A1F-D2D5-4CD4-9465-96446D922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D078CA0-B132-4C63-BF21-E1874B053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120A1-4EDC-444B-9F3D-B20976C0D576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EEB913D-412B-4BDA-8C3B-41E5478FC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4A6AB53-7601-4BD7-BACA-A89A43174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EF74B-D0B8-4E7A-A85A-66B5AF26F0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319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7E9C3C5-B14B-434C-8489-EC4878C90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120A1-4EDC-444B-9F3D-B20976C0D576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27A223D-8D73-47A0-8F4A-1A701EDE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154A9C-6C0D-4DB0-BECA-46A2C5249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EF74B-D0B8-4E7A-A85A-66B5AF26F0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536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6AEBF2-437E-40E9-9B31-A6C967845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DB2E20-6A69-4C8D-8D8F-DF4213178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9AC11C1-D856-4EA2-8F8C-37006208C4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06BE34-13AF-43F0-98EA-0C5CC1B5C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120A1-4EDC-444B-9F3D-B20976C0D576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22C2E76-7B31-400B-AEF9-D5E8397F9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23F400A-F445-4957-A2DB-F56CC609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EF74B-D0B8-4E7A-A85A-66B5AF26F0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420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181639-EEA8-4AD0-99BF-5E697DCF7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72EF954-AE31-4660-8D11-75C4484C84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D4B6B5-CE96-4090-BEF3-36BC4829A4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C44EA5-F782-4C65-B732-5AE79AA4E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120A1-4EDC-444B-9F3D-B20976C0D576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B0469A-795B-47E8-8387-8E8F35CD4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7CE2B7-D315-49D9-9AC6-45575C1D9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EF74B-D0B8-4E7A-A85A-66B5AF26F0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860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425A86-F1BF-4CF4-8647-D66FF62DE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04DF60-6646-4DE0-BF28-DEF9C7754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6F6E80-E8EC-4737-8FD7-79F22155BC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120A1-4EDC-444B-9F3D-B20976C0D576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88F8FA-BF19-4F1A-B33E-0EF2268DD0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0FD770-FEA8-4815-96F9-D95F06BABA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EF74B-D0B8-4E7A-A85A-66B5AF26F0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946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4">
            <a:extLst>
              <a:ext uri="{FF2B5EF4-FFF2-40B4-BE49-F238E27FC236}">
                <a16:creationId xmlns:a16="http://schemas.microsoft.com/office/drawing/2014/main" id="{59D55698-53EB-4746-92ED-FBF938FCF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3869" cy="685284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33B904F-ED32-4C67-8480-D38369FD47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10525" y="6149129"/>
            <a:ext cx="5282267" cy="543187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ru-RU" b="1" dirty="0">
                <a:solidFill>
                  <a:srgbClr val="0F5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Докладчик</a:t>
            </a:r>
            <a:r>
              <a:rPr lang="ru-RU" b="1" dirty="0" smtClean="0">
                <a:solidFill>
                  <a:srgbClr val="0F5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Сапрыкина Алёна               Александровна</a:t>
            </a:r>
            <a:endParaRPr lang="ru-RU" b="1" dirty="0">
              <a:solidFill>
                <a:srgbClr val="153B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522" y="854580"/>
            <a:ext cx="8186871" cy="5294550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ED9BB9FA-FC3D-4EBD-AB4C-E1491E87C80C}"/>
              </a:ext>
            </a:extLst>
          </p:cNvPr>
          <p:cNvSpPr txBox="1">
            <a:spLocks/>
          </p:cNvSpPr>
          <p:nvPr/>
        </p:nvSpPr>
        <p:spPr>
          <a:xfrm>
            <a:off x="3454866" y="3986168"/>
            <a:ext cx="5282267" cy="1189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F7E921-3041-4FC2-A9D4-C01C63481430}"/>
              </a:ext>
            </a:extLst>
          </p:cNvPr>
          <p:cNvSpPr txBox="1"/>
          <p:nvPr/>
        </p:nvSpPr>
        <p:spPr>
          <a:xfrm>
            <a:off x="1478422" y="124554"/>
            <a:ext cx="82210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ГБУЗ «Центр общественного здоровья и медицинской профилактики Республики Бурятия им. В.Р. </a:t>
            </a:r>
            <a:r>
              <a:rPr lang="ru-RU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Бояновой</a:t>
            </a: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 </a:t>
            </a:r>
            <a:endParaRPr lang="ru-RU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5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94F4630-C9EA-43D6-9FAC-863AF09257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85" y="0"/>
            <a:ext cx="10517441" cy="5127477"/>
          </a:xfrm>
        </p:spPr>
      </p:pic>
      <p:pic>
        <p:nvPicPr>
          <p:cNvPr id="7" name="qr-code ТГ здоровье 03.png" descr="qr-code ТГ здоровье 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549" y="2900854"/>
            <a:ext cx="2709016" cy="2709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qr-code.png" descr="qr-co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2213" y="2900854"/>
            <a:ext cx="2751746" cy="275174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qr-code ОК группа.png" descr="qr-code ОК группа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7607" y="2977765"/>
            <a:ext cx="2674835" cy="267483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692210" y="5609870"/>
            <a:ext cx="101267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dirty="0">
                <a:solidFill>
                  <a:srgbClr val="153B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</a:t>
            </a:r>
            <a:r>
              <a:rPr lang="ru-RU" sz="7200" dirty="0">
                <a:solidFill>
                  <a:srgbClr val="153B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500" dirty="0">
                <a:solidFill>
                  <a:srgbClr val="153B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8-983-453-18-91</a:t>
            </a:r>
          </a:p>
        </p:txBody>
      </p:sp>
    </p:spTree>
    <p:extLst>
      <p:ext uri="{BB962C8B-B14F-4D97-AF65-F5344CB8AC3E}">
        <p14:creationId xmlns:p14="http://schemas.microsoft.com/office/powerpoint/2010/main" val="182027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59D55698-53EB-4746-92ED-FBF938FCF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3869" cy="68528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4945" y="318974"/>
            <a:ext cx="7447601" cy="347598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такие волонтеры?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59681" y="800878"/>
            <a:ext cx="8367983" cy="2429542"/>
          </a:xfrm>
        </p:spPr>
        <p:txBody>
          <a:bodyPr>
            <a:normAutofit fontScale="92500"/>
          </a:bodyPr>
          <a:lstStyle/>
          <a:p>
            <a:pPr algn="just"/>
            <a:r>
              <a:rPr lang="ru-RU" dirty="0" smtClean="0">
                <a:solidFill>
                  <a:srgbClr val="153B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«Волонтер» – </a:t>
            </a:r>
            <a:r>
              <a:rPr lang="ru-RU" dirty="0">
                <a:solidFill>
                  <a:srgbClr val="153B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добровольный. В России волонтер и доброволец – это равнозначные понятия, обозначающие человека, который добровольно и безвозмездно выполняет какую-либо работу или занимается общественной деятельностью. Доброволец вкладывает в дело, которым занимается, свои навыки и </a:t>
            </a:r>
            <a:r>
              <a:rPr lang="ru-RU" dirty="0" smtClean="0">
                <a:solidFill>
                  <a:srgbClr val="153B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</a:t>
            </a:r>
            <a:endParaRPr lang="ru-RU" dirty="0">
              <a:solidFill>
                <a:srgbClr val="153B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153B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 </a:t>
            </a:r>
            <a:r>
              <a:rPr lang="ru-RU" dirty="0">
                <a:solidFill>
                  <a:srgbClr val="153B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волонтером может любой, профессия и взгляды на мир не имеют </a:t>
            </a:r>
            <a:r>
              <a:rPr lang="ru-RU" dirty="0" smtClean="0">
                <a:solidFill>
                  <a:srgbClr val="153B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значения</a:t>
            </a:r>
            <a:r>
              <a:rPr lang="ru-RU" dirty="0">
                <a:solidFill>
                  <a:srgbClr val="153B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619" y="3230420"/>
            <a:ext cx="5440073" cy="3533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522" y="3230420"/>
            <a:ext cx="5205938" cy="3533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018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59D55698-53EB-4746-92ED-FBF938FCF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869" y="-8882"/>
            <a:ext cx="12329081" cy="686688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3002" y="147415"/>
            <a:ext cx="6554623" cy="536249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Миссия «Волонтеров ЗОЖ»</a:t>
            </a:r>
            <a:endParaRPr lang="ru-RU" sz="3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6394" y="907991"/>
            <a:ext cx="9041449" cy="2828657"/>
          </a:xfrm>
        </p:spPr>
        <p:txBody>
          <a:bodyPr>
            <a:noAutofit/>
          </a:bodyPr>
          <a:lstStyle/>
          <a:p>
            <a:pPr algn="just"/>
            <a:r>
              <a:rPr lang="ru-RU" sz="2500" dirty="0" smtClean="0">
                <a:solidFill>
                  <a:srgbClr val="153B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 популяризация здорового </a:t>
            </a:r>
            <a:r>
              <a:rPr lang="ru-RU" sz="2500" dirty="0">
                <a:solidFill>
                  <a:srgbClr val="153B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образа жизни, сохранение и укрепление здоровья граждан Республики Бурятии</a:t>
            </a:r>
          </a:p>
          <a:p>
            <a:pPr algn="just"/>
            <a:r>
              <a:rPr lang="ru-RU" sz="2500" dirty="0" smtClean="0">
                <a:solidFill>
                  <a:srgbClr val="153B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Осознание </a:t>
            </a:r>
            <a:r>
              <a:rPr lang="ru-RU" sz="2500" dirty="0">
                <a:solidFill>
                  <a:srgbClr val="153B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ценности человеческой жизни и </a:t>
            </a:r>
            <a:r>
              <a:rPr lang="ru-RU" sz="2500" dirty="0" smtClean="0">
                <a:solidFill>
                  <a:srgbClr val="153B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здоровья, </a:t>
            </a:r>
            <a:r>
              <a:rPr lang="ru-RU" sz="2500" dirty="0">
                <a:solidFill>
                  <a:srgbClr val="153B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знаний и навыков, направленных на </a:t>
            </a:r>
            <a:r>
              <a:rPr lang="ru-RU" sz="2500" dirty="0" smtClean="0">
                <a:solidFill>
                  <a:srgbClr val="153B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здорового образа жизни. Повышение ответственности граждан за свое здоровье </a:t>
            </a:r>
            <a:r>
              <a:rPr lang="ru-RU" sz="2500" dirty="0">
                <a:solidFill>
                  <a:srgbClr val="153B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подростковой и молодежной </a:t>
            </a:r>
            <a:r>
              <a:rPr lang="ru-RU" sz="2500" dirty="0" smtClean="0">
                <a:solidFill>
                  <a:srgbClr val="153B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среде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938" y="3271500"/>
            <a:ext cx="4720127" cy="3414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307273"/>
            <a:ext cx="5791200" cy="3407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496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9D55698-53EB-4746-92ED-FBF938FCF6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42"/>
            <a:ext cx="12207833" cy="6861742"/>
          </a:xfr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9E474754-008A-4D6A-8D52-6F1B02FD8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015" y="196554"/>
            <a:ext cx="6158833" cy="609782"/>
          </a:xfrm>
        </p:spPr>
        <p:txBody>
          <a:bodyPr>
            <a:noAutofit/>
          </a:bodyPr>
          <a:lstStyle/>
          <a:p>
            <a:r>
              <a:rPr lang="ru-RU" sz="29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волонтерского движения</a:t>
            </a:r>
            <a:endParaRPr lang="ru-RU" sz="29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5873" y="927535"/>
            <a:ext cx="6288975" cy="2436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Ведется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многолетняя работа по обучению волонтеров ЗОЖ</a:t>
            </a: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рамках обучения волонтеров ЗОЖ были проведены занятия по программе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«Мы создаем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здоровое общество!»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модулям: «Что такое волонтерство (Личная история как пример)?»,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«Безопасное поведение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«Профилактика ПАВ», «Сохранение репродуктивного здоровья», «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Физическая активность», «Развитие лидерских качеств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«Профориентация», «Здоровый образ жизни. Ключевые аспекты». Было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организовано обучение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ТЦМК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оказанию первой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помощи. 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2023 году было обучено – 335 добровольцев ЗОЖ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5873" y="3364099"/>
            <a:ext cx="6288976" cy="1944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Республиканский Слёт волонтеров здорового образа жизни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 протяжении 12 лет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ЦОЗиМП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проводит Слёты волонтеров.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Слёт объединяет волонтёров со всей Бурятии с основной целью – координация волонтёрской деятельности, поддержка и объединение активной молодёжи, обучение формированию единой профилактической среды в регионе.</a:t>
            </a:r>
            <a:r>
              <a:rPr kumimoji="0" lang="ru-RU" sz="16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Охват – 130 чел. из 13                                о            образовательных учреждений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732012" y="5800663"/>
            <a:ext cx="3678175" cy="90608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 2009 по 2023 год было обучено около 14 000 волонтеров здорового образа жизни </a:t>
            </a:r>
          </a:p>
        </p:txBody>
      </p:sp>
      <p:pic>
        <p:nvPicPr>
          <p:cNvPr id="12" name="Picture 5" descr="D:\FTP\ФОТО ОКиОП 2022\DIRC8RbFfx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44750" y="1317126"/>
            <a:ext cx="2301634" cy="1430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709" y="2530189"/>
            <a:ext cx="3224632" cy="1984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D:\FTP\ФОТО ОКиОП 2022\Слет 2022\IMG_77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1591" y="5232596"/>
            <a:ext cx="2522685" cy="1549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534" y="4742263"/>
            <a:ext cx="1850801" cy="2040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sun9-47.userapi.com/impg/dWQdmZhesPFE9dcZWia37SS9-0lRnC-R_bsAHw/cjqlx775GK4.jpg?size=2560x1707&amp;quality=95&amp;sign=90686c2503feb74792046040f0537280&amp;type=album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002" y="170529"/>
            <a:ext cx="3385197" cy="22931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1833" y="5134337"/>
            <a:ext cx="2427673" cy="1635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4" descr="C:\Users\КОМП\Pictures\карта Бурятии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059" y="2436348"/>
            <a:ext cx="5445697" cy="3118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373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9D55698-53EB-4746-92ED-FBF938FCF6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91" y="-24331"/>
            <a:ext cx="12367291" cy="6906661"/>
          </a:xfr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9E474754-008A-4D6A-8D52-6F1B02FD8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15" y="324196"/>
            <a:ext cx="9615475" cy="399011"/>
          </a:xfrm>
        </p:spPr>
        <p:txBody>
          <a:bodyPr>
            <a:noAutofit/>
          </a:bodyPr>
          <a:lstStyle/>
          <a:p>
            <a:pPr algn="ctr"/>
            <a:r>
              <a:rPr lang="ru-RU" sz="29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Профилактические акции с участием волонтеров ЗОЖ</a:t>
            </a:r>
            <a:endParaRPr lang="ru-RU" sz="29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9F090C8A-50EF-4A36-95AF-12AC51AC3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5122" y="913929"/>
            <a:ext cx="10490433" cy="4796325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Массовые профилактические акции </a:t>
            </a:r>
          </a:p>
          <a:p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провели 41 акцию, охвачено около 3000 человек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161" y="4496943"/>
            <a:ext cx="3324314" cy="2382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039" y="1818520"/>
            <a:ext cx="3278629" cy="2508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881" y="4450807"/>
            <a:ext cx="3693280" cy="2407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328" y="1772384"/>
            <a:ext cx="2125147" cy="2678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176" y="1815219"/>
            <a:ext cx="3146272" cy="2544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58" y="4426477"/>
            <a:ext cx="3748276" cy="2388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https://sun9-2.userapi.com/impg/vEB76MANH0b8_xA3xFz1nYZne54CshIqI-P6KA/ro-bUBH012U.jpg?size=1280x854&amp;quality=96&amp;sign=35712204be5eadb68d3cb31124ccb7fb&amp;type=album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063" y="1815218"/>
            <a:ext cx="3442009" cy="2508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88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59D55698-53EB-4746-92ED-FBF938FCF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14" y="-48661"/>
            <a:ext cx="12390614" cy="690666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180754"/>
            <a:ext cx="8731102" cy="678978"/>
          </a:xfrm>
        </p:spPr>
        <p:txBody>
          <a:bodyPr>
            <a:normAutofit/>
          </a:bodyPr>
          <a:lstStyle/>
          <a:p>
            <a:pPr algn="ctr"/>
            <a:r>
              <a:rPr lang="ru-RU" sz="29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Ежегодный конкурс «Социальной рекламы»</a:t>
            </a:r>
            <a:endParaRPr lang="ru-RU" sz="29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" y="859732"/>
            <a:ext cx="9127622" cy="4321869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прошел 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Республиканский конкурс социальной рекламы по пропаганде здорового образа жизни среди учащихся/студентов образовательных учреждений Республики Бурятия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– молодежь, выбираем ЗОЖ!»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2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Номинации</a:t>
            </a:r>
            <a:r>
              <a:rPr lang="ru-RU" sz="2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200" b="1" u="sng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180975">
              <a:lnSpc>
                <a:spcPct val="120000"/>
              </a:lnSpc>
              <a:spcBef>
                <a:spcPts val="0"/>
              </a:spcBef>
            </a:pP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Разговор о правильном питании</a:t>
            </a:r>
          </a:p>
          <a:p>
            <a:pPr marL="0" indent="180975">
              <a:lnSpc>
                <a:spcPct val="120000"/>
              </a:lnSpc>
              <a:spcBef>
                <a:spcPts val="0"/>
              </a:spcBef>
            </a:pP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Здоровая страна начинается с тебя</a:t>
            </a:r>
          </a:p>
          <a:p>
            <a:pPr marL="0" indent="180975">
              <a:lnSpc>
                <a:spcPct val="120000"/>
              </a:lnSpc>
              <a:spcBef>
                <a:spcPts val="0"/>
              </a:spcBef>
            </a:pP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 – жизнь (физическая активность)</a:t>
            </a:r>
          </a:p>
          <a:p>
            <a:pPr marL="0" indent="180975">
              <a:lnSpc>
                <a:spcPct val="120000"/>
              </a:lnSpc>
              <a:spcBef>
                <a:spcPts val="0"/>
              </a:spcBef>
            </a:pP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имя жизни (пропаганда донорства крови)</a:t>
            </a:r>
          </a:p>
          <a:p>
            <a:pPr marL="0" indent="180975">
              <a:lnSpc>
                <a:spcPct val="120000"/>
              </a:lnSpc>
              <a:spcBef>
                <a:spcPts val="0"/>
              </a:spcBef>
            </a:pP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люблю, тебя, жизнь! (развитие стрессоустойчивости)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Рассмотрено 29 заявок, 233 человека приняли участие,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них 100 человек приехали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финал конкурса 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605" y="3629663"/>
            <a:ext cx="4902043" cy="3228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https://sun9-72.userapi.com/impg/TBh9zPKfkGoUZMjf5jEkesKFAD_KUUzQiS_hwg/iq5Rf9Qb3cs.jpg?size=2560x1707&amp;quality=95&amp;sign=74ad2962190ad4b3e73e89bdcf2f87d8&amp;type=album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729" y="1453643"/>
            <a:ext cx="3425950" cy="23938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un9-43.userapi.com/impg/EjCi327B-hiUIflMODBJg1W5PE1RulBBcESXzw/WRmYwTC-hs8.jpg?size=2560x1707&amp;quality=95&amp;sign=abb98591778adfd6492664399b7d50d5&amp;type=album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728" y="4373141"/>
            <a:ext cx="4203877" cy="2501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un9-72.userapi.com/impg/ubqPBbcLoybw1oRVfMRKW1lJ0H3zkl1alztLdw/HhkPP4ynurY.jpg?size=2560x1707&amp;quality=95&amp;sign=0fc850381819ce14c7128efeb464bdf9&amp;type=album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174" y="1375873"/>
            <a:ext cx="3805474" cy="23268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60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59D55698-53EB-4746-92ED-FBF938FCF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869" y="0"/>
            <a:ext cx="12303869" cy="685284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3942586" y="2224294"/>
            <a:ext cx="4230508" cy="2697303"/>
          </a:xfrm>
          <a:prstGeom prst="ellipse">
            <a:avLst/>
          </a:prstGeom>
          <a:solidFill>
            <a:srgbClr val="008E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Плюсы волонтерства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03288" y="903790"/>
            <a:ext cx="3473308" cy="213223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Самоконтроль</a:t>
            </a:r>
          </a:p>
          <a:p>
            <a:pPr marL="285750" indent="-285750" algn="ctr">
              <a:buFontTx/>
              <a:buChar char="-"/>
            </a:pPr>
            <a:r>
              <a:rPr lang="ru-RU" sz="17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эмоциями</a:t>
            </a:r>
          </a:p>
          <a:p>
            <a:pPr marL="285750" indent="-285750" algn="ctr">
              <a:buFontTx/>
              <a:buChar char="-"/>
            </a:pPr>
            <a:r>
              <a:rPr lang="ru-RU" sz="1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7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амообладание</a:t>
            </a:r>
          </a:p>
          <a:p>
            <a:pPr marL="285750" indent="-285750" algn="ctr">
              <a:buFontTx/>
              <a:buChar char="-"/>
            </a:pPr>
            <a:r>
              <a:rPr lang="ru-RU" sz="17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стрессоустойчивость</a:t>
            </a:r>
            <a:endParaRPr lang="ru-RU" sz="17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490629" y="60761"/>
            <a:ext cx="3142209" cy="195752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Самостоятельность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7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вера в себя</a:t>
            </a:r>
          </a:p>
          <a:p>
            <a:pPr algn="ctr"/>
            <a:r>
              <a:rPr lang="ru-RU" sz="17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целеустремленность</a:t>
            </a:r>
          </a:p>
          <a:p>
            <a:pPr algn="ctr"/>
            <a:r>
              <a:rPr lang="ru-RU" sz="17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инициативность</a:t>
            </a:r>
            <a:endParaRPr lang="ru-RU" sz="17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8452112" y="1744127"/>
            <a:ext cx="3739888" cy="235860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Самоорганизованность</a:t>
            </a:r>
          </a:p>
          <a:p>
            <a:pPr marL="285750" indent="-285750" algn="ctr">
              <a:buFontTx/>
              <a:buChar char="-"/>
            </a:pPr>
            <a:r>
              <a:rPr lang="ru-RU" sz="1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7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правление временем</a:t>
            </a:r>
          </a:p>
          <a:p>
            <a:pPr marL="285750" indent="-285750" algn="ctr">
              <a:buFontTx/>
              <a:buChar char="-"/>
            </a:pPr>
            <a:r>
              <a:rPr lang="ru-RU" sz="17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</a:t>
            </a:r>
            <a:endParaRPr lang="ru-RU" sz="17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8612811" y="4225216"/>
            <a:ext cx="3438605" cy="220215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Коммуникативность</a:t>
            </a:r>
          </a:p>
          <a:p>
            <a:pPr marL="285750" indent="-285750" algn="ctr">
              <a:buFontTx/>
              <a:buChar char="-"/>
            </a:pPr>
            <a:r>
              <a:rPr lang="ru-RU" sz="1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7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ружелюбие</a:t>
            </a:r>
          </a:p>
          <a:p>
            <a:pPr marL="285750" indent="-285750" algn="ctr">
              <a:buFontTx/>
              <a:buChar char="-"/>
            </a:pPr>
            <a:r>
              <a:rPr lang="ru-RU" sz="1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7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бщительность</a:t>
            </a:r>
          </a:p>
          <a:p>
            <a:pPr marL="285750" indent="-285750" algn="ctr">
              <a:buFontTx/>
              <a:buChar char="-"/>
            </a:pPr>
            <a:r>
              <a:rPr lang="ru-RU" sz="1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17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увство юмора</a:t>
            </a:r>
          </a:p>
          <a:p>
            <a:pPr marL="285750" indent="-285750" algn="ctr">
              <a:buFontTx/>
              <a:buChar char="-"/>
            </a:pPr>
            <a:r>
              <a:rPr lang="ru-RU" sz="17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оптимизм</a:t>
            </a:r>
            <a:endParaRPr lang="ru-RU" sz="17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68792" y="3113370"/>
            <a:ext cx="3259895" cy="211630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Самооценка</a:t>
            </a:r>
          </a:p>
          <a:p>
            <a:pPr marL="285750" indent="-285750" algn="ctr">
              <a:buFontTx/>
              <a:buChar char="-"/>
            </a:pPr>
            <a:r>
              <a:rPr lang="ru-RU" sz="17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к себе</a:t>
            </a:r>
          </a:p>
          <a:p>
            <a:pPr marL="285750" indent="-285750" algn="ctr">
              <a:buFontTx/>
              <a:buChar char="-"/>
            </a:pPr>
            <a:r>
              <a:rPr lang="ru-RU" sz="1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7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веренность в себе</a:t>
            </a:r>
          </a:p>
          <a:p>
            <a:pPr marL="285750" indent="-285750" algn="ctr">
              <a:buFontTx/>
              <a:buChar char="-"/>
            </a:pPr>
            <a:r>
              <a:rPr lang="ru-RU" sz="17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самоуважение</a:t>
            </a:r>
            <a:endParaRPr lang="ru-RU" sz="17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2339206" y="4908306"/>
            <a:ext cx="3111344" cy="189634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Толерантность</a:t>
            </a:r>
          </a:p>
          <a:p>
            <a:pPr marL="285750" indent="-285750" algn="ctr">
              <a:buFontTx/>
              <a:buChar char="-"/>
            </a:pPr>
            <a:r>
              <a:rPr lang="ru-RU" sz="17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уважение к людям</a:t>
            </a:r>
          </a:p>
          <a:p>
            <a:pPr marL="285750" indent="-285750" algn="ctr">
              <a:buFontTx/>
              <a:buChar char="-"/>
            </a:pPr>
            <a:r>
              <a:rPr lang="ru-RU" sz="1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7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ежливость</a:t>
            </a:r>
          </a:p>
          <a:p>
            <a:pPr marL="285750" indent="-285750" algn="ctr">
              <a:buFontTx/>
              <a:buChar char="-"/>
            </a:pPr>
            <a:r>
              <a:rPr lang="ru-RU" sz="17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доброта</a:t>
            </a:r>
            <a:endParaRPr lang="ru-RU" sz="17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5505711" y="5075883"/>
            <a:ext cx="3119866" cy="172876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к сотрудничеству</a:t>
            </a:r>
          </a:p>
          <a:p>
            <a:pPr marL="285750" indent="-285750" algn="ctr">
              <a:buFontTx/>
              <a:buChar char="-"/>
            </a:pPr>
            <a:r>
              <a:rPr lang="ru-RU" sz="1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17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естность</a:t>
            </a:r>
          </a:p>
          <a:p>
            <a:pPr marL="285750" indent="-285750" algn="ctr">
              <a:buFontTx/>
              <a:buChar char="-"/>
            </a:pPr>
            <a:r>
              <a:rPr lang="ru-RU" sz="17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взаимопонимание</a:t>
            </a:r>
            <a:endParaRPr lang="ru-RU" sz="17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V="1">
            <a:off x="7398286" y="2005617"/>
            <a:ext cx="466240" cy="5440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endCxn id="9" idx="3"/>
          </p:cNvCxnSpPr>
          <p:nvPr/>
        </p:nvCxnSpPr>
        <p:spPr>
          <a:xfrm>
            <a:off x="8138213" y="3636266"/>
            <a:ext cx="861593" cy="1210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 flipV="1">
            <a:off x="3488153" y="2564450"/>
            <a:ext cx="750476" cy="3387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endCxn id="11" idx="6"/>
          </p:cNvCxnSpPr>
          <p:nvPr/>
        </p:nvCxnSpPr>
        <p:spPr>
          <a:xfrm flipH="1">
            <a:off x="3628687" y="4102733"/>
            <a:ext cx="469408" cy="687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5042019" y="4815784"/>
            <a:ext cx="201762" cy="4087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7065644" y="4732321"/>
            <a:ext cx="164098" cy="3435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7912087" y="4184231"/>
            <a:ext cx="872990" cy="6412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Овал 43"/>
          <p:cNvSpPr/>
          <p:nvPr/>
        </p:nvSpPr>
        <p:spPr>
          <a:xfrm>
            <a:off x="3488153" y="35479"/>
            <a:ext cx="2836586" cy="181683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баллы </a:t>
            </a:r>
            <a:endParaRPr lang="ru-RU" b="1" u="sng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поступлении в учебные заведения</a:t>
            </a:r>
          </a:p>
        </p:txBody>
      </p:sp>
      <p:cxnSp>
        <p:nvCxnSpPr>
          <p:cNvPr id="48" name="Прямая со стрелкой 47"/>
          <p:cNvCxnSpPr/>
          <p:nvPr/>
        </p:nvCxnSpPr>
        <p:spPr>
          <a:xfrm flipH="1" flipV="1">
            <a:off x="5243781" y="1824447"/>
            <a:ext cx="115185" cy="5040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086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59D55698-53EB-4746-92ED-FBF938FCF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3869" cy="68528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0337" y="472676"/>
            <a:ext cx="9144000" cy="734938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платформе Добро.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37684" y="1207615"/>
            <a:ext cx="8771860" cy="4928266"/>
          </a:xfrm>
        </p:spPr>
        <p:txBody>
          <a:bodyPr>
            <a:normAutofit fontScale="70000" lnSpcReduction="20000"/>
          </a:bodyPr>
          <a:lstStyle/>
          <a:p>
            <a:pPr indent="358775" algn="just">
              <a:lnSpc>
                <a:spcPct val="120000"/>
              </a:lnSpc>
              <a:spcBef>
                <a:spcPts val="0"/>
              </a:spcBef>
            </a:pPr>
            <a:r>
              <a:rPr lang="ru-RU" sz="3200" dirty="0">
                <a:solidFill>
                  <a:srgbClr val="153B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Содержит информацию о тысячах волонтёрских организаций</a:t>
            </a:r>
            <a:r>
              <a:rPr lang="ru-RU" sz="3200" dirty="0" smtClean="0">
                <a:solidFill>
                  <a:srgbClr val="153B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добровольцах</a:t>
            </a:r>
            <a:r>
              <a:rPr lang="ru-RU" sz="3200" dirty="0">
                <a:solidFill>
                  <a:srgbClr val="153B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мероприятиях, проектах и знаниях со всей </a:t>
            </a:r>
            <a:r>
              <a:rPr lang="ru-RU" sz="3200" dirty="0" smtClean="0">
                <a:solidFill>
                  <a:srgbClr val="153B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России. Очень много курсов по разным видам волонтерства</a:t>
            </a:r>
            <a:endParaRPr lang="ru-RU" sz="3200" dirty="0">
              <a:solidFill>
                <a:srgbClr val="153B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58775" algn="just">
              <a:lnSpc>
                <a:spcPct val="120000"/>
              </a:lnSpc>
              <a:spcBef>
                <a:spcPts val="0"/>
              </a:spcBef>
            </a:pPr>
            <a:r>
              <a:rPr lang="ru-RU" sz="3200" dirty="0" smtClean="0">
                <a:solidFill>
                  <a:srgbClr val="153B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Добровольцы </a:t>
            </a:r>
            <a:r>
              <a:rPr lang="ru-RU" sz="3200" dirty="0">
                <a:solidFill>
                  <a:srgbClr val="153B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будут получать все бонусы, которые есть на </a:t>
            </a:r>
            <a:r>
              <a:rPr lang="ru-RU" sz="3200" dirty="0" smtClean="0">
                <a:solidFill>
                  <a:srgbClr val="153B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платформе</a:t>
            </a:r>
          </a:p>
          <a:p>
            <a:pPr indent="358775" algn="just">
              <a:lnSpc>
                <a:spcPct val="120000"/>
              </a:lnSpc>
              <a:spcBef>
                <a:spcPts val="0"/>
              </a:spcBef>
            </a:pPr>
            <a:r>
              <a:rPr lang="ru-RU" sz="3200" dirty="0" smtClean="0">
                <a:solidFill>
                  <a:srgbClr val="153B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Во-первых</a:t>
            </a:r>
            <a:r>
              <a:rPr lang="ru-RU" sz="3200" dirty="0">
                <a:solidFill>
                  <a:srgbClr val="153B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это электронная книжка волонтера, которая закреплена постановлением правительства как единственная легальная книжка в стране. Она фиксирует волонтерский опыт, который, например помогает абитуриентам получить дополнительные баллы к ЕГЭ при поступлении в </a:t>
            </a:r>
            <a:r>
              <a:rPr lang="ru-RU" sz="3200" dirty="0" smtClean="0">
                <a:solidFill>
                  <a:srgbClr val="153B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учебное заведение</a:t>
            </a:r>
            <a:r>
              <a:rPr lang="ru-RU" sz="3200" dirty="0">
                <a:solidFill>
                  <a:srgbClr val="153B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indent="358775" algn="just">
              <a:lnSpc>
                <a:spcPct val="120000"/>
              </a:lnSpc>
              <a:spcBef>
                <a:spcPts val="0"/>
              </a:spcBef>
            </a:pPr>
            <a:r>
              <a:rPr lang="ru-RU" sz="3200" dirty="0" smtClean="0">
                <a:solidFill>
                  <a:srgbClr val="153B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Во-вторых, это бонусы от приложения «Другое дело», где представлены задания от платформы. За их выполнение пользователи получают призы: от скидок на онлайн-обучение до путешествия на Байконур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12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9D55698-53EB-4746-92ED-FBF938FCF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3869" cy="685284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flipH="1" flipV="1">
            <a:off x="4772025" y="5868987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6" name="Объект 5" descr="C:\Users\ZavMVS\Downloads\2023-03-22_10-29-49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23" y="0"/>
            <a:ext cx="961113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158" y="3591370"/>
            <a:ext cx="2887588" cy="288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67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3375</TotalTime>
  <Words>528</Words>
  <Application>Microsoft Office PowerPoint</Application>
  <PresentationFormat>Широкоэкранный</PresentationFormat>
  <Paragraphs>68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Кто такие волонтеры?</vt:lpstr>
      <vt:lpstr>Миссия «Волонтеров ЗОЖ»</vt:lpstr>
      <vt:lpstr>Развитие волонтерского движения</vt:lpstr>
      <vt:lpstr>Профилактические акции с участием волонтеров ЗОЖ</vt:lpstr>
      <vt:lpstr>Ежегодный конкурс «Социальной рекламы»</vt:lpstr>
      <vt:lpstr>Презентация PowerPoint</vt:lpstr>
      <vt:lpstr>О платформе Добро.ru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ZavMVS</cp:lastModifiedBy>
  <cp:revision>156</cp:revision>
  <cp:lastPrinted>2023-01-23T09:01:28Z</cp:lastPrinted>
  <dcterms:created xsi:type="dcterms:W3CDTF">2023-01-23T04:26:01Z</dcterms:created>
  <dcterms:modified xsi:type="dcterms:W3CDTF">2024-03-25T00:44:01Z</dcterms:modified>
</cp:coreProperties>
</file>