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0" r:id="rId6"/>
    <p:sldId id="271" r:id="rId7"/>
    <p:sldId id="261" r:id="rId8"/>
    <p:sldId id="262" r:id="rId9"/>
    <p:sldId id="267" r:id="rId10"/>
    <p:sldId id="268" r:id="rId11"/>
    <p:sldId id="270" r:id="rId12"/>
    <p:sldId id="269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11A28"/>
    <a:srgbClr val="2A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972E7-9807-48BC-B250-1A5C8684CB21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7E9AB-8F6B-4A47-B14E-0ACF51F244FD}">
      <dgm:prSet phldrT="[Текст]" custT="1"/>
      <dgm:spPr>
        <a:xfrm>
          <a:off x="0" y="1918862"/>
          <a:ext cx="5695950" cy="195591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sz="13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Кулинарная </a:t>
          </a:r>
          <a:r>
            <a:rPr lang="ru-RU" sz="1300" b="1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деятельность: </a:t>
          </a:r>
        </a:p>
        <a:p>
          <a:pPr algn="just"/>
          <a:r>
            <a:rPr lang="ru-RU" sz="13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3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Цель: </a:t>
          </a:r>
          <a:r>
            <a:rPr lang="ru-RU" sz="1300" b="0" i="0">
              <a:latin typeface="Times New Roman" pitchFamily="18" charset="0"/>
              <a:cs typeface="Times New Roman" pitchFamily="18" charset="0"/>
            </a:rPr>
            <a:t>закомство с кулинарной деятельностью (пироги, пирожки, пончики)</a:t>
          </a:r>
        </a:p>
        <a:p>
          <a:pPr algn="just"/>
          <a:r>
            <a:rPr lang="ru-RU" sz="13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Формы работы: </a:t>
          </a:r>
          <a:r>
            <a:rPr lang="ru-RU" sz="1300" b="0" i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беседы, практическое занятие по изготовлению блюда, сервировка стола </a:t>
          </a:r>
        </a:p>
      </dgm:t>
    </dgm:pt>
    <dgm:pt modelId="{8199C1BC-B739-4604-963B-0C872E5E7F0C}" type="parTrans" cxnId="{1654B6A7-40B2-45C4-A5CC-505868ED5E04}">
      <dgm:prSet/>
      <dgm:spPr/>
      <dgm:t>
        <a:bodyPr/>
        <a:lstStyle/>
        <a:p>
          <a:endParaRPr lang="ru-RU"/>
        </a:p>
      </dgm:t>
    </dgm:pt>
    <dgm:pt modelId="{A641573A-7F52-422E-9B0E-BCE976ACB812}" type="sibTrans" cxnId="{1654B6A7-40B2-45C4-A5CC-505868ED5E04}">
      <dgm:prSet/>
      <dgm:spPr/>
      <dgm:t>
        <a:bodyPr/>
        <a:lstStyle/>
        <a:p>
          <a:endParaRPr lang="ru-RU"/>
        </a:p>
      </dgm:t>
    </dgm:pt>
    <dgm:pt modelId="{CCB01AB9-B84D-411D-99BE-FCB525D53DB7}">
      <dgm:prSet phldrT="[Текст]" custT="1"/>
      <dgm:spPr>
        <a:xfrm>
          <a:off x="0" y="0"/>
          <a:ext cx="5695950" cy="174433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3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Творческая деятельность:</a:t>
          </a:r>
        </a:p>
        <a:p>
          <a:pPr algn="l"/>
          <a:r>
            <a:rPr lang="ru-RU" sz="13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Цель: </a:t>
          </a:r>
        </a:p>
        <a:p>
          <a:pPr algn="l"/>
          <a:r>
            <a:rPr lang="ru-RU" sz="13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знакомство с основами различных технологий творческой деятельности из ниток, бумаги, картона, полимерной глины и др.</a:t>
          </a:r>
        </a:p>
        <a:p>
          <a:pPr algn="l"/>
          <a:r>
            <a:rPr lang="ru-RU" sz="13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Форма работы</a:t>
          </a:r>
          <a:r>
            <a:rPr lang="ru-RU" sz="13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: мастер-класс, семинар-практикум</a:t>
          </a:r>
          <a:endParaRPr lang="ru-RU" sz="1300" b="0" i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4D699E1-F377-4F98-88C8-65303E6CB894}" type="parTrans" cxnId="{9F26D147-B65D-41FB-864B-7DAEF2544ED5}">
      <dgm:prSet/>
      <dgm:spPr/>
      <dgm:t>
        <a:bodyPr/>
        <a:lstStyle/>
        <a:p>
          <a:endParaRPr lang="ru-RU"/>
        </a:p>
      </dgm:t>
    </dgm:pt>
    <dgm:pt modelId="{A1616BE6-24E1-479D-A294-D281FB0258DF}" type="sibTrans" cxnId="{9F26D147-B65D-41FB-864B-7DAEF2544ED5}">
      <dgm:prSet/>
      <dgm:spPr/>
      <dgm:t>
        <a:bodyPr/>
        <a:lstStyle/>
        <a:p>
          <a:endParaRPr lang="ru-RU"/>
        </a:p>
      </dgm:t>
    </dgm:pt>
    <dgm:pt modelId="{D4D4AD00-83C2-4388-9A33-3D105E7CD3C9}" type="pres">
      <dgm:prSet presAssocID="{BD6972E7-9807-48BC-B250-1A5C8684CB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44F9-E220-4636-95E6-B13DC6745461}" type="pres">
      <dgm:prSet presAssocID="{CCB01AB9-B84D-411D-99BE-FCB525D53DB7}" presName="comp" presStyleCnt="0"/>
      <dgm:spPr/>
    </dgm:pt>
    <dgm:pt modelId="{4F388EBB-CB56-4A6C-9D08-0672D1650ED7}" type="pres">
      <dgm:prSet presAssocID="{CCB01AB9-B84D-411D-99BE-FCB525D53DB7}" presName="box" presStyleLbl="node1" presStyleIdx="0" presStyleCnt="2" custScaleY="65155" custLinFactNeighborX="-632" custLinFactNeighborY="-2388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90262F6-3EFF-47AF-99C0-F8F7BB2D844A}" type="pres">
      <dgm:prSet presAssocID="{CCB01AB9-B84D-411D-99BE-FCB525D53DB7}" presName="img" presStyleLbl="fgImgPlace1" presStyleIdx="0" presStyleCnt="2" custScaleY="40975" custLinFactNeighborX="-1265" custLinFactNeighborY="15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E7BA4A-3F03-40F6-9367-5085AE9702B3}" type="pres">
      <dgm:prSet presAssocID="{CCB01AB9-B84D-411D-99BE-FCB525D53DB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EEE52-365F-4EFB-8E5C-1FF1D1BE80D9}" type="pres">
      <dgm:prSet presAssocID="{A1616BE6-24E1-479D-A294-D281FB0258DF}" presName="spacer" presStyleCnt="0"/>
      <dgm:spPr/>
    </dgm:pt>
    <dgm:pt modelId="{AB49B9E8-B358-4051-982D-0FB5495BBF0A}" type="pres">
      <dgm:prSet presAssocID="{1B27E9AB-8F6B-4A47-B14E-0ACF51F244FD}" presName="comp" presStyleCnt="0"/>
      <dgm:spPr/>
    </dgm:pt>
    <dgm:pt modelId="{B867CE11-9E48-47D5-BCDD-BFBDDD19905C}" type="pres">
      <dgm:prSet presAssocID="{1B27E9AB-8F6B-4A47-B14E-0ACF51F244FD}" presName="box" presStyleLbl="node1" presStyleIdx="1" presStyleCnt="2" custScaleY="65315"/>
      <dgm:spPr/>
      <dgm:t>
        <a:bodyPr/>
        <a:lstStyle/>
        <a:p>
          <a:endParaRPr lang="ru-RU"/>
        </a:p>
      </dgm:t>
    </dgm:pt>
    <dgm:pt modelId="{DF01066F-F7EF-40E3-9F40-159C6E037FFE}" type="pres">
      <dgm:prSet presAssocID="{1B27E9AB-8F6B-4A47-B14E-0ACF51F244FD}" presName="img" presStyleLbl="fgImgPlace1" presStyleIdx="1" presStyleCnt="2" custScaleX="95799" custScaleY="35446" custLinFactNeighborX="2799" custLinFactNeighborY="14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AE3874-9C2A-49A0-9981-5C052F0C28AE}" type="pres">
      <dgm:prSet presAssocID="{1B27E9AB-8F6B-4A47-B14E-0ACF51F244F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513E1-B455-4F80-BD51-272290F79323}" type="presOf" srcId="{1B27E9AB-8F6B-4A47-B14E-0ACF51F244FD}" destId="{6EAE3874-9C2A-49A0-9981-5C052F0C28AE}" srcOrd="1" destOrd="0" presId="urn:microsoft.com/office/officeart/2005/8/layout/vList4#1"/>
    <dgm:cxn modelId="{D62F0DE5-7DB5-4229-85F2-5A30A8973562}" type="presOf" srcId="{CCB01AB9-B84D-411D-99BE-FCB525D53DB7}" destId="{C2E7BA4A-3F03-40F6-9367-5085AE9702B3}" srcOrd="1" destOrd="0" presId="urn:microsoft.com/office/officeart/2005/8/layout/vList4#1"/>
    <dgm:cxn modelId="{3D276C7D-6327-4FBC-AF8A-5997C5C8288F}" type="presOf" srcId="{CCB01AB9-B84D-411D-99BE-FCB525D53DB7}" destId="{4F388EBB-CB56-4A6C-9D08-0672D1650ED7}" srcOrd="0" destOrd="0" presId="urn:microsoft.com/office/officeart/2005/8/layout/vList4#1"/>
    <dgm:cxn modelId="{4AE9DE23-4ACF-45EB-AED4-C258CBBC3048}" type="presOf" srcId="{BD6972E7-9807-48BC-B250-1A5C8684CB21}" destId="{D4D4AD00-83C2-4388-9A33-3D105E7CD3C9}" srcOrd="0" destOrd="0" presId="urn:microsoft.com/office/officeart/2005/8/layout/vList4#1"/>
    <dgm:cxn modelId="{BDE9F1BB-EB8E-49D4-AF47-4A0392933F31}" type="presOf" srcId="{1B27E9AB-8F6B-4A47-B14E-0ACF51F244FD}" destId="{B867CE11-9E48-47D5-BCDD-BFBDDD19905C}" srcOrd="0" destOrd="0" presId="urn:microsoft.com/office/officeart/2005/8/layout/vList4#1"/>
    <dgm:cxn modelId="{1654B6A7-40B2-45C4-A5CC-505868ED5E04}" srcId="{BD6972E7-9807-48BC-B250-1A5C8684CB21}" destId="{1B27E9AB-8F6B-4A47-B14E-0ACF51F244FD}" srcOrd="1" destOrd="0" parTransId="{8199C1BC-B739-4604-963B-0C872E5E7F0C}" sibTransId="{A641573A-7F52-422E-9B0E-BCE976ACB812}"/>
    <dgm:cxn modelId="{9F26D147-B65D-41FB-864B-7DAEF2544ED5}" srcId="{BD6972E7-9807-48BC-B250-1A5C8684CB21}" destId="{CCB01AB9-B84D-411D-99BE-FCB525D53DB7}" srcOrd="0" destOrd="0" parTransId="{C4D699E1-F377-4F98-88C8-65303E6CB894}" sibTransId="{A1616BE6-24E1-479D-A294-D281FB0258DF}"/>
    <dgm:cxn modelId="{F1C37C8A-099A-488C-94FA-56FF387FB92E}" type="presParOf" srcId="{D4D4AD00-83C2-4388-9A33-3D105E7CD3C9}" destId="{41C444F9-E220-4636-95E6-B13DC6745461}" srcOrd="0" destOrd="0" presId="urn:microsoft.com/office/officeart/2005/8/layout/vList4#1"/>
    <dgm:cxn modelId="{D6FDABF5-9F82-4AD4-B4E2-94E3A398BA0C}" type="presParOf" srcId="{41C444F9-E220-4636-95E6-B13DC6745461}" destId="{4F388EBB-CB56-4A6C-9D08-0672D1650ED7}" srcOrd="0" destOrd="0" presId="urn:microsoft.com/office/officeart/2005/8/layout/vList4#1"/>
    <dgm:cxn modelId="{F60DB0EC-4E72-4839-BE02-260BC37EB68F}" type="presParOf" srcId="{41C444F9-E220-4636-95E6-B13DC6745461}" destId="{E90262F6-3EFF-47AF-99C0-F8F7BB2D844A}" srcOrd="1" destOrd="0" presId="urn:microsoft.com/office/officeart/2005/8/layout/vList4#1"/>
    <dgm:cxn modelId="{D6B7C96A-D7ED-4980-BE87-A9D212C2EE2B}" type="presParOf" srcId="{41C444F9-E220-4636-95E6-B13DC6745461}" destId="{C2E7BA4A-3F03-40F6-9367-5085AE9702B3}" srcOrd="2" destOrd="0" presId="urn:microsoft.com/office/officeart/2005/8/layout/vList4#1"/>
    <dgm:cxn modelId="{0F738793-A23C-412E-AE65-2E72A1368D47}" type="presParOf" srcId="{D4D4AD00-83C2-4388-9A33-3D105E7CD3C9}" destId="{DE9EEE52-365F-4EFB-8E5C-1FF1D1BE80D9}" srcOrd="1" destOrd="0" presId="urn:microsoft.com/office/officeart/2005/8/layout/vList4#1"/>
    <dgm:cxn modelId="{6A4F10BC-4FC8-4F7B-9CDC-6AF2F5123B29}" type="presParOf" srcId="{D4D4AD00-83C2-4388-9A33-3D105E7CD3C9}" destId="{AB49B9E8-B358-4051-982D-0FB5495BBF0A}" srcOrd="2" destOrd="0" presId="urn:microsoft.com/office/officeart/2005/8/layout/vList4#1"/>
    <dgm:cxn modelId="{9BC061A6-E5BC-453E-8A21-B99079A1DA35}" type="presParOf" srcId="{AB49B9E8-B358-4051-982D-0FB5495BBF0A}" destId="{B867CE11-9E48-47D5-BCDD-BFBDDD19905C}" srcOrd="0" destOrd="0" presId="urn:microsoft.com/office/officeart/2005/8/layout/vList4#1"/>
    <dgm:cxn modelId="{9FA3E1D2-67AA-48A3-BFDF-329B664DEB58}" type="presParOf" srcId="{AB49B9E8-B358-4051-982D-0FB5495BBF0A}" destId="{DF01066F-F7EF-40E3-9F40-159C6E037FFE}" srcOrd="1" destOrd="0" presId="urn:microsoft.com/office/officeart/2005/8/layout/vList4#1"/>
    <dgm:cxn modelId="{E88EF0CE-CF6B-450E-A3D0-419AF456195E}" type="presParOf" srcId="{AB49B9E8-B358-4051-982D-0FB5495BBF0A}" destId="{6EAE3874-9C2A-49A0-9981-5C052F0C28AE}" srcOrd="2" destOrd="0" presId="urn:microsoft.com/office/officeart/2005/8/layout/vList4#1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449D6-825C-4A1C-B3F3-E6641ED31D25}">
      <dsp:nvSpPr>
        <dsp:cNvPr id="0" name=""/>
        <dsp:cNvSpPr/>
      </dsp:nvSpPr>
      <dsp:spPr>
        <a:xfrm rot="16200000">
          <a:off x="1203790" y="-1203790"/>
          <a:ext cx="2052153" cy="445973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Акция «БериТвори»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площадки по организации творческих мастер-классов: «Волшебные нитки», «Заманчивая бумага», «Фантастическая полимерная глина»</a:t>
          </a:r>
        </a:p>
      </dsp:txBody>
      <dsp:txXfrm rot="5400000">
        <a:off x="0" y="0"/>
        <a:ext cx="4459733" cy="1539114"/>
      </dsp:txXfrm>
    </dsp:sp>
    <dsp:sp modelId="{3B05846C-4218-4483-BE7F-CFF69FBC290E}">
      <dsp:nvSpPr>
        <dsp:cNvPr id="0" name=""/>
        <dsp:cNvSpPr/>
      </dsp:nvSpPr>
      <dsp:spPr>
        <a:xfrm>
          <a:off x="4459733" y="0"/>
          <a:ext cx="4459733" cy="2052153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Акция «В пирожковой у серебряных волонтеров»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площадки по изготовлению и выпечке разных кулинарных изделий</a:t>
          </a:r>
          <a:endParaRPr lang="ru-RU" sz="1500" b="1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9733" y="0"/>
        <a:ext cx="4459733" cy="1539114"/>
      </dsp:txXfrm>
    </dsp:sp>
    <dsp:sp modelId="{57EC905D-7F9D-48C0-A483-03EBA6F665FF}">
      <dsp:nvSpPr>
        <dsp:cNvPr id="0" name=""/>
        <dsp:cNvSpPr/>
      </dsp:nvSpPr>
      <dsp:spPr>
        <a:xfrm rot="10800000">
          <a:off x="0" y="2052153"/>
          <a:ext cx="4459733" cy="2052153"/>
        </a:xfrm>
        <a:prstGeom prst="round1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Квэст</a:t>
          </a:r>
          <a:r>
            <a:rPr lang="ru-RU" sz="15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«Мы за здоровый образ жизни»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площадки по проведению детских дворовых игр нашего детства, игровых упражнений, заданий по профилактике вредных привычек</a:t>
          </a:r>
          <a:endParaRPr lang="ru-RU" sz="15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565191"/>
        <a:ext cx="4459733" cy="1539114"/>
      </dsp:txXfrm>
    </dsp:sp>
    <dsp:sp modelId="{2632C90B-0A25-4374-9771-7801437FAF48}">
      <dsp:nvSpPr>
        <dsp:cNvPr id="0" name=""/>
        <dsp:cNvSpPr/>
      </dsp:nvSpPr>
      <dsp:spPr>
        <a:xfrm rot="5400000">
          <a:off x="5663434" y="848362"/>
          <a:ext cx="2052153" cy="4459733"/>
        </a:xfrm>
        <a:prstGeom prst="round1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«Песенный батл»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песенный батл между серебряными волонтерами и  несовершеннолетними, совместное пение </a:t>
          </a:r>
        </a:p>
      </dsp:txBody>
      <dsp:txXfrm rot="-5400000">
        <a:off x="4459644" y="2565190"/>
        <a:ext cx="4459733" cy="1539114"/>
      </dsp:txXfrm>
    </dsp:sp>
    <dsp:sp modelId="{FD462DF1-1E70-4CD3-8C9E-6AB670ABAF37}">
      <dsp:nvSpPr>
        <dsp:cNvPr id="0" name=""/>
        <dsp:cNvSpPr/>
      </dsp:nvSpPr>
      <dsp:spPr>
        <a:xfrm>
          <a:off x="3121813" y="1539114"/>
          <a:ext cx="2675840" cy="102607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Акция «Навыки мудрости – передаем опыт детям» </a:t>
          </a:r>
        </a:p>
      </dsp:txBody>
      <dsp:txXfrm>
        <a:off x="3171902" y="1589203"/>
        <a:ext cx="2575662" cy="92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EAF17E-0889-4C7F-A292-B90DECF6063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ABEDB1-D932-43CF-BC3C-039BE6446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888" y="3692305"/>
            <a:ext cx="6519998" cy="8937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9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ru-RU" sz="39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9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зову сердца»</a:t>
            </a:r>
            <a: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3302" y="274320"/>
            <a:ext cx="7602582" cy="5381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</a:rPr>
              <a:t>Движение «Серебряные волонтеры города Когалыма»</a:t>
            </a:r>
            <a:endParaRPr lang="ru-RU" sz="2000" b="0" dirty="0">
              <a:ln w="18415" cmpd="sng">
                <a:solidFill>
                  <a:srgbClr val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0227" y="5747656"/>
            <a:ext cx="8165918" cy="11103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911A28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911A28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Когалым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, 2020</a:t>
            </a:r>
            <a:endParaRPr kumimoji="0" lang="en-US" sz="8000" b="1" i="1" u="none" strike="noStrike" kern="1200" cap="none" spc="0" normalizeH="0" baseline="0" noProof="0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C:\Users\Татьяна\Desktop\93cb87ffc4bdd178cbb3e656cecb7902--happy-family-family-pictur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977" y="1223857"/>
            <a:ext cx="3122023" cy="33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64" y="3317965"/>
            <a:ext cx="1516789" cy="151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1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5750" y="1230364"/>
            <a:ext cx="81623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i="1" dirty="0" smtClean="0"/>
              <a:t>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Качественные показатели:</a:t>
            </a:r>
          </a:p>
          <a:p>
            <a:pPr algn="just"/>
            <a:r>
              <a:rPr lang="ru-RU" sz="2000" dirty="0" smtClean="0"/>
              <a:t>         у 30% несовершеннолетних повысится уровень вовлечения несовершеннолетних в творческую деятельность (активно посещают занятия);</a:t>
            </a:r>
          </a:p>
          <a:p>
            <a:pPr algn="just"/>
            <a:r>
              <a:rPr lang="ru-RU" sz="2000" dirty="0" smtClean="0"/>
              <a:t>     у 21 % несовершеннолетних повысится уровень социальных умений и навыков (дети увлеклись творчеством, учат своих младших братьев и сестер, участвуют в творческих конкурсах)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/>
          </a:p>
        </p:txBody>
      </p:sp>
      <p:pic>
        <p:nvPicPr>
          <p:cNvPr id="2050" name="Picture 2" descr="C:\Users\Татьяна\Downloads\IMG-de667c77eea8a66cf1b288225cadca19-V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921" t="25337" r="18421" b="9845"/>
          <a:stretch>
            <a:fillRect/>
          </a:stretch>
        </p:blipFill>
        <p:spPr bwMode="auto">
          <a:xfrm>
            <a:off x="613954" y="4088675"/>
            <a:ext cx="3526972" cy="253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Татьяна\Downloads\P1040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84" y="4010297"/>
            <a:ext cx="3430536" cy="26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70709" y="-182880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Предполагаемые результаты: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2" y="0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Фото-отчет: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2687" y="1112798"/>
            <a:ext cx="8162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i="1" dirty="0" smtClean="0"/>
              <a:t>    </a:t>
            </a:r>
            <a:endParaRPr lang="ru-RU" sz="2000" b="1" i="1" dirty="0" smtClean="0"/>
          </a:p>
        </p:txBody>
      </p:sp>
      <p:pic>
        <p:nvPicPr>
          <p:cNvPr id="6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pic>
        <p:nvPicPr>
          <p:cNvPr id="8" name="Содержимое 7" descr="C:\Users\Татьяна\Downloads\P104065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" y="3888273"/>
            <a:ext cx="3396343" cy="246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Татьяна\Downloads\P1040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086" y="1193092"/>
            <a:ext cx="3370217" cy="246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Татьяна\Downloads\hk5qEqH_CN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7679" y="1201783"/>
            <a:ext cx="3553097" cy="24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kson86.ru/wp-content/uploads/2019/08/DSC00130-300x22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2076" y="3924330"/>
            <a:ext cx="3260324" cy="251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4766" y="640080"/>
            <a:ext cx="765483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ОПРОСНИК ДЛЯ НЕСОВЕРШЕННОЛЕТНИХ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cs typeface="Arial" pitchFamily="34" charset="0"/>
              </a:rPr>
              <a:t>(до включения в мероприятия в проект)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«Твои интересы, склонности, способности к различным видам деятельности»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Твое имя?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Чем ты больше всего любишь заниматься?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Умеешь ли ты шить, рисовать, вязать, петь и т.д.?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Хотел(а) бы ты научиться шить, вязать, изготавливать поделки, петь?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Занимался (ась) ли ты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когда-нибудь кулинарной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деятельностью?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Хотел(а) бы ты заниматься кулинарной деятельностью (научиться делать простые салаты, печь пирожки, накрывать на стол и т.д.)?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Хочешь ли ты участвовать в творческих конкурсах?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Есть ли у тебя желание сделать своими руками подарок (открытку) и подарить ее маме, бабушке, ребенку?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Чего бы ты хотел добиться в жизни?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4766" y="640080"/>
            <a:ext cx="76548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ИТОГОВЫЙ ОПРОС</a:t>
            </a:r>
          </a:p>
          <a:p>
            <a:pPr algn="ctr"/>
            <a:r>
              <a:rPr lang="ru-RU" sz="2000" b="1" dirty="0" smtClean="0"/>
              <a:t>(после участия в мероприятии проекта)</a:t>
            </a:r>
            <a:endParaRPr lang="ru-RU" sz="2000" dirty="0" smtClean="0"/>
          </a:p>
          <a:p>
            <a:pPr algn="just"/>
            <a:r>
              <a:rPr lang="ru-RU" sz="2000" b="1" dirty="0" smtClean="0"/>
              <a:t> </a:t>
            </a:r>
            <a:endParaRPr lang="ru-RU" sz="2000" dirty="0" smtClean="0"/>
          </a:p>
          <a:p>
            <a:pPr algn="just"/>
            <a:r>
              <a:rPr lang="ru-RU" sz="2000" dirty="0" smtClean="0"/>
              <a:t>     1. Тебе понравились мероприятия проводимые волонтерами «серебряного возраста»?</a:t>
            </a:r>
          </a:p>
          <a:p>
            <a:pPr algn="just"/>
            <a:r>
              <a:rPr lang="ru-RU" sz="2000" dirty="0" smtClean="0"/>
              <a:t>     2. Какие мероприятия, проведенные волонтерами серебряного возраста, запомнились тебе больше всего?</a:t>
            </a:r>
          </a:p>
          <a:p>
            <a:pPr algn="just"/>
            <a:r>
              <a:rPr lang="ru-RU" sz="2000" dirty="0" smtClean="0"/>
              <a:t>     3. Какая информация, полученная на занятиях, оказалась для тебя наиболее полезной? </a:t>
            </a:r>
          </a:p>
          <a:p>
            <a:pPr algn="just"/>
            <a:r>
              <a:rPr lang="ru-RU" sz="2000" dirty="0" smtClean="0"/>
              <a:t>     4. Хотел бы ты еще посещать такие мероприятия?</a:t>
            </a:r>
          </a:p>
          <a:p>
            <a:pPr algn="just"/>
            <a:r>
              <a:rPr lang="ru-RU" sz="2000" dirty="0" smtClean="0"/>
              <a:t>     5. Будешь ли ты применять полученные знания на мероприятии в дальнейшей жизни? Если да, то какие?</a:t>
            </a:r>
          </a:p>
          <a:p>
            <a:pPr algn="just"/>
            <a:r>
              <a:rPr lang="ru-RU" sz="2000" dirty="0" smtClean="0"/>
              <a:t>     6. Чему еще ты хотел бы научиться?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2860766"/>
            <a:ext cx="7886700" cy="101758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b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5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02" y="333465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5589" y="1590494"/>
            <a:ext cx="7886700" cy="381752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300" b="1" dirty="0" smtClean="0">
                <a:solidFill>
                  <a:schemeClr val="tx1"/>
                </a:solidFill>
              </a:rPr>
              <a:t>             </a:t>
            </a:r>
            <a:r>
              <a:rPr lang="ru-RU" sz="4300" dirty="0" smtClean="0"/>
              <a:t>Социальная адаптация несовершеннолетних города Когалыма, находящихся в социально опасном положении или иной трудной жизненной ситуации и состоящих на социальном учете в бюджетном учреждении Ханты-Мансийского автономного округа – </a:t>
            </a:r>
            <a:r>
              <a:rPr lang="ru-RU" sz="4300" dirty="0" err="1" smtClean="0"/>
              <a:t>Югры</a:t>
            </a:r>
            <a:r>
              <a:rPr lang="ru-RU" sz="4300" dirty="0" smtClean="0"/>
              <a:t> «</a:t>
            </a:r>
            <a:r>
              <a:rPr lang="ru-RU" sz="4300" dirty="0" err="1" smtClean="0"/>
              <a:t>Когалымский</a:t>
            </a:r>
            <a:r>
              <a:rPr lang="ru-RU" sz="4300" dirty="0" smtClean="0"/>
              <a:t> комплексный центр социального обслуживания населения»</a:t>
            </a:r>
          </a:p>
          <a:p>
            <a:pPr algn="just">
              <a:buNone/>
            </a:pPr>
            <a:endParaRPr lang="ru-RU" sz="33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8" y="0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</a:t>
            </a:r>
            <a:r>
              <a:rPr lang="ru-RU" sz="5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5760" y="1250859"/>
            <a:ext cx="8033657" cy="483643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sz="2500" dirty="0" smtClean="0"/>
              <a:t>1. Создать необходимые условия для реализации проекта.</a:t>
            </a:r>
          </a:p>
          <a:p>
            <a:pPr algn="just">
              <a:buNone/>
            </a:pPr>
            <a:r>
              <a:rPr lang="ru-RU" sz="2500" dirty="0" smtClean="0"/>
              <a:t>2. Организовать мероприятия по следующим направлениям: творческие мастер-классы, кулинарные </a:t>
            </a:r>
            <a:r>
              <a:rPr lang="ru-RU" sz="2500" dirty="0" err="1" smtClean="0"/>
              <a:t>квесты</a:t>
            </a:r>
            <a:r>
              <a:rPr lang="ru-RU" sz="2500" dirty="0" smtClean="0"/>
              <a:t> и занятия.</a:t>
            </a:r>
          </a:p>
          <a:p>
            <a:pPr lvl="0" algn="just">
              <a:buNone/>
            </a:pPr>
            <a:r>
              <a:rPr lang="ru-RU" sz="2500" dirty="0" smtClean="0"/>
              <a:t>3. Вовлечь несовершеннолетних в клубы: «Творческий диалог поколений» и «В пирожковой у серебряных волонтеров»</a:t>
            </a:r>
          </a:p>
          <a:p>
            <a:pPr lvl="0" algn="just">
              <a:buNone/>
            </a:pPr>
            <a:r>
              <a:rPr lang="ru-RU" sz="2500" dirty="0" smtClean="0"/>
              <a:t>4. Проанализировать результативность проекта.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4948" y="872037"/>
            <a:ext cx="8033657" cy="2837814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</a:t>
            </a:r>
            <a:r>
              <a:rPr lang="ru-RU" dirty="0" smtClean="0"/>
              <a:t>несовершеннолетние от 10 </a:t>
            </a:r>
            <a:r>
              <a:rPr lang="ru-RU" smtClean="0"/>
              <a:t>до </a:t>
            </a:r>
            <a:r>
              <a:rPr lang="ru-RU" smtClean="0"/>
              <a:t>15 </a:t>
            </a:r>
            <a:r>
              <a:rPr lang="ru-RU" dirty="0" smtClean="0"/>
              <a:t>лет, находящиеся в социально опасном положении или иной трудной жизненной ситуации города Когалыма и состоящие на социальном учете в бюджетном учреждении Ханты-Мансийского автономного округа – </a:t>
            </a:r>
            <a:r>
              <a:rPr lang="ru-RU" dirty="0" err="1" smtClean="0"/>
              <a:t>Югры</a:t>
            </a:r>
            <a:r>
              <a:rPr lang="ru-RU" dirty="0" smtClean="0"/>
              <a:t> «</a:t>
            </a:r>
            <a:r>
              <a:rPr lang="ru-RU" dirty="0" err="1" smtClean="0"/>
              <a:t>Когалымский</a:t>
            </a:r>
            <a:r>
              <a:rPr lang="ru-RU" dirty="0" smtClean="0"/>
              <a:t> комплексный центр социального обслуживания населения»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085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1200" cap="none" spc="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Целевая группа проекта:</a:t>
            </a:r>
            <a:endParaRPr kumimoji="0" lang="ru-RU" u="none" strike="noStrike" kern="1200" cap="none" spc="0" normalizeH="0" baseline="0" noProof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78" y="-156755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проекта: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765" y="1851750"/>
            <a:ext cx="803365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332411" y="1054920"/>
          <a:ext cx="7001691" cy="474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78" y="-156755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реализации проекта: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765" y="1851750"/>
            <a:ext cx="803365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5760" y="751344"/>
            <a:ext cx="805978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      1. Организационные - планирование, информирование, набор группы несовершеннолетних, координирование волонтеров.</a:t>
            </a:r>
          </a:p>
          <a:p>
            <a:pPr algn="just"/>
            <a:r>
              <a:rPr lang="ru-RU" sz="2500" dirty="0" smtClean="0"/>
              <a:t>     2. Исследовательские - встречи со специалистами социального учреждения и волонтерами, наблюдение, опрос, беседа, анкетирование.</a:t>
            </a:r>
          </a:p>
          <a:p>
            <a:pPr algn="just"/>
            <a:r>
              <a:rPr lang="ru-RU" sz="2500" dirty="0" smtClean="0"/>
              <a:t>     3. Практические - </a:t>
            </a:r>
            <a:r>
              <a:rPr lang="ru-RU" sz="2500" dirty="0" err="1" smtClean="0"/>
              <a:t>практические</a:t>
            </a:r>
            <a:r>
              <a:rPr lang="ru-RU" sz="2500" dirty="0" smtClean="0"/>
              <a:t> занятия, мастер-классы, практикумы, </a:t>
            </a:r>
            <a:r>
              <a:rPr lang="ru-RU" sz="2500" dirty="0" err="1" smtClean="0"/>
              <a:t>видеозанятия</a:t>
            </a:r>
            <a:r>
              <a:rPr lang="ru-RU" sz="2500" dirty="0" smtClean="0"/>
              <a:t>.</a:t>
            </a:r>
          </a:p>
          <a:p>
            <a:pPr algn="just"/>
            <a:r>
              <a:rPr lang="ru-RU" sz="2500" dirty="0" smtClean="0"/>
              <a:t>     4. Информационно-аналитические - обобщение, выступления по результатам проведенной работы, </a:t>
            </a:r>
            <a:r>
              <a:rPr lang="ru-RU" sz="2500" dirty="0" err="1" smtClean="0"/>
              <a:t>видеопрезентации</a:t>
            </a:r>
            <a:r>
              <a:rPr lang="ru-RU" sz="2500" dirty="0" smtClean="0"/>
              <a:t> проведенных мероприятий и размещение в социальной сети Одноклассники, на канале </a:t>
            </a:r>
            <a:r>
              <a:rPr lang="ru-RU" sz="2500" dirty="0" err="1" smtClean="0"/>
              <a:t>YouTube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0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Кадровые ресурсы проекта:</a:t>
            </a:r>
            <a:endParaRPr lang="ru-RU" sz="4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765" y="1851750"/>
            <a:ext cx="803365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3144" y="1284753"/>
          <a:ext cx="7289073" cy="5437392"/>
        </p:xfrm>
        <a:graphic>
          <a:graphicData uri="http://schemas.openxmlformats.org/drawingml/2006/table">
            <a:tbl>
              <a:tblPr/>
              <a:tblGrid>
                <a:gridCol w="475338"/>
                <a:gridCol w="1791142"/>
                <a:gridCol w="858975"/>
                <a:gridCol w="4163618"/>
              </a:tblGrid>
              <a:tr h="726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штат-х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Должностные обязанности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Куратор движения «Серебряные волонтеры города Когалыма»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Осуществляет контроль за реализацией проекта.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Оценивает эффективность реализации проектных мероприятий.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Анализирует результаты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Волонтеры серебряного возраста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Разрабатывают план проведения мероприятий.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Осуществляют работу с несовершеннолетними в рамках реализации проекта: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- проводят самостоятельно мероприятия;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- предоставляют отчеты о ходе реализации проекта в установленные сроки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7165" algn="l"/>
                        </a:tabLst>
                      </a:pP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6" y="5538651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2" y="-156754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Социальный эффект: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765" y="1628451"/>
            <a:ext cx="803365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49624" y="956044"/>
            <a:ext cx="81623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     Реализация проекта позволит повысить уровень социальной адаптации у несовершеннолетних, находящихся в социально опасном положении или иной трудной жизненной ситуации города Когалыма. </a:t>
            </a:r>
          </a:p>
          <a:p>
            <a:pPr algn="just"/>
            <a:r>
              <a:rPr lang="ru-RU" sz="2000" dirty="0" smtClean="0"/>
              <a:t>     Социальный эффект от реализации проекта обусловлен тем, что он должен способствовать позитивному изменению жизни несовершеннолетних удовлетворить их потребности и интересы, самореализации и повышению их активности в дальнейшей жизни. У них существенно расширится круг общения, появятся новые интересы и знания. </a:t>
            </a:r>
          </a:p>
          <a:p>
            <a:pPr algn="just"/>
            <a:r>
              <a:rPr lang="ru-RU" sz="2000" dirty="0" smtClean="0"/>
              <a:t>     Так же участие детей в проекте позволит организовать их досуг.</a:t>
            </a:r>
          </a:p>
        </p:txBody>
      </p:sp>
      <p:pic>
        <p:nvPicPr>
          <p:cNvPr id="5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255" y="5511028"/>
            <a:ext cx="955086" cy="955086"/>
          </a:xfrm>
          <a:prstGeom prst="rect">
            <a:avLst/>
          </a:prstGeom>
          <a:noFill/>
        </p:spPr>
      </p:pic>
      <p:pic>
        <p:nvPicPr>
          <p:cNvPr id="6" name="Содержимое 7" descr="C:\Users\Татьяна\Downloads\DSC0008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4585064"/>
            <a:ext cx="3448593" cy="190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Татьяна\Downloads\DSC001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502" y="4598128"/>
            <a:ext cx="2677886" cy="198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2" y="0"/>
            <a:ext cx="7886700" cy="10175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Предполагаемые результаты:</a:t>
            </a: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765" y="1628451"/>
            <a:ext cx="803365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49624" y="969107"/>
            <a:ext cx="83241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i="1" dirty="0" smtClean="0"/>
              <a:t> 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Количественные показатели: 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/>
              <a:t>      общий охват участников проекта – волонтеры, несовершеннолетние, находящиеся в социально опасном положении или иной трудной жизненной ситуации – 87 человек ( 7 серебряных волонтеров, 80 несовершеннолетних)</a:t>
            </a:r>
          </a:p>
          <a:p>
            <a:pPr algn="just"/>
            <a:r>
              <a:rPr lang="ru-RU" sz="2000" dirty="0" smtClean="0"/>
              <a:t>       количество проведенных мероприятий – 9 (4  занятия в рамках клуба «В пирожковой у серебряных волонтеров», 4 творческих занятий в рамках клуба «Творческий диалог поколений», 1 комплексный  мастер-класса);</a:t>
            </a:r>
          </a:p>
          <a:p>
            <a:pPr algn="just"/>
            <a:r>
              <a:rPr lang="ru-RU" sz="2000" dirty="0" smtClean="0"/>
              <a:t>       количество информационных статей в СМИ – 2;</a:t>
            </a:r>
          </a:p>
          <a:p>
            <a:pPr algn="just"/>
            <a:r>
              <a:rPr lang="ru-RU" sz="2000" dirty="0" smtClean="0"/>
              <a:t>       количество видеороликов (</a:t>
            </a:r>
            <a:r>
              <a:rPr lang="ru-RU" sz="2000" dirty="0" err="1" smtClean="0"/>
              <a:t>видеопрезентаций</a:t>
            </a:r>
            <a:r>
              <a:rPr lang="ru-RU" sz="2000" dirty="0" smtClean="0"/>
              <a:t>) о проведенных мероприятиях - 3;</a:t>
            </a:r>
          </a:p>
          <a:p>
            <a:pPr algn="just"/>
            <a:r>
              <a:rPr lang="ru-RU" sz="2000" dirty="0" smtClean="0"/>
              <a:t>       вовлечено в клубную деятельность  - 50 несовершеннолетних;</a:t>
            </a:r>
          </a:p>
          <a:p>
            <a:pPr algn="just"/>
            <a:r>
              <a:rPr lang="ru-RU" sz="2000" dirty="0" smtClean="0"/>
              <a:t>       вовлечено в волонтерскую деятельность по данному проекту - 7 граждан пожилого возраста.</a:t>
            </a:r>
          </a:p>
        </p:txBody>
      </p:sp>
      <p:pic>
        <p:nvPicPr>
          <p:cNvPr id="5" name="Picture 2" descr="C:\Users\Татьяна\Downloads\sereb_v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0319" y="5617028"/>
            <a:ext cx="955086" cy="95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2537</TotalTime>
  <Words>645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 Проект  «По зову сердца»    </vt:lpstr>
      <vt:lpstr>Цель проекта:</vt:lpstr>
      <vt:lpstr>Задачи проекта:</vt:lpstr>
      <vt:lpstr>Целевая группа проекта:</vt:lpstr>
      <vt:lpstr>Направления проекта:</vt:lpstr>
      <vt:lpstr>Методы реализации проекта:</vt:lpstr>
      <vt:lpstr>Кадровые ресурсы проекта:</vt:lpstr>
      <vt:lpstr>Социальный эффект:</vt:lpstr>
      <vt:lpstr>Предполагаемые результаты:</vt:lpstr>
      <vt:lpstr>Предполагаемые результаты:</vt:lpstr>
      <vt:lpstr>Фото-отчет:</vt:lpstr>
      <vt:lpstr>Слайд 12</vt:lpstr>
      <vt:lpstr>Слайд 13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Татьяна</cp:lastModifiedBy>
  <cp:revision>102</cp:revision>
  <dcterms:created xsi:type="dcterms:W3CDTF">2015-02-03T08:51:37Z</dcterms:created>
  <dcterms:modified xsi:type="dcterms:W3CDTF">2020-07-30T19:50:08Z</dcterms:modified>
</cp:coreProperties>
</file>