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305" r:id="rId2"/>
    <p:sldId id="306" r:id="rId3"/>
    <p:sldId id="307" r:id="rId4"/>
    <p:sldId id="311" r:id="rId5"/>
    <p:sldId id="308" r:id="rId6"/>
    <p:sldId id="312" r:id="rId7"/>
    <p:sldId id="309" r:id="rId8"/>
    <p:sldId id="31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7466E"/>
    <a:srgbClr val="7D4E16"/>
    <a:srgbClr val="1A2E48"/>
    <a:srgbClr val="1E3554"/>
    <a:srgbClr val="531C13"/>
    <a:srgbClr val="41160F"/>
    <a:srgbClr val="00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bg>
      <p:bgPr>
        <a:blipFill dpi="0"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7315200" cy="1066800"/>
          </a:xfrm>
        </p:spPr>
        <p:txBody>
          <a:bodyPr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600200"/>
            <a:ext cx="7315200" cy="609600"/>
          </a:xfrm>
        </p:spPr>
        <p:txBody>
          <a:bodyPr/>
          <a:lstStyle>
            <a:lvl1pPr marL="0" indent="0">
              <a:buFontTx/>
              <a:buNone/>
              <a:defRPr sz="2600">
                <a:solidFill>
                  <a:srgbClr val="1A2E48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553200"/>
            <a:ext cx="1905000" cy="304800"/>
          </a:xfrm>
        </p:spPr>
        <p:txBody>
          <a:bodyPr/>
          <a:lstStyle>
            <a:lvl1pPr>
              <a:defRPr>
                <a:solidFill>
                  <a:srgbClr val="1A2E48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1905000" cy="3048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F3ABF6-8FBD-4900-9699-6F7423E5EDFB}" type="slidenum">
              <a:rPr lang="en-US" altLang="ru-RU"/>
              <a:t>‹#›</a:t>
            </a:fld>
            <a:endParaRPr lang="en-US" altLang="ru-RU"/>
          </a:p>
        </p:txBody>
      </p:sp>
    </p:spTree>
  </p:cSld>
  <p:clrMapOvr>
    <a:masterClrMapping/>
  </p:clrMapOvr>
  <p:transition>
    <p:wipe dir="d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65990-D8AA-4BF8-9DC8-895D6C92B30B}" type="slidenum">
              <a:rPr lang="en-US" altLang="ru-RU"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210931741"/>
      </p:ext>
    </p:extLst>
  </p:cSld>
  <p:clrMapOvr>
    <a:masterClrMapping/>
  </p:clrMapOvr>
  <p:transition>
    <p:wipe dir="d"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image" Target="../media/image2.jpe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3338"/>
            <a:ext cx="7391400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295400"/>
            <a:ext cx="7391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1E3554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E3554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5532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1E3554"/>
                </a:solidFill>
              </a:defRPr>
            </a:lvl1pPr>
          </a:lstStyle>
          <a:p>
            <a:fld id="{6A69C7CA-2150-4FA8-BB1A-32CF7C20E4A6}" type="slidenum">
              <a:rPr lang="en-US" altLang="ru-RU"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wipe dir="d"/>
  </p:transition>
  <p:timing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E355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1E355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1E355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1E355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E355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E355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E355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E355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E3554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ocs.google.com/presentation/d/1DDC9sYdT-E-HJX3MoVIPHzzYxcrxqiR-/edit?usp=sharing&amp;ouid=114190897453782923550&amp;rtpof=true&amp;sd=true" TargetMode="External" /><Relationship Id="rId3" Type="http://schemas.openxmlformats.org/officeDocument/2006/relationships/hyperlink" Target="https://vk.com/away.php?to=http://%C4%EE%E1%F0%EE.ru&amp;post=-162767588_498&amp;cc_key=" TargetMode="External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Relationship Id="rId6" Type="http://schemas.openxmlformats.org/officeDocument/2006/relationships/image" Target="../media/image12.jpeg" /><Relationship Id="rId7" Type="http://schemas.openxmlformats.org/officeDocument/2006/relationships/image" Target="../media/image13.jpeg" /><Relationship Id="rId8" Type="http://schemas.openxmlformats.org/officeDocument/2006/relationships/image" Target="../media/image1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Relationship Id="rId6" Type="http://schemas.openxmlformats.org/officeDocument/2006/relationships/image" Target="../media/image19.jpeg" /><Relationship Id="rId7" Type="http://schemas.openxmlformats.org/officeDocument/2006/relationships/image" Target="../media/image2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Relationship Id="rId4" Type="http://schemas.openxmlformats.org/officeDocument/2006/relationships/hyperlink" Target="https://vk.com/id485824171?z=video485824171_456239167" TargetMode="External" /><Relationship Id="rId5" Type="http://schemas.openxmlformats.org/officeDocument/2006/relationships/image" Target="../media/image2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vk.com/public162767588?w=wall-162767588_498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1944216"/>
          </a:xfrm>
        </p:spPr>
        <p:txBody>
          <a:bodyPr/>
          <a:lstStyle/>
          <a:p>
            <a:pPr algn="ctr"/>
            <a:r>
              <a:rPr lang="ru-RU" sz="4400" smtClean="0">
                <a:solidFill>
                  <a:schemeClr val="accent6">
                    <a:lumMod val="75000"/>
                  </a:schemeClr>
                </a:solidFill>
              </a:rPr>
              <a:t>Практика </a:t>
            </a:r>
            <a:br>
              <a:rPr lang="ru-RU" sz="440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400" smtClean="0">
                <a:solidFill>
                  <a:schemeClr val="accent6">
                    <a:lumMod val="75000"/>
                  </a:schemeClr>
                </a:solidFill>
              </a:rPr>
              <a:t>настольная игра «Добротайм» </a:t>
            </a:r>
            <a:br>
              <a:rPr lang="ru-RU" sz="440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smtClean="0">
                <a:solidFill>
                  <a:schemeClr val="accent6">
                    <a:lumMod val="75000"/>
                  </a:schemeClr>
                </a:solidFill>
              </a:rPr>
              <a:t>для учащихся с 5 по 11 классы</a:t>
            </a:r>
            <a:br>
              <a:rPr lang="ru-RU" sz="2800">
                <a:solidFill>
                  <a:schemeClr val="accent6">
                    <a:lumMod val="75000"/>
                  </a:schemeClr>
                </a:solidFill>
              </a:rPr>
            </a:br>
            <a:endParaRPr lang="ru-RU" sz="28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2564904"/>
            <a:ext cx="5688632" cy="3096344"/>
          </a:xfrm>
        </p:spPr>
        <p:txBody>
          <a:bodyPr/>
          <a:lstStyle/>
          <a:p>
            <a:r>
              <a:rPr lang="ru-RU" sz="200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Отряд «Ровесник»:</a:t>
            </a:r>
          </a:p>
          <a:p>
            <a:r>
              <a:rPr lang="ru-RU" sz="200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</a:t>
            </a:r>
            <a:r>
              <a:rPr lang="ru-RU" sz="1800" smtClean="0">
                <a:solidFill>
                  <a:schemeClr val="accent6">
                    <a:lumMod val="50000"/>
                  </a:schemeClr>
                </a:solidFill>
              </a:rPr>
              <a:t>Тупикина Жанна</a:t>
            </a:r>
          </a:p>
          <a:p>
            <a:r>
              <a:rPr lang="ru-RU" sz="180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Князева Анастасия</a:t>
            </a:r>
          </a:p>
          <a:p>
            <a:r>
              <a:rPr lang="ru-RU" sz="180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Пигалева Лилия</a:t>
            </a:r>
          </a:p>
          <a:p>
            <a:r>
              <a:rPr lang="ru-RU" sz="180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Терновая Александра</a:t>
            </a:r>
          </a:p>
          <a:p>
            <a:r>
              <a:rPr lang="ru-RU" sz="180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Клементьева Алена</a:t>
            </a:r>
          </a:p>
          <a:p>
            <a:r>
              <a:rPr lang="ru-RU" sz="1800" smtClean="0">
                <a:solidFill>
                  <a:schemeClr val="accent6">
                    <a:lumMod val="50000"/>
                  </a:schemeClr>
                </a:solidFill>
              </a:rPr>
              <a:t>                                 руководитель Загвоздкина  Г.Г.</a:t>
            </a:r>
          </a:p>
          <a:p>
            <a:r>
              <a:rPr lang="ru-RU" sz="2000" smtClean="0">
                <a:solidFill>
                  <a:schemeClr val="accent6">
                    <a:lumMod val="50000"/>
                  </a:schemeClr>
                </a:solidFill>
              </a:rPr>
              <a:t>             МБОУ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«СОШ №</a:t>
            </a:r>
            <a:r>
              <a:rPr lang="ru-RU" sz="2000" smtClean="0">
                <a:solidFill>
                  <a:schemeClr val="accent6">
                    <a:lumMod val="50000"/>
                  </a:schemeClr>
                </a:solidFill>
              </a:rPr>
              <a:t>87</a:t>
            </a:r>
          </a:p>
          <a:p>
            <a:r>
              <a:rPr lang="ru-RU" sz="2000" smtClean="0">
                <a:solidFill>
                  <a:schemeClr val="accent6">
                    <a:lumMod val="50000"/>
                  </a:schemeClr>
                </a:solidFill>
              </a:rPr>
              <a:t>Томская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область город </a:t>
            </a:r>
            <a:r>
              <a:rPr lang="ru-RU" sz="2000" err="1" smtClean="0">
                <a:solidFill>
                  <a:schemeClr val="accent6">
                    <a:lumMod val="50000"/>
                  </a:schemeClr>
                </a:solidFill>
              </a:rPr>
              <a:t>Северск</a:t>
            </a:r>
            <a:endParaRPr lang="ru-RU" sz="200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G:\Добро 2021\игра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11560" y="2060848"/>
            <a:ext cx="3204964" cy="324036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2351210294"/>
      </p:ext>
    </p:extLst>
  </p:cSld>
  <p:clrMapOvr>
    <a:masterClrMapping/>
  </p:clrMapOvr>
  <p:transition>
    <p:wipe dir="d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632848" cy="1872208"/>
          </a:xfrm>
        </p:spPr>
        <p:txBody>
          <a:bodyPr/>
          <a:lstStyle/>
          <a:p>
            <a:pPr lvl="0" algn="ctr">
              <a:lnSpc>
                <a:spcPct val="106000"/>
              </a:lnSpc>
              <a:spcAft>
                <a:spcPct val="0"/>
              </a:spcAft>
            </a:pPr>
            <a:br>
              <a:rPr lang="ru-RU" sz="180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180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>
              <a:solidFill>
                <a:schemeClr val="accent2">
                  <a:lumMod val="75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620688"/>
            <a:ext cx="6984776" cy="3384376"/>
          </a:xfrm>
        </p:spPr>
        <p:txBody>
          <a:bodyPr/>
          <a:lstStyle/>
          <a:p>
            <a:pPr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3200" b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   </a:t>
            </a:r>
            <a:r>
              <a:rPr lang="ru-RU" sz="3200" b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</a:t>
            </a:r>
            <a:r>
              <a:rPr lang="ru-RU" sz="3200" b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</a:t>
            </a:r>
            <a:r>
              <a:rPr lang="ru-RU" sz="3200" b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endParaRPr lang="ru-RU" sz="3200" b="1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Создать условия для популяризации волонтерской деятельности среди 400 учащихся   образовательного учреждения через игру «Добротайм» в период с ноября по декабрь 2021г.</a:t>
            </a:r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D:\игра Уроки безопасности\IMG_20211217_110707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195736" y="3573016"/>
            <a:ext cx="424847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G:\игра\пример центральной эмблемы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948264" y="4005064"/>
            <a:ext cx="1977987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   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Задачи практики:</a:t>
            </a:r>
            <a:endParaRPr lang="ru-RU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8424936" cy="3456384"/>
          </a:xfrm>
        </p:spPr>
        <p:txBody>
          <a:bodyPr/>
          <a:lstStyle/>
          <a:p>
            <a:pPr marL="0" lv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1400" b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</a:rPr>
              <a:t>Набор команды волонтеров  - игротехников.</a:t>
            </a:r>
            <a:endParaRPr lang="ru-RU" sz="1800" b="1"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sz="1800" b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</a:rPr>
              <a:t>Подбор методического материала по волонтерской деятельности; разработка макета игрового поля .</a:t>
            </a:r>
            <a:endParaRPr lang="ru-RU" sz="1800" b="1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</a:rPr>
              <a:t>Подбор методического материала для заполнения разделов игрового поля: </a:t>
            </a:r>
          </a:p>
          <a:p>
            <a:pPr lvl="0"/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</a:rPr>
              <a:t>изготовление самого игрового поля и раздаточного материала;</a:t>
            </a:r>
          </a:p>
          <a:p>
            <a:pPr lvl="0"/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</a:rPr>
              <a:t>изготовление наградного материала.</a:t>
            </a:r>
          </a:p>
          <a:p>
            <a:pPr marL="0" lv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b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</a:rPr>
              <a:t>Обучение команды игротехников правилам игры.</a:t>
            </a:r>
            <a:endParaRPr lang="ru-RU" sz="1800" b="1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b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</a:rPr>
              <a:t>Проведение игры для учащихся  с 5 по 11 классы. По предварительно составленному графику.</a:t>
            </a:r>
          </a:p>
          <a:p>
            <a:pPr>
              <a:buNone/>
            </a:pPr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b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</a:rPr>
              <a:t>По итогам игры награждение активных участников мероприятия грамотами и памятными призами.</a:t>
            </a:r>
            <a:endParaRPr lang="ru-RU" sz="1800" b="1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D:\игра Уроки безопасности\IMG_20211217_114007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043608" y="5267325"/>
            <a:ext cx="2121409" cy="159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игра Уроки безопасности\IMG_20211217_091800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923928" y="5429250"/>
            <a:ext cx="1905458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игра Уроки безопасности\IMG_20211217_114456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804248" y="5373216"/>
            <a:ext cx="1800200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338"/>
            <a:ext cx="8159824" cy="5195862"/>
          </a:xfrm>
        </p:spPr>
        <p:txBody>
          <a:bodyPr/>
          <a:lstStyle/>
          <a:p>
            <a:pPr algn="ctr"/>
            <a:br>
              <a:rPr lang="ru-RU" sz="360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7992888" cy="4968552"/>
          </a:xfrm>
        </p:spPr>
        <p:txBody>
          <a:bodyPr/>
          <a:lstStyle/>
          <a:p>
            <a:pPr indent="450215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200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Методический материал для проведения игры:</a:t>
            </a:r>
          </a:p>
          <a:p>
            <a:pPr>
              <a:buFont typeface="Wingdings" pitchFamily="2" charset="2"/>
              <a:buChar char="Ø"/>
            </a:pPr>
            <a:r>
              <a:rPr lang="ru-RU" sz="1800" smtClean="0">
                <a:solidFill>
                  <a:schemeClr val="accent2">
                    <a:lumMod val="75000"/>
                  </a:schemeClr>
                </a:solidFill>
              </a:rPr>
              <a:t>Игровое поле с этапами игры, игральный кубик, фишки;</a:t>
            </a:r>
          </a:p>
          <a:p>
            <a:pPr>
              <a:buFont typeface="Wingdings" pitchFamily="2" charset="2"/>
              <a:buChar char="Ø"/>
            </a:pPr>
            <a:r>
              <a:rPr lang="ru-RU" sz="1800" smtClean="0">
                <a:solidFill>
                  <a:schemeClr val="accent2">
                    <a:lumMod val="75000"/>
                  </a:schemeClr>
                </a:solidFill>
              </a:rPr>
              <a:t> Бумага белая А4 – для распечатки игровых волонтерских книжек, жетонов, заданий;</a:t>
            </a:r>
          </a:p>
          <a:p>
            <a:pPr>
              <a:buFont typeface="Wingdings" pitchFamily="2" charset="2"/>
              <a:buChar char="Ø"/>
            </a:pPr>
            <a:r>
              <a:rPr lang="ru-RU" sz="1800" smtClean="0">
                <a:solidFill>
                  <a:schemeClr val="accent2">
                    <a:lumMod val="75000"/>
                  </a:schemeClr>
                </a:solidFill>
              </a:rPr>
              <a:t>Ножницы, скотч, газеты, пустые пластиковые бутылки для проведения творческих заданий;</a:t>
            </a:r>
          </a:p>
          <a:p>
            <a:pPr>
              <a:buFont typeface="Wingdings" pitchFamily="2" charset="2"/>
              <a:buChar char="Ø"/>
            </a:pPr>
            <a:r>
              <a:rPr lang="ru-RU" sz="1800" smtClean="0">
                <a:solidFill>
                  <a:schemeClr val="accent2">
                    <a:lumMod val="75000"/>
                  </a:schemeClr>
                </a:solidFill>
              </a:rPr>
              <a:t>Манекен – тренажер для сердечно – легочной реанимации.</a:t>
            </a:r>
          </a:p>
          <a:p>
            <a:pPr>
              <a:buFont typeface="Wingdings" pitchFamily="2" charset="2"/>
              <a:buChar char="Ø"/>
            </a:pPr>
            <a:r>
              <a:rPr lang="ru-RU" sz="1800" smtClean="0">
                <a:solidFill>
                  <a:schemeClr val="accent2">
                    <a:lumMod val="75000"/>
                  </a:schemeClr>
                </a:solidFill>
              </a:rPr>
              <a:t>Ноутбук, проектор, экран, принтер.</a:t>
            </a:r>
          </a:p>
          <a:p>
            <a:pPr>
              <a:buNone/>
            </a:pPr>
            <a:endParaRPr lang="ru-RU" sz="180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800" smtClean="0">
                <a:solidFill>
                  <a:schemeClr val="accent2">
                    <a:lumMod val="75000"/>
                  </a:schemeClr>
                </a:solidFill>
              </a:rPr>
              <a:t>                             </a:t>
            </a:r>
            <a:r>
              <a:rPr lang="ru-RU" sz="180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Условия</a:t>
            </a:r>
            <a:r>
              <a:rPr lang="ru-RU" sz="180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проведения игры:</a:t>
            </a:r>
          </a:p>
          <a:p>
            <a:pPr>
              <a:buFont typeface="Wingdings" pitchFamily="2" charset="2"/>
              <a:buChar char="ü"/>
            </a:pPr>
            <a:r>
              <a:rPr lang="ru-RU" sz="1800" smtClean="0">
                <a:solidFill>
                  <a:schemeClr val="accent2">
                    <a:lumMod val="75000"/>
                  </a:schemeClr>
                </a:solidFill>
              </a:rPr>
              <a:t> В игре принимают  участие команды от 5 до 8 человек;</a:t>
            </a:r>
          </a:p>
          <a:p>
            <a:pPr>
              <a:buFont typeface="Wingdings" pitchFamily="2" charset="2"/>
              <a:buChar char="ü"/>
            </a:pPr>
            <a:r>
              <a:rPr lang="ru-RU" sz="180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smtClean="0">
                <a:solidFill>
                  <a:schemeClr val="accent2">
                    <a:lumMod val="75000"/>
                  </a:schemeClr>
                </a:solidFill>
              </a:rPr>
              <a:t>Количество команд от 5 до 10;</a:t>
            </a:r>
          </a:p>
          <a:p>
            <a:pPr>
              <a:buFont typeface="Wingdings" pitchFamily="2" charset="2"/>
              <a:buChar char="ü"/>
            </a:pPr>
            <a:r>
              <a:rPr lang="ru-RU" sz="180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smtClean="0">
                <a:solidFill>
                  <a:schemeClr val="accent2">
                    <a:lumMod val="75000"/>
                  </a:schemeClr>
                </a:solidFill>
              </a:rPr>
              <a:t>Для игры нужен большой зал, вмещающий максимальное количество команд.</a:t>
            </a:r>
            <a:endParaRPr lang="ru-RU" sz="180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:\игра Уроки безопасности\IMG_20211217_114011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148064" y="4869160"/>
            <a:ext cx="2332758" cy="174914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wipe dir="d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338"/>
            <a:ext cx="8159824" cy="5195862"/>
          </a:xfrm>
        </p:spPr>
        <p:txBody>
          <a:bodyPr/>
          <a:lstStyle/>
          <a:p>
            <a:pPr algn="ctr"/>
            <a:br>
              <a:rPr lang="ru-RU" sz="360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7992888" cy="4968552"/>
          </a:xfrm>
        </p:spPr>
        <p:txBody>
          <a:bodyPr/>
          <a:lstStyle/>
          <a:p>
            <a:pPr marL="0" indent="0">
              <a:buNone/>
            </a:pPr>
            <a:endParaRPr lang="ru-RU" sz="1800" smtClean="0"/>
          </a:p>
          <a:p>
            <a:pPr marL="0" indent="0">
              <a:buNone/>
            </a:pPr>
            <a:r>
              <a:rPr lang="ru-RU" sz="2000" b="1" smtClean="0">
                <a:solidFill>
                  <a:schemeClr val="accent2">
                    <a:lumMod val="75000"/>
                  </a:schemeClr>
                </a:solidFill>
              </a:rPr>
              <a:t>В ходе игры, ребята знакомятся с волонтерской деятельностью и направлениями добровольчества.</a:t>
            </a:r>
          </a:p>
          <a:p>
            <a:pPr marL="0" indent="0">
              <a:buNone/>
            </a:pPr>
            <a:r>
              <a:rPr lang="ru-RU" sz="20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 началом игры проводится жеребьевка команд, каждая команда получает игровую волонтерскую книжку, в которую во время  игры фиксируются за выполненное задания игровые волонтерские часы. </a:t>
            </a:r>
          </a:p>
          <a:p>
            <a:pPr marL="0" indent="0">
              <a:buNone/>
            </a:pPr>
            <a:r>
              <a:rPr lang="ru-RU" sz="1800" u="sng" smtClean="0">
                <a:solidFill>
                  <a:schemeClr val="accent2">
                    <a:lumMod val="75000"/>
                  </a:schemeClr>
                </a:solidFill>
              </a:rPr>
              <a:t>Игра состоит из 8 этапов:</a:t>
            </a:r>
          </a:p>
          <a:p>
            <a:pPr marL="0" indent="0">
              <a:buNone/>
            </a:pPr>
            <a:br>
              <a:rPr lang="ru-RU" sz="180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</a:rPr>
              <a:t>1 этап</a:t>
            </a:r>
            <a:r>
              <a:rPr lang="ru-RU" sz="1800" smtClean="0">
                <a:solidFill>
                  <a:schemeClr val="accent2">
                    <a:lumMod val="75000"/>
                  </a:schemeClr>
                </a:solidFill>
              </a:rPr>
              <a:t>. Блиц викторина «Я волонтер».</a:t>
            </a:r>
            <a:r>
              <a:rPr lang="en-US" sz="180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100" b="1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https://docs.google.com/presentation/d/1DDC9sYdT-E-HJX3MoVIPHzzYxcrxqiR-/edit?usp=sharing&amp;ouid=114190897453782923550&amp;rtpof=true&amp;sd=true</a:t>
            </a:r>
            <a:r>
              <a:rPr lang="ru-RU" sz="1100" b="1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</a:rPr>
              <a:t>2. Этап</a:t>
            </a:r>
            <a:r>
              <a:rPr lang="ru-RU" sz="1800" err="1" smtClean="0">
                <a:solidFill>
                  <a:schemeClr val="accent2">
                    <a:lumMod val="75000"/>
                  </a:schemeClr>
                </a:solidFill>
              </a:rPr>
              <a:t>.Знакомятся с платформой </a:t>
            </a:r>
          </a:p>
          <a:p>
            <a:pPr marL="0" indent="0">
              <a:buNone/>
            </a:pPr>
            <a:r>
              <a:rPr lang="ru-RU" sz="1800" smtClean="0">
                <a:solidFill>
                  <a:schemeClr val="accent2">
                    <a:lumMod val="75000"/>
                  </a:schemeClr>
                </a:solidFill>
              </a:rPr>
              <a:t>для волонтеров «</a:t>
            </a:r>
            <a:r>
              <a:rPr lang="ru-RU" sz="1800" b="1" err="1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Добро.ru</a:t>
            </a:r>
            <a:r>
              <a:rPr lang="ru-RU" sz="1800" smtClean="0">
                <a:solidFill>
                  <a:schemeClr val="accent2">
                    <a:lumMod val="75000"/>
                  </a:schemeClr>
                </a:solidFill>
              </a:rPr>
              <a:t>» и выполняют задания.</a:t>
            </a:r>
            <a:br>
              <a:rPr lang="ru-RU" sz="180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</a:br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</a:rPr>
              <a:t>3 этап. </a:t>
            </a:r>
            <a:r>
              <a:rPr lang="ru-RU" sz="1800" smtClean="0">
                <a:solidFill>
                  <a:schemeClr val="accent2">
                    <a:lumMod val="75000"/>
                  </a:schemeClr>
                </a:solidFill>
              </a:rPr>
              <a:t>Социальное волонтерство. Ребята придумывают</a:t>
            </a:r>
          </a:p>
          <a:p>
            <a:pPr marL="0" indent="0">
              <a:buNone/>
            </a:pPr>
            <a:r>
              <a:rPr lang="ru-RU" sz="1800" smtClean="0">
                <a:solidFill>
                  <a:schemeClr val="accent2">
                    <a:lumMod val="75000"/>
                  </a:schemeClr>
                </a:solidFill>
              </a:rPr>
              <a:t> и разрабатывают  акции для разных слоев населения. </a:t>
            </a:r>
          </a:p>
          <a:p>
            <a:pPr marL="0" indent="0">
              <a:buNone/>
            </a:pPr>
            <a:endParaRPr lang="ru-RU" sz="180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80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80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80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br>
              <a:rPr lang="ru-RU" sz="1800" smtClean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sz="180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180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Рисунок 11" descr="D:\игра Уроки безопасности\IMG_20211217_120722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467544" y="4725144"/>
            <a:ext cx="2155949" cy="174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:\игра Уроки безопасности\IMG_20211217_120920.jp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2915816" y="4725144"/>
            <a:ext cx="1457563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Галина\Pictures\khMWpUoXXiU.jpg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4355976" y="4725144"/>
            <a:ext cx="244055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игра Уроки безопасности\IMG_20211217_141653.jpg"/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6948264" y="4581128"/>
            <a:ext cx="1728192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:\игра Уроки безопасности\2.jpg"/>
          <p:cNvPicPr/>
          <p:nvPr/>
        </p:nvPicPr>
        <p:blipFill>
          <a:blip r:embed="rId8"/>
          <a:stretch>
            <a:fillRect/>
          </a:stretch>
        </p:blipFill>
        <p:spPr bwMode="auto">
          <a:xfrm>
            <a:off x="6876256" y="3501008"/>
            <a:ext cx="1865146" cy="123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04664"/>
            <a:ext cx="7391400" cy="814536"/>
          </a:xfrm>
        </p:spPr>
        <p:txBody>
          <a:bodyPr/>
          <a:lstStyle/>
          <a:p>
            <a:r>
              <a:rPr lang="ru-RU" sz="3600" smtClean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br>
              <a:rPr lang="ru-RU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C36AD5-161B-40D4-865C-997D34C41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60648"/>
            <a:ext cx="7920880" cy="6292552"/>
          </a:xfrm>
        </p:spPr>
        <p:txBody>
          <a:bodyPr/>
          <a:lstStyle/>
          <a:p>
            <a:pPr>
              <a:buNone/>
            </a:pPr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</a:rPr>
              <a:t>4 этап. </a:t>
            </a:r>
            <a:r>
              <a:rPr lang="ru-RU" sz="1800" smtClean="0">
                <a:solidFill>
                  <a:schemeClr val="accent2">
                    <a:lumMod val="75000"/>
                  </a:schemeClr>
                </a:solidFill>
              </a:rPr>
              <a:t>Экологическое волонтерство. Знакомство с деятельностью и изготавление поделок из бросового материала (газеты, пластиковые бутылки).</a:t>
            </a:r>
          </a:p>
          <a:p>
            <a:pPr>
              <a:buNone/>
            </a:pPr>
            <a:endParaRPr lang="ru-RU" sz="1800" b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D:\игра Уроки безопасности\IMG_20211217_122224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11560" y="1196752"/>
            <a:ext cx="1958975" cy="1468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Галина\Pictures\p9b8KGEtK7I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724128" y="1196752"/>
            <a:ext cx="2232248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игра Уроки безопасности\IMG_20211217_122228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3347864" y="1196752"/>
            <a:ext cx="1656184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2708920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</a:rPr>
              <a:t>5 этап</a:t>
            </a:r>
            <a:r>
              <a:rPr lang="ru-RU" sz="1800" smtClean="0">
                <a:solidFill>
                  <a:schemeClr val="accent2">
                    <a:lumMod val="75000"/>
                  </a:schemeClr>
                </a:solidFill>
              </a:rPr>
              <a:t>.  Инклюзивное волонтерство. Знакомство с деятельностью .Ребята побывали в ситуации человека, с ограниченными возможностями здоровья. И выполнили задания.</a:t>
            </a:r>
          </a:p>
          <a:p>
            <a:endParaRPr lang="ru-RU" sz="180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80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80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80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80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800" smtClean="0">
              <a:solidFill>
                <a:schemeClr val="accent2">
                  <a:lumMod val="75000"/>
                </a:schemeClr>
              </a:solidFill>
            </a:endParaRPr>
          </a:p>
          <a:p>
            <a:br>
              <a:rPr lang="ru-RU" sz="180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</a:rPr>
              <a:t>6 этап</a:t>
            </a:r>
            <a:r>
              <a:rPr lang="ru-RU" sz="1800" smtClean="0">
                <a:solidFill>
                  <a:schemeClr val="accent2">
                    <a:lumMod val="75000"/>
                  </a:schemeClr>
                </a:solidFill>
              </a:rPr>
              <a:t>.  Волонтеры – медики. Знакомство с деятельностью . Ребята отрабатывают тренировочные действия по оказанию первой медицинской помощи.</a:t>
            </a:r>
            <a:br>
              <a:rPr lang="ru-RU" sz="180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1800"/>
          </a:p>
        </p:txBody>
      </p:sp>
      <p:pic>
        <p:nvPicPr>
          <p:cNvPr id="8" name="Рисунок 7" descr="D:\игра Уроки безопасности\IMG_20211217_123336.jp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1403648" y="3501008"/>
            <a:ext cx="151216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РОСТОВ\_DmwWn7ev4Q.jpg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3491880" y="3645024"/>
            <a:ext cx="2138809" cy="1568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игра Уроки безопасности\IMG_20211011_142901.jpg"/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6228184" y="3501008"/>
            <a:ext cx="136815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13772407"/>
      </p:ext>
    </p:extLst>
  </p:cSld>
  <p:clrMapOvr>
    <a:masterClrMapping/>
  </p:clrMapOvr>
  <p:transition>
    <p:wipe dir="d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1F8AA1-68B2-4394-B4A8-14E7911A2031}"/>
              </a:ext>
            </a:extLst>
          </p:cNvPr>
          <p:cNvSpPr txBox="1"/>
          <p:nvPr/>
        </p:nvSpPr>
        <p:spPr>
          <a:xfrm>
            <a:off x="1835696" y="3068960"/>
            <a:ext cx="5976664" cy="483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ru-RU"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Галина\Pictures\_XAzTK6nFSI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860032" y="764704"/>
            <a:ext cx="1656184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игра Уроки безопасности\IMG_20211217_114011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907704" y="1412776"/>
            <a:ext cx="1900854" cy="1425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39552" y="476673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</a:rPr>
              <a:t>7 этап</a:t>
            </a:r>
            <a:r>
              <a:rPr lang="ru-RU" sz="1800" smtClean="0">
                <a:solidFill>
                  <a:schemeClr val="accent2">
                    <a:lumMod val="75000"/>
                  </a:schemeClr>
                </a:solidFill>
              </a:rPr>
              <a:t>. Волонтеры Победы. Знакомство с деятельностью. В заключении ребята изготовливают «Голубя Мира».</a:t>
            </a:r>
          </a:p>
          <a:p>
            <a:endParaRPr lang="ru-RU" sz="180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80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80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80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80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800" smtClean="0">
              <a:solidFill>
                <a:schemeClr val="accent2">
                  <a:lumMod val="75000"/>
                </a:schemeClr>
              </a:solidFill>
            </a:endParaRPr>
          </a:p>
          <a:p>
            <a:br>
              <a:rPr lang="ru-RU" sz="180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</a:rPr>
              <a:t>8 этап</a:t>
            </a:r>
            <a:r>
              <a:rPr lang="ru-RU" sz="1800" smtClean="0">
                <a:solidFill>
                  <a:schemeClr val="accent2">
                    <a:lumMod val="75000"/>
                  </a:schemeClr>
                </a:solidFill>
              </a:rPr>
              <a:t>.  Медиа волонтерство. Знакомство с деятельностью и снимают  видео ролики«Тик – ток», в которых ребята призывают всех желающих присоединиться к волонтерскому движению и делать добрые дела.</a:t>
            </a:r>
          </a:p>
          <a:p>
            <a:r>
              <a:rPr lang="ru-RU" sz="1800" i="1" smtClean="0">
                <a:solidFill>
                  <a:schemeClr val="accent2">
                    <a:lumMod val="75000"/>
                  </a:schemeClr>
                </a:solidFill>
              </a:rPr>
              <a:t>Ролик победителя этого этапа. </a:t>
            </a:r>
            <a:r>
              <a:rPr lang="en-US" sz="1800" b="1" smtClean="0">
                <a:solidFill>
                  <a:schemeClr val="accent2"/>
                </a:solidFill>
                <a:hlinkClick r:id="rId4"/>
              </a:rPr>
              <a:t>https://vk.com/id485824171?z=video485824171_456239167</a:t>
            </a:r>
            <a:r>
              <a:rPr lang="ru-RU" sz="1800" b="1" smtClean="0">
                <a:solidFill>
                  <a:schemeClr val="accent2"/>
                </a:solidFill>
              </a:rPr>
              <a:t> </a:t>
            </a:r>
          </a:p>
          <a:p>
            <a:endParaRPr lang="ru-RU" sz="1800" b="1" smtClean="0">
              <a:solidFill>
                <a:schemeClr val="accent2"/>
              </a:solidFill>
            </a:endParaRPr>
          </a:p>
          <a:p>
            <a:r>
              <a:rPr lang="ru-RU" sz="1800" b="1" smtClean="0">
                <a:solidFill>
                  <a:schemeClr val="accent2"/>
                </a:solidFill>
              </a:rPr>
              <a:t>В заключении игры награждаются  памятными призами команды, набравшие наибольшее количество игровых волонтерских часов.</a:t>
            </a:r>
            <a:endParaRPr lang="ru-RU" sz="1800" b="1">
              <a:solidFill>
                <a:schemeClr val="accent2"/>
              </a:solidFill>
            </a:endParaRPr>
          </a:p>
        </p:txBody>
      </p:sp>
      <p:pic>
        <p:nvPicPr>
          <p:cNvPr id="14" name="Рисунок 13" descr="D:\игра\1.jp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2915816" y="5273824"/>
            <a:ext cx="3312368" cy="158417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wipe dir="d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04664"/>
            <a:ext cx="7391400" cy="814536"/>
          </a:xfrm>
        </p:spPr>
        <p:txBody>
          <a:bodyPr/>
          <a:lstStyle/>
          <a:p>
            <a:r>
              <a:rPr lang="ru-RU" sz="3600" smtClean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Результаты</a:t>
            </a:r>
            <a:br>
              <a:rPr lang="ru-RU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C36AD5-161B-40D4-865C-997D34C41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295400"/>
            <a:ext cx="7128792" cy="5257800"/>
          </a:xfrm>
        </p:spPr>
        <p:txBody>
          <a:bodyPr/>
          <a:lstStyle/>
          <a:p>
            <a:pPr>
              <a:buNone/>
            </a:pPr>
            <a:r>
              <a:rPr lang="ru-RU" sz="2000" b="1" smtClean="0">
                <a:solidFill>
                  <a:schemeClr val="accent2">
                    <a:lumMod val="75000"/>
                  </a:schemeClr>
                </a:solidFill>
              </a:rPr>
              <a:t>В  мероприятиях  приняло участие:</a:t>
            </a:r>
          </a:p>
          <a:p>
            <a:pPr lvl="0"/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150 учащихся в возрасте 14 - 17 лет;</a:t>
            </a:r>
          </a:p>
          <a:p>
            <a:pPr lvl="0"/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4  социальных </a:t>
            </a:r>
            <a:r>
              <a:rPr lang="ru-RU" sz="1600" b="1" smtClean="0">
                <a:solidFill>
                  <a:schemeClr val="accent2">
                    <a:lumMod val="75000"/>
                  </a:schemeClr>
                </a:solidFill>
              </a:rPr>
              <a:t>партнера(</a:t>
            </a:r>
            <a:r>
              <a:rPr lang="ru-RU" sz="1600" smtClean="0">
                <a:solidFill>
                  <a:schemeClr val="accent2">
                    <a:lumMod val="75000"/>
                  </a:schemeClr>
                </a:solidFill>
              </a:rPr>
              <a:t>библиотекари центральной городской библиотеки, специалисты  Департамента по молодежной политике и спорту  г.Северска, Томское региональное отделение Всероссийского Общественного Движения «Волонтеры-медики» и Региональное отделение Всероссийского Общественного движения «Волонтёры Победы» Томской области)</a:t>
            </a:r>
            <a:endParaRPr lang="ru-RU" sz="1600" b="1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19 педагогов МБОУ «СОШ №87»;</a:t>
            </a:r>
          </a:p>
          <a:p>
            <a:pPr lvl="0"/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команда волонтеров в составе 15 человек.</a:t>
            </a:r>
          </a:p>
          <a:p>
            <a:pPr>
              <a:buNone/>
            </a:pPr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Итого:188  человек.</a:t>
            </a:r>
          </a:p>
          <a:p>
            <a:pPr>
              <a:buNone/>
            </a:pPr>
            <a:r>
              <a:rPr lang="en-US" sz="2000" b="1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https://vk.com/public162767588?w=wall-162767588_498</a:t>
            </a:r>
            <a:r>
              <a:rPr lang="ru-RU" sz="2000" b="1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000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772407"/>
      </p:ext>
    </p:extLst>
  </p:cSld>
  <p:clrMapOvr>
    <a:masterClrMapping/>
  </p:clrMapOvr>
  <p:transition>
    <p:wipe dir="d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PPP_SABST_PRT_Light Wall 2B">
  <a:themeElements>
    <a:clrScheme name="">
      <a:dk1>
        <a:srgbClr val="000000"/>
      </a:dk1>
      <a:lt1>
        <a:srgbClr val="DDDDDD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BEBEB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:vt="http://schemas.openxmlformats.org/officeDocument/2006/docPropsVTypes" xmlns="http://schemas.openxmlformats.org/officeDocument/2006/extended-properties">
  <Template>PPP_SABST_PRT_Light Wall 2B</Template>
  <Company>DNA Project</Company>
  <PresentationFormat>On-screen Show (4:3)</PresentationFormat>
  <Paragraphs>59</Paragraphs>
  <Slides>8</Slides>
  <Notes>0</Notes>
  <TotalTime>1052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15">
      <vt:lpstr>Arial</vt:lpstr>
      <vt:lpstr>Times New Roman</vt:lpstr>
      <vt:lpstr>Calibri</vt:lpstr>
      <vt:lpstr>Aharoni</vt:lpstr>
      <vt:lpstr>Arial Black</vt:lpstr>
      <vt:lpstr>Wingdings</vt:lpstr>
      <vt:lpstr>PPP_SABST_PRT_Light Wall 2B</vt:lpstr>
      <vt:lpstr>Практика настольная игра «Добротайм» для учащихся с 5 по 11 классы</vt:lpstr>
      <vt:lpstr/>
      <vt:lpstr>      Задачи практики:</vt:lpstr>
      <vt:lpstr/>
      <vt:lpstr/>
      <vt:lpstr>           </vt:lpstr>
      <vt:lpstr>PowerPoint Presentation</vt:lpstr>
      <vt:lpstr>           Результаты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Управление образования  Брянской городской администрации</dc:title>
  <dc:creator>DNA7 X86</dc:creator>
  <cp:lastModifiedBy>Галина</cp:lastModifiedBy>
  <cp:revision>187</cp:revision>
  <dcterms:created xsi:type="dcterms:W3CDTF">2015-09-20T14:11:21Z</dcterms:created>
  <dcterms:modified xsi:type="dcterms:W3CDTF">2023-04-02T10:52:28Z</dcterms:modified>
</cp:coreProperties>
</file>