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75" r:id="rId4"/>
    <p:sldId id="257" r:id="rId5"/>
    <p:sldId id="273" r:id="rId6"/>
    <p:sldId id="281" r:id="rId7"/>
    <p:sldId id="258" r:id="rId8"/>
    <p:sldId id="260" r:id="rId9"/>
    <p:sldId id="261" r:id="rId10"/>
    <p:sldId id="262" r:id="rId11"/>
    <p:sldId id="263" r:id="rId12"/>
    <p:sldId id="264" r:id="rId13"/>
    <p:sldId id="265" r:id="rId14"/>
    <p:sldId id="266" r:id="rId15"/>
    <p:sldId id="276" r:id="rId16"/>
    <p:sldId id="267" r:id="rId17"/>
    <p:sldId id="277" r:id="rId18"/>
    <p:sldId id="270" r:id="rId19"/>
    <p:sldId id="272" r:id="rId20"/>
    <p:sldId id="280" r:id="rId21"/>
    <p:sldId id="278" r:id="rId22"/>
    <p:sldId id="279" r:id="rId23"/>
    <p:sldId id="271" r:id="rId24"/>
    <p:sldId id="282" r:id="rId2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3" autoAdjust="0"/>
    <p:restoredTop sz="94718" autoAdjust="0"/>
  </p:normalViewPr>
  <p:slideViewPr>
    <p:cSldViewPr>
      <p:cViewPr varScale="1">
        <p:scale>
          <a:sx n="42" d="100"/>
          <a:sy n="42" d="100"/>
        </p:scale>
        <p:origin x="-1278" y="-96"/>
      </p:cViewPr>
      <p:guideLst>
        <p:guide orient="horz" pos="2160"/>
        <p:guide pos="2880"/>
      </p:guideLst>
    </p:cSldViewPr>
  </p:slideViewPr>
  <p:outlineViewPr>
    <p:cViewPr>
      <p:scale>
        <a:sx n="33" d="100"/>
        <a:sy n="33" d="100"/>
      </p:scale>
      <p:origin x="0" y="46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ru-RU" smtClean="0"/>
              <a:t>Образец заголовка</a:t>
            </a:r>
            <a:endParaRPr kumimoji="0" lang="en-US"/>
          </a:p>
        </p:txBody>
      </p:sp>
      <p:sp>
        <p:nvSpPr>
          <p:cNvPr id="28" name="Дата 27"/>
          <p:cNvSpPr>
            <a:spLocks noGrp="1"/>
          </p:cNvSpPr>
          <p:nvPr>
            <p:ph type="dt" sz="half" idx="10"/>
          </p:nvPr>
        </p:nvSpPr>
        <p:spPr/>
        <p:txBody>
          <a:bodyPr/>
          <a:lstStyle/>
          <a:p>
            <a:fld id="{5B106E36-FD25-4E2D-B0AA-010F637433A0}" type="datetimeFigureOut">
              <a:rPr lang="ru-RU" smtClean="0"/>
              <a:pPr/>
              <a:t>21.04.2020</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a:lstStyle/>
          <a:p>
            <a:fld id="{725C68B6-61C2-468F-89AB-4B9F7531AA68}" type="slidenum">
              <a:rPr lang="ru-RU" smtClean="0"/>
              <a:pPr/>
              <a:t>‹#›</a:t>
            </a:fld>
            <a:endParaRPr lang="ru-RU"/>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21.04.2020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21.04.2020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21.04.2020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21.04.2020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7924800" y="6416675"/>
            <a:ext cx="762000" cy="365125"/>
          </a:xfrm>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21.04.2020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21.04.2020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21.04.2020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21.04.2020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21.04.2020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4" name="Текст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21.04.2020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5B106E36-FD25-4E2D-B0AA-010F637433A0}" type="datetimeFigureOut">
              <a:rPr lang="ru-RU" smtClean="0"/>
              <a:pPr/>
              <a:t>21.04.2020</a:t>
            </a:fld>
            <a:endParaRPr lang="ru-RU"/>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ru-RU"/>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725C68B6-61C2-468F-89AB-4B9F7531AA68}"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mcoomc.ru/" TargetMode="External"/><Relationship Id="rId2" Type="http://schemas.openxmlformats.org/officeDocument/2006/relationships/hyperlink" Target="https://www.youtube.com/channel/UClZ4AdZAzwT6vAj-ivDSifw/?app=desktop"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22030" y="0"/>
            <a:ext cx="8470450" cy="3573016"/>
          </a:xfrm>
        </p:spPr>
        <p:txBody>
          <a:bodyPr>
            <a:normAutofit/>
          </a:bodyPr>
          <a:lstStyle/>
          <a:p>
            <a:r>
              <a:rPr lang="ru-RU" sz="3200" dirty="0" smtClean="0"/>
              <a:t>Поддержка и развитие сети бесплатной юридической помощи многодетным семьям в Краснодарском крае "Семейный юрист"</a:t>
            </a:r>
            <a:br>
              <a:rPr lang="ru-RU" sz="3200" dirty="0" smtClean="0"/>
            </a:br>
            <a:endParaRPr lang="ru-RU" sz="3200" dirty="0"/>
          </a:p>
        </p:txBody>
      </p:sp>
      <p:sp>
        <p:nvSpPr>
          <p:cNvPr id="3" name="Подзаголовок 2"/>
          <p:cNvSpPr>
            <a:spLocks noGrp="1"/>
          </p:cNvSpPr>
          <p:nvPr>
            <p:ph type="subTitle" idx="1"/>
          </p:nvPr>
        </p:nvSpPr>
        <p:spPr>
          <a:xfrm>
            <a:off x="1403648" y="4005064"/>
            <a:ext cx="6368752" cy="1584176"/>
          </a:xfrm>
        </p:spPr>
        <p:txBody>
          <a:bodyPr/>
          <a:lstStyle/>
          <a:p>
            <a:r>
              <a:rPr lang="ru-RU" dirty="0" smtClean="0"/>
              <a:t>Руководитель проекта Недилько С.А.</a:t>
            </a:r>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91264" cy="922114"/>
          </a:xfrm>
        </p:spPr>
        <p:txBody>
          <a:bodyPr>
            <a:normAutofit fontScale="90000"/>
          </a:bodyPr>
          <a:lstStyle/>
          <a:p>
            <a:r>
              <a:rPr lang="ru-RU" dirty="0" smtClean="0"/>
              <a:t>Основные темы семинаров для многодетных родителей</a:t>
            </a:r>
            <a:endParaRPr lang="ru-RU" dirty="0"/>
          </a:p>
        </p:txBody>
      </p:sp>
      <p:sp>
        <p:nvSpPr>
          <p:cNvPr id="3" name="Содержимое 2"/>
          <p:cNvSpPr>
            <a:spLocks noGrp="1"/>
          </p:cNvSpPr>
          <p:nvPr>
            <p:ph idx="1"/>
          </p:nvPr>
        </p:nvSpPr>
        <p:spPr>
          <a:xfrm>
            <a:off x="457200" y="1412776"/>
            <a:ext cx="8229600" cy="5256584"/>
          </a:xfrm>
        </p:spPr>
        <p:txBody>
          <a:bodyPr>
            <a:normAutofit fontScale="62500" lnSpcReduction="20000"/>
          </a:bodyPr>
          <a:lstStyle/>
          <a:p>
            <a:r>
              <a:rPr lang="ru-RU" dirty="0" smtClean="0"/>
              <a:t>Восстановление на работе</a:t>
            </a:r>
          </a:p>
          <a:p>
            <a:endParaRPr lang="ru-RU" dirty="0" smtClean="0"/>
          </a:p>
          <a:p>
            <a:r>
              <a:rPr lang="ru-RU" dirty="0" smtClean="0"/>
              <a:t>Субсидии на покупку жилья, Льготы</a:t>
            </a:r>
            <a:br>
              <a:rPr lang="ru-RU" dirty="0" smtClean="0"/>
            </a:br>
            <a:endParaRPr lang="ru-RU" dirty="0" smtClean="0"/>
          </a:p>
          <a:p>
            <a:r>
              <a:rPr lang="ru-RU" dirty="0" smtClean="0"/>
              <a:t>Получение участков</a:t>
            </a:r>
            <a:br>
              <a:rPr lang="ru-RU" dirty="0" smtClean="0"/>
            </a:br>
            <a:endParaRPr lang="ru-RU" dirty="0" smtClean="0"/>
          </a:p>
          <a:p>
            <a:r>
              <a:rPr lang="ru-RU" dirty="0" smtClean="0"/>
              <a:t>Семейные споры</a:t>
            </a:r>
            <a:br>
              <a:rPr lang="ru-RU" dirty="0" smtClean="0"/>
            </a:br>
            <a:endParaRPr lang="ru-RU" dirty="0" smtClean="0"/>
          </a:p>
          <a:p>
            <a:r>
              <a:rPr lang="ru-RU" dirty="0" smtClean="0"/>
              <a:t>Алименты</a:t>
            </a:r>
            <a:br>
              <a:rPr lang="ru-RU" dirty="0" smtClean="0"/>
            </a:br>
            <a:endParaRPr lang="ru-RU" dirty="0" smtClean="0"/>
          </a:p>
          <a:p>
            <a:r>
              <a:rPr lang="ru-RU" dirty="0" smtClean="0"/>
              <a:t>Лишения прав</a:t>
            </a:r>
            <a:br>
              <a:rPr lang="ru-RU" dirty="0" smtClean="0"/>
            </a:br>
            <a:endParaRPr lang="ru-RU" dirty="0" smtClean="0"/>
          </a:p>
          <a:p>
            <a:r>
              <a:rPr lang="ru-RU" dirty="0" smtClean="0"/>
              <a:t>Опека над детьми</a:t>
            </a:r>
            <a:br>
              <a:rPr lang="ru-RU" dirty="0" smtClean="0"/>
            </a:br>
            <a:endParaRPr lang="ru-RU" dirty="0" smtClean="0"/>
          </a:p>
          <a:p>
            <a:r>
              <a:rPr lang="ru-RU" dirty="0" smtClean="0"/>
              <a:t>Недвижимость</a:t>
            </a:r>
            <a:br>
              <a:rPr lang="ru-RU" dirty="0" smtClean="0"/>
            </a:br>
            <a:endParaRPr lang="ru-RU" dirty="0" smtClean="0"/>
          </a:p>
          <a:p>
            <a:r>
              <a:rPr lang="ru-RU" dirty="0" smtClean="0"/>
              <a:t>Обманутые дольщики</a:t>
            </a:r>
            <a:br>
              <a:rPr lang="ru-RU" dirty="0" smtClean="0"/>
            </a:br>
            <a:endParaRPr lang="ru-RU" dirty="0" smtClean="0"/>
          </a:p>
          <a:p>
            <a:r>
              <a:rPr lang="ru-RU" dirty="0" smtClean="0"/>
              <a:t>Раздел имущества</a:t>
            </a:r>
          </a:p>
          <a:p>
            <a:endParaRPr lang="ru-R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88640"/>
            <a:ext cx="8424936" cy="1440160"/>
          </a:xfrm>
        </p:spPr>
        <p:txBody>
          <a:bodyPr>
            <a:normAutofit fontScale="90000"/>
          </a:bodyPr>
          <a:lstStyle/>
          <a:p>
            <a:r>
              <a:rPr lang="ru-RU" dirty="0" smtClean="0"/>
              <a:t/>
            </a:r>
            <a:br>
              <a:rPr lang="ru-RU" dirty="0" smtClean="0"/>
            </a:br>
            <a:r>
              <a:rPr lang="ru-RU" sz="4000" b="0" dirty="0" smtClean="0"/>
              <a:t>Выездные семинары по городу и Краснодарскому краю "Юридическая и правовая грамотность подростков»</a:t>
            </a:r>
            <a:r>
              <a:rPr lang="ru-RU" b="0" dirty="0" smtClean="0"/>
              <a:t/>
            </a:r>
            <a:br>
              <a:rPr lang="ru-RU" b="0" dirty="0" smtClean="0"/>
            </a:br>
            <a:endParaRPr lang="ru-RU" dirty="0"/>
          </a:p>
        </p:txBody>
      </p:sp>
      <p:sp>
        <p:nvSpPr>
          <p:cNvPr id="3" name="Содержимое 2"/>
          <p:cNvSpPr>
            <a:spLocks noGrp="1"/>
          </p:cNvSpPr>
          <p:nvPr>
            <p:ph idx="1"/>
          </p:nvPr>
        </p:nvSpPr>
        <p:spPr>
          <a:xfrm>
            <a:off x="457200" y="1772816"/>
            <a:ext cx="8229600" cy="4896544"/>
          </a:xfrm>
        </p:spPr>
        <p:txBody>
          <a:bodyPr>
            <a:normAutofit fontScale="40000" lnSpcReduction="20000"/>
          </a:bodyPr>
          <a:lstStyle/>
          <a:p>
            <a:pPr>
              <a:buNone/>
            </a:pPr>
            <a:r>
              <a:rPr lang="ru-RU" dirty="0" smtClean="0"/>
              <a:t> </a:t>
            </a:r>
          </a:p>
          <a:p>
            <a:pPr algn="ctr">
              <a:buNone/>
            </a:pPr>
            <a:r>
              <a:rPr lang="ru-RU" sz="4000" dirty="0" smtClean="0"/>
              <a:t>Что можно, а что нельзя делать подростку?  Каковы риски маргинального поведения? </a:t>
            </a:r>
          </a:p>
          <a:p>
            <a:pPr algn="ctr">
              <a:buNone/>
            </a:pPr>
            <a:r>
              <a:rPr lang="ru-RU" sz="4000" dirty="0" smtClean="0"/>
              <a:t>Как нарушения закона влияют на судьбы целых семей?    </a:t>
            </a:r>
          </a:p>
          <a:p>
            <a:pPr algn="ctr">
              <a:buNone/>
            </a:pPr>
            <a:endParaRPr lang="ru-RU" sz="4000" dirty="0" smtClean="0"/>
          </a:p>
          <a:p>
            <a:pPr algn="ctr">
              <a:buNone/>
            </a:pPr>
            <a:r>
              <a:rPr lang="ru-RU" sz="4000" dirty="0" smtClean="0"/>
              <a:t> </a:t>
            </a:r>
            <a:r>
              <a:rPr lang="ru-RU" sz="4000" dirty="0" err="1" smtClean="0"/>
              <a:t>Кладмены</a:t>
            </a:r>
            <a:r>
              <a:rPr lang="ru-RU" sz="4000" dirty="0" smtClean="0"/>
              <a:t>, </a:t>
            </a:r>
            <a:r>
              <a:rPr lang="ru-RU" sz="4000" dirty="0" err="1" smtClean="0"/>
              <a:t>пранкеры</a:t>
            </a:r>
            <a:r>
              <a:rPr lang="ru-RU" sz="4000" dirty="0" smtClean="0"/>
              <a:t>, </a:t>
            </a:r>
            <a:r>
              <a:rPr lang="ru-RU" sz="4000" dirty="0" err="1" smtClean="0"/>
              <a:t>шоплифтеры</a:t>
            </a:r>
            <a:r>
              <a:rPr lang="ru-RU" sz="4000" dirty="0" smtClean="0"/>
              <a:t>, </a:t>
            </a:r>
            <a:r>
              <a:rPr lang="ru-RU" sz="4000" dirty="0" err="1" smtClean="0"/>
              <a:t>буллеры</a:t>
            </a:r>
            <a:r>
              <a:rPr lang="ru-RU" sz="4000" dirty="0" smtClean="0"/>
              <a:t>, </a:t>
            </a:r>
            <a:r>
              <a:rPr lang="ru-RU" sz="4000" dirty="0" err="1" smtClean="0"/>
              <a:t>хейтеры</a:t>
            </a:r>
            <a:r>
              <a:rPr lang="ru-RU" sz="4000" dirty="0" smtClean="0"/>
              <a:t>, хакеры...</a:t>
            </a:r>
            <a:br>
              <a:rPr lang="ru-RU" sz="4000" dirty="0" smtClean="0"/>
            </a:br>
            <a:r>
              <a:rPr lang="ru-RU" sz="4000" dirty="0" smtClean="0"/>
              <a:t/>
            </a:r>
            <a:br>
              <a:rPr lang="ru-RU" sz="4000" dirty="0" smtClean="0"/>
            </a:br>
            <a:r>
              <a:rPr lang="ru-RU" sz="4000" dirty="0" smtClean="0"/>
              <a:t>Мы понимаем, что подростки могут свернуть на преступный путь по разным причинам. От банального отсутствия денег, воспитания и условий, до погони за </a:t>
            </a:r>
            <a:r>
              <a:rPr lang="ru-RU" sz="4000" dirty="0" err="1" smtClean="0"/>
              <a:t>хайпом</a:t>
            </a:r>
            <a:r>
              <a:rPr lang="ru-RU" sz="4000" dirty="0" smtClean="0"/>
              <a:t>. Однако, незнание закона не освобождает от ответственности, а умышленное нарушение приводит к тяжелым последствиям.</a:t>
            </a:r>
            <a:br>
              <a:rPr lang="ru-RU" sz="4000" dirty="0" smtClean="0"/>
            </a:br>
            <a:r>
              <a:rPr lang="ru-RU" sz="4000" dirty="0" smtClean="0"/>
              <a:t/>
            </a:r>
            <a:br>
              <a:rPr lang="ru-RU" sz="4000" dirty="0" smtClean="0"/>
            </a:br>
            <a:r>
              <a:rPr lang="ru-RU" sz="4000" dirty="0" smtClean="0"/>
              <a:t>К сожалению, подростки зачастую не задумываются о своих проступках, ошибочно считая, что в этом нет ничего особенного. Даже совершая групповые правонарушения, они не отдают себе отчёт в том, что это противозаконно. Процветает правовой инфантилизм.</a:t>
            </a:r>
            <a:br>
              <a:rPr lang="ru-RU" sz="4000" dirty="0" smtClean="0"/>
            </a:br>
            <a:r>
              <a:rPr lang="ru-RU" sz="4000" dirty="0" smtClean="0"/>
              <a:t/>
            </a:r>
            <a:br>
              <a:rPr lang="ru-RU" sz="4000" dirty="0" smtClean="0"/>
            </a:br>
            <a:r>
              <a:rPr lang="ru-RU" sz="4000" dirty="0" smtClean="0"/>
              <a:t>В ходе семинаров будет рассмотрены основания и пределы гражданской, административной и уголовной ответственности.</a:t>
            </a:r>
            <a:br>
              <a:rPr lang="ru-RU" sz="4000" dirty="0" smtClean="0"/>
            </a:br>
            <a:r>
              <a:rPr lang="ru-RU" dirty="0" smtClean="0"/>
              <a:t/>
            </a:r>
            <a:br>
              <a:rPr lang="ru-RU" dirty="0" smtClean="0"/>
            </a:br>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smtClean="0"/>
              <a:t>Тайминг</a:t>
            </a:r>
            <a:r>
              <a:rPr lang="ru-RU" dirty="0" smtClean="0"/>
              <a:t> выездных семинаров</a:t>
            </a:r>
            <a:endParaRPr lang="ru-RU" dirty="0"/>
          </a:p>
        </p:txBody>
      </p:sp>
      <p:sp>
        <p:nvSpPr>
          <p:cNvPr id="3" name="Содержимое 2"/>
          <p:cNvSpPr>
            <a:spLocks noGrp="1"/>
          </p:cNvSpPr>
          <p:nvPr>
            <p:ph idx="1"/>
          </p:nvPr>
        </p:nvSpPr>
        <p:spPr>
          <a:xfrm>
            <a:off x="467544" y="1484784"/>
            <a:ext cx="8229600" cy="4968552"/>
          </a:xfrm>
        </p:spPr>
        <p:txBody>
          <a:bodyPr>
            <a:normAutofit/>
          </a:bodyPr>
          <a:lstStyle/>
          <a:p>
            <a:r>
              <a:rPr lang="ru-RU" sz="1800" dirty="0" smtClean="0"/>
              <a:t>10:00 – 11:00 Техническое время (Установка и настройка аппаратуры, подготовка текста, подготовка документации и т.д.)</a:t>
            </a:r>
          </a:p>
          <a:p>
            <a:r>
              <a:rPr lang="ru-RU" sz="1800" dirty="0" smtClean="0"/>
              <a:t>11:00 – 12:00  Регистрация участников</a:t>
            </a:r>
          </a:p>
          <a:p>
            <a:r>
              <a:rPr lang="ru-RU" sz="1800" dirty="0" smtClean="0"/>
              <a:t>12:00 – 14:00  Семинар для многодетных семей</a:t>
            </a:r>
          </a:p>
          <a:p>
            <a:r>
              <a:rPr lang="ru-RU" sz="1800" dirty="0" smtClean="0"/>
              <a:t>14:00 -   15:00  вопрос ответ</a:t>
            </a:r>
          </a:p>
          <a:p>
            <a:r>
              <a:rPr lang="ru-RU" sz="1800" dirty="0" smtClean="0"/>
              <a:t>15:00 – 15:30  перерыв с организацией кофе брейка для работников</a:t>
            </a:r>
          </a:p>
          <a:p>
            <a:r>
              <a:rPr lang="ru-RU" sz="1800" dirty="0" smtClean="0"/>
              <a:t>15:30 – 16:00  Регистрация участников </a:t>
            </a:r>
          </a:p>
          <a:p>
            <a:r>
              <a:rPr lang="ru-RU" sz="1800" dirty="0" smtClean="0"/>
              <a:t>16:00 – 18:00 Семинар для подростков из многодетных семей.</a:t>
            </a:r>
          </a:p>
          <a:p>
            <a:r>
              <a:rPr lang="ru-RU" sz="1800" dirty="0" smtClean="0"/>
              <a:t>18:00 – 19:00 вопрос ответ</a:t>
            </a:r>
          </a:p>
          <a:p>
            <a:r>
              <a:rPr lang="ru-RU" sz="1800" dirty="0" smtClean="0"/>
              <a:t> 19:00 – 20:00 Техническое время (демонтаж оборудования, сбор  и обработка  документации, )</a:t>
            </a:r>
          </a:p>
          <a:p>
            <a:r>
              <a:rPr lang="ru-RU" sz="1800" dirty="0" smtClean="0"/>
              <a:t>Спикер Сергей Киселев</a:t>
            </a:r>
          </a:p>
          <a:p>
            <a:r>
              <a:rPr lang="ru-RU" sz="1800" dirty="0" smtClean="0"/>
              <a:t>Параллельно ведет прием  личных консультаций                                             Юрист </a:t>
            </a:r>
            <a:r>
              <a:rPr lang="ru-RU" sz="1800" dirty="0" err="1" smtClean="0"/>
              <a:t>Гатауллин</a:t>
            </a:r>
            <a:r>
              <a:rPr lang="ru-RU" sz="1800" dirty="0" smtClean="0"/>
              <a:t>  Алексей с 12:00 до 14:00  с 16:00 до 18:00  по предварительной  записи у администратора  </a:t>
            </a:r>
            <a:r>
              <a:rPr lang="en-US" sz="1800" dirty="0" smtClean="0"/>
              <a:t>Call </a:t>
            </a:r>
            <a:r>
              <a:rPr lang="ru-RU" sz="1800" dirty="0" smtClean="0"/>
              <a:t> центра </a:t>
            </a:r>
            <a:r>
              <a:rPr lang="ru-RU" sz="1800" dirty="0" err="1" smtClean="0"/>
              <a:t>Чепелева</a:t>
            </a:r>
            <a:r>
              <a:rPr lang="ru-RU" sz="1800" dirty="0" smtClean="0"/>
              <a:t> Ирина</a:t>
            </a:r>
          </a:p>
          <a:p>
            <a:endParaRPr lang="ru-RU" sz="1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Команда выездных мероприятий</a:t>
            </a:r>
            <a:endParaRPr lang="ru-RU" dirty="0"/>
          </a:p>
        </p:txBody>
      </p:sp>
      <p:sp>
        <p:nvSpPr>
          <p:cNvPr id="3" name="Содержимое 2"/>
          <p:cNvSpPr>
            <a:spLocks noGrp="1"/>
          </p:cNvSpPr>
          <p:nvPr>
            <p:ph idx="1"/>
          </p:nvPr>
        </p:nvSpPr>
        <p:spPr>
          <a:xfrm>
            <a:off x="457200" y="1340768"/>
            <a:ext cx="8229600" cy="4968592"/>
          </a:xfrm>
        </p:spPr>
        <p:txBody>
          <a:bodyPr>
            <a:normAutofit fontScale="62500" lnSpcReduction="20000"/>
          </a:bodyPr>
          <a:lstStyle/>
          <a:p>
            <a:r>
              <a:rPr lang="ru-RU" sz="3200" dirty="0" smtClean="0"/>
              <a:t>Руководитель проекта  Недилько Светлана  </a:t>
            </a:r>
            <a:r>
              <a:rPr lang="ru-RU" sz="2200" i="1" dirty="0" smtClean="0"/>
              <a:t>(ведет переговоры с органами власти во всех структурах, договаривается о помещении, принимает участие в дискуссиях)</a:t>
            </a:r>
            <a:endParaRPr lang="ru-RU" i="1" dirty="0" smtClean="0"/>
          </a:p>
          <a:p>
            <a:pPr>
              <a:buNone/>
            </a:pPr>
            <a:endParaRPr lang="ru-RU" dirty="0" smtClean="0"/>
          </a:p>
          <a:p>
            <a:r>
              <a:rPr lang="ru-RU" sz="3200" dirty="0" smtClean="0"/>
              <a:t>Спикер Кандидат Юридических наук Киселев Сергей  </a:t>
            </a:r>
            <a:r>
              <a:rPr lang="ru-RU" dirty="0" smtClean="0"/>
              <a:t>(</a:t>
            </a:r>
            <a:r>
              <a:rPr lang="ru-RU" sz="2600" i="1" dirty="0" smtClean="0"/>
              <a:t>Ведет семинар для многодетных семей и подростков, участвует в дискуссиях в формате вопрос-ответ)</a:t>
            </a:r>
            <a:endParaRPr lang="ru-RU" i="1" dirty="0" smtClean="0"/>
          </a:p>
          <a:p>
            <a:r>
              <a:rPr lang="ru-RU" dirty="0" smtClean="0"/>
              <a:t> </a:t>
            </a:r>
            <a:r>
              <a:rPr lang="ru-RU" sz="3200" dirty="0" smtClean="0"/>
              <a:t>Юрист консультант </a:t>
            </a:r>
            <a:r>
              <a:rPr lang="ru-RU" sz="3200" dirty="0" err="1" smtClean="0"/>
              <a:t>Гатауллин</a:t>
            </a:r>
            <a:r>
              <a:rPr lang="ru-RU" sz="3200" dirty="0" smtClean="0"/>
              <a:t> Алексей </a:t>
            </a:r>
            <a:r>
              <a:rPr lang="ru-RU" dirty="0" smtClean="0"/>
              <a:t>(</a:t>
            </a:r>
            <a:r>
              <a:rPr lang="ru-RU" sz="2400" i="1" dirty="0" smtClean="0"/>
              <a:t>ведет  личные, выездные консультации, подбирает способы  решения проблем семей, записывает контакты для дальнейшего урегулирования вопроса)</a:t>
            </a:r>
            <a:endParaRPr lang="ru-RU" sz="3300" i="1" dirty="0" smtClean="0"/>
          </a:p>
          <a:p>
            <a:pPr>
              <a:buNone/>
            </a:pPr>
            <a:endParaRPr lang="ru-RU" dirty="0" smtClean="0"/>
          </a:p>
          <a:p>
            <a:r>
              <a:rPr lang="ru-RU" sz="3200" dirty="0" smtClean="0"/>
              <a:t>Куратор проекта </a:t>
            </a:r>
            <a:r>
              <a:rPr lang="ru-RU" sz="3200" dirty="0" err="1" smtClean="0"/>
              <a:t>Куприй</a:t>
            </a:r>
            <a:r>
              <a:rPr lang="ru-RU" sz="3200" dirty="0" smtClean="0"/>
              <a:t> Татьяна  </a:t>
            </a:r>
            <a:r>
              <a:rPr lang="ru-RU" sz="2600" i="1" dirty="0" smtClean="0"/>
              <a:t>( проводит регистрацию участников и органов власти, ведет статистику приема , выявляет важные вопросы, записывает способы их решения, обрабатывает информацию для размещения на сайте МСООМС и сайтах города и края)</a:t>
            </a:r>
            <a:endParaRPr lang="ru-RU" i="1" dirty="0" smtClean="0"/>
          </a:p>
          <a:p>
            <a:endParaRPr lang="ru-RU" sz="3200" dirty="0" smtClean="0"/>
          </a:p>
          <a:p>
            <a:r>
              <a:rPr lang="ru-RU" sz="3200" dirty="0" smtClean="0"/>
              <a:t>Технический администратор Степанов Александр  </a:t>
            </a:r>
            <a:r>
              <a:rPr lang="ru-RU" sz="2600" i="1" dirty="0" smtClean="0"/>
              <a:t>(Контролирует обеспечение звука и видеоматериала на семинаре, осуществляет стационарную  видеозапись семинаров, конвертирует и заливает на сайт. Так же заливает на сайт МСООМС информацию от куратора проекта. Подготавливает место для работы  для консультаций юриста, ноутбук, МФУ печать)</a:t>
            </a:r>
            <a:endParaRPr lang="ru-RU" i="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a:r>
            <a:br>
              <a:rPr lang="ru-RU" dirty="0" smtClean="0"/>
            </a:br>
            <a:r>
              <a:rPr lang="ru-RU" dirty="0" smtClean="0"/>
              <a:t>Личные </a:t>
            </a:r>
            <a:r>
              <a:rPr lang="ru-RU" dirty="0" err="1" smtClean="0"/>
              <a:t>онлайн</a:t>
            </a:r>
            <a:r>
              <a:rPr lang="ru-RU" dirty="0" smtClean="0"/>
              <a:t> консультации</a:t>
            </a:r>
            <a:br>
              <a:rPr lang="ru-RU" dirty="0" smtClean="0"/>
            </a:br>
            <a:r>
              <a:rPr lang="ru-RU" sz="2000" dirty="0" smtClean="0"/>
              <a:t> через сайт проекта, электронную почту, </a:t>
            </a:r>
            <a:r>
              <a:rPr lang="ru-RU" sz="2000" dirty="0" err="1" smtClean="0"/>
              <a:t>мессенджеры</a:t>
            </a:r>
            <a:r>
              <a:rPr lang="ru-RU" sz="2000" dirty="0" smtClean="0"/>
              <a:t> (</a:t>
            </a:r>
            <a:r>
              <a:rPr lang="ru-RU" sz="2000" dirty="0" err="1" smtClean="0"/>
              <a:t>онлайн</a:t>
            </a:r>
            <a:r>
              <a:rPr lang="ru-RU" sz="2000" dirty="0" smtClean="0"/>
              <a:t>). </a:t>
            </a:r>
            <a:r>
              <a:rPr lang="ru-RU" dirty="0" smtClean="0"/>
              <a:t/>
            </a:r>
            <a:br>
              <a:rPr lang="ru-RU" dirty="0" smtClean="0"/>
            </a:br>
            <a:endParaRPr lang="ru-RU" dirty="0"/>
          </a:p>
        </p:txBody>
      </p:sp>
      <p:sp>
        <p:nvSpPr>
          <p:cNvPr id="3" name="Содержимое 2"/>
          <p:cNvSpPr>
            <a:spLocks noGrp="1"/>
          </p:cNvSpPr>
          <p:nvPr>
            <p:ph idx="1"/>
          </p:nvPr>
        </p:nvSpPr>
        <p:spPr/>
        <p:txBody>
          <a:bodyPr>
            <a:normAutofit lnSpcReduction="10000"/>
          </a:bodyPr>
          <a:lstStyle/>
          <a:p>
            <a:r>
              <a:rPr lang="ru-RU" sz="2400" dirty="0" err="1" smtClean="0"/>
              <a:t>Онлайн</a:t>
            </a:r>
            <a:r>
              <a:rPr lang="ru-RU" sz="2400" dirty="0" smtClean="0"/>
              <a:t> консультации будет проводить юрист </a:t>
            </a:r>
            <a:r>
              <a:rPr lang="ru-RU" sz="2400" dirty="0" err="1" smtClean="0"/>
              <a:t>Гатауллин</a:t>
            </a:r>
            <a:r>
              <a:rPr lang="ru-RU" sz="2400" dirty="0" smtClean="0"/>
              <a:t> Алексей</a:t>
            </a:r>
          </a:p>
          <a:p>
            <a:r>
              <a:rPr lang="ru-RU" sz="2400" dirty="0" smtClean="0"/>
              <a:t>По предварительной регистрации администратора </a:t>
            </a:r>
            <a:r>
              <a:rPr lang="en-US" sz="2400" dirty="0" smtClean="0"/>
              <a:t>  Call </a:t>
            </a:r>
            <a:r>
              <a:rPr lang="ru-RU" sz="2400" dirty="0" smtClean="0"/>
              <a:t> центра.</a:t>
            </a:r>
          </a:p>
          <a:p>
            <a:r>
              <a:rPr lang="ru-RU" sz="2400" dirty="0" smtClean="0"/>
              <a:t>Консультации будут осуществляться через любые </a:t>
            </a:r>
            <a:r>
              <a:rPr lang="ru-RU" sz="2400" dirty="0" err="1" smtClean="0"/>
              <a:t>мессенджеры</a:t>
            </a:r>
            <a:r>
              <a:rPr lang="ru-RU" sz="2400" dirty="0" smtClean="0"/>
              <a:t>  удобные многодетным  семьям.</a:t>
            </a:r>
          </a:p>
          <a:p>
            <a:r>
              <a:rPr lang="ru-RU" sz="2400" dirty="0" smtClean="0"/>
              <a:t>Три раза в месяц (по 4 часа) будут проведены </a:t>
            </a:r>
            <a:r>
              <a:rPr lang="ru-RU" sz="2400" dirty="0" err="1" smtClean="0"/>
              <a:t>онлайн</a:t>
            </a:r>
            <a:r>
              <a:rPr lang="ru-RU" sz="2400" dirty="0" smtClean="0"/>
              <a:t> консультации для многодетных семей Краснодарского края и граждан, не имеющих возможности приехать на консультацию лично.</a:t>
            </a:r>
          </a:p>
          <a:p>
            <a:r>
              <a:rPr lang="ru-RU" sz="2400" dirty="0" smtClean="0"/>
              <a:t>За один </a:t>
            </a:r>
            <a:r>
              <a:rPr lang="ru-RU" sz="2400" dirty="0" err="1" smtClean="0"/>
              <a:t>онлайн</a:t>
            </a:r>
            <a:r>
              <a:rPr lang="ru-RU" sz="2400" dirty="0" smtClean="0"/>
              <a:t> прием будет проконсультировано не менее 10-12 семей</a:t>
            </a:r>
          </a:p>
          <a:p>
            <a:endParaRPr lang="ru-RU" sz="2000" dirty="0" smtClean="0"/>
          </a:p>
          <a:p>
            <a:endParaRPr lang="ru-RU" dirty="0" smtClean="0"/>
          </a:p>
          <a:p>
            <a:endParaRPr lang="ru-RU" dirty="0" smtClean="0"/>
          </a:p>
          <a:p>
            <a:endParaRPr lang="ru-RU"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Работа вне консультаций юриста</a:t>
            </a:r>
            <a:endParaRPr lang="ru-RU" dirty="0"/>
          </a:p>
        </p:txBody>
      </p:sp>
      <p:sp>
        <p:nvSpPr>
          <p:cNvPr id="3" name="Содержимое 2"/>
          <p:cNvSpPr>
            <a:spLocks noGrp="1"/>
          </p:cNvSpPr>
          <p:nvPr>
            <p:ph idx="1"/>
          </p:nvPr>
        </p:nvSpPr>
        <p:spPr/>
        <p:txBody>
          <a:bodyPr/>
          <a:lstStyle/>
          <a:p>
            <a:r>
              <a:rPr lang="ru-RU" dirty="0" smtClean="0"/>
              <a:t>Представлены интересы многодетных семей во взаимоотношениях с властью по защите прав многодетных семей, по общим вопросам связанным с выделением земельных участков, питанием детей в школах , восстановление на работе, субсидии на покупку жилья,  семейные споры и другие острые вопросы для семей.</a:t>
            </a:r>
          </a:p>
          <a:p>
            <a:r>
              <a:rPr lang="ru-RU" dirty="0" smtClean="0"/>
              <a:t>Подготовлено не менее 100 жалоб, запросов, обращений.</a:t>
            </a:r>
          </a:p>
          <a:p>
            <a:r>
              <a:rPr lang="ru-RU" dirty="0" smtClean="0"/>
              <a:t>Составлено не менее 1</a:t>
            </a:r>
            <a:r>
              <a:rPr lang="en-US" dirty="0" smtClean="0"/>
              <a:t>00</a:t>
            </a:r>
            <a:r>
              <a:rPr lang="ru-RU" dirty="0" smtClean="0"/>
              <a:t> исковых заявлений</a:t>
            </a:r>
            <a:endParaRPr lang="ru-RU"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smtClean="0"/>
              <a:t>Онлайн</a:t>
            </a:r>
            <a:r>
              <a:rPr lang="ru-RU" dirty="0" smtClean="0"/>
              <a:t> семинары (</a:t>
            </a:r>
            <a:r>
              <a:rPr lang="ru-RU" dirty="0" err="1" smtClean="0"/>
              <a:t>вебинары</a:t>
            </a:r>
            <a:r>
              <a:rPr lang="ru-RU" dirty="0" smtClean="0"/>
              <a:t>)</a:t>
            </a:r>
            <a:br>
              <a:rPr lang="ru-RU" dirty="0" smtClean="0"/>
            </a:br>
            <a:r>
              <a:rPr lang="ru-RU" sz="3100" dirty="0" smtClean="0"/>
              <a:t>для  многодетных семей</a:t>
            </a:r>
            <a:endParaRPr lang="ru-RU" sz="3100" dirty="0"/>
          </a:p>
        </p:txBody>
      </p:sp>
      <p:sp>
        <p:nvSpPr>
          <p:cNvPr id="3" name="Содержимое 2"/>
          <p:cNvSpPr>
            <a:spLocks noGrp="1"/>
          </p:cNvSpPr>
          <p:nvPr>
            <p:ph idx="1"/>
          </p:nvPr>
        </p:nvSpPr>
        <p:spPr/>
        <p:txBody>
          <a:bodyPr/>
          <a:lstStyle/>
          <a:p>
            <a:r>
              <a:rPr lang="ru-RU" dirty="0" smtClean="0"/>
              <a:t>Один раз в месяц будет проходить </a:t>
            </a:r>
            <a:r>
              <a:rPr lang="ru-RU" dirty="0" err="1" smtClean="0"/>
              <a:t>онлайн</a:t>
            </a:r>
            <a:r>
              <a:rPr lang="ru-RU" dirty="0" smtClean="0"/>
              <a:t> семинар для многодетных семей города и края по темам выбранным в результате предварительного опроса семей на страницах </a:t>
            </a:r>
            <a:r>
              <a:rPr lang="ru-RU" dirty="0" err="1" smtClean="0"/>
              <a:t>соц</a:t>
            </a:r>
            <a:r>
              <a:rPr lang="ru-RU" dirty="0" smtClean="0"/>
              <a:t> сетей. (чаты многодетных семей в </a:t>
            </a:r>
            <a:r>
              <a:rPr lang="ru-RU" dirty="0" err="1" smtClean="0"/>
              <a:t>вотсапп</a:t>
            </a:r>
            <a:r>
              <a:rPr lang="ru-RU" dirty="0" smtClean="0"/>
              <a:t>) </a:t>
            </a:r>
            <a:endParaRPr lang="en-US" dirty="0" smtClean="0"/>
          </a:p>
          <a:p>
            <a:r>
              <a:rPr lang="ru-RU" dirty="0" smtClean="0"/>
              <a:t>Всего пройдет 12 </a:t>
            </a:r>
            <a:r>
              <a:rPr lang="ru-RU" dirty="0" err="1" smtClean="0"/>
              <a:t>онлайн</a:t>
            </a:r>
            <a:r>
              <a:rPr lang="ru-RU" dirty="0" smtClean="0"/>
              <a:t> семинаров. </a:t>
            </a:r>
            <a:endParaRPr lang="en-US" dirty="0" smtClean="0"/>
          </a:p>
          <a:p>
            <a:r>
              <a:rPr lang="ru-RU" dirty="0" smtClean="0"/>
              <a:t>Эфиры семинаров с ответами будут сохранены на страницах </a:t>
            </a:r>
            <a:r>
              <a:rPr lang="ru-RU" dirty="0" err="1" smtClean="0"/>
              <a:t>ютуб</a:t>
            </a:r>
            <a:r>
              <a:rPr lang="ru-RU" dirty="0" smtClean="0"/>
              <a:t> канала МСООМС</a:t>
            </a:r>
            <a:endParaRPr lang="ru-R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400" dirty="0" err="1" smtClean="0"/>
              <a:t>Онлайн</a:t>
            </a:r>
            <a:r>
              <a:rPr lang="ru-RU" sz="2400" dirty="0" smtClean="0"/>
              <a:t> семинары (</a:t>
            </a:r>
            <a:r>
              <a:rPr lang="ru-RU" sz="2400" dirty="0" err="1" smtClean="0"/>
              <a:t>вебинары</a:t>
            </a:r>
            <a:r>
              <a:rPr lang="ru-RU" sz="2400" dirty="0" smtClean="0"/>
              <a:t>)  по профилактике правонарушений среди подростков.</a:t>
            </a:r>
            <a:br>
              <a:rPr lang="ru-RU" sz="2400" dirty="0" smtClean="0"/>
            </a:br>
            <a:r>
              <a:rPr lang="ru-RU" sz="2400" dirty="0" smtClean="0"/>
              <a:t>   из многодетных семей.</a:t>
            </a:r>
            <a:endParaRPr lang="ru-RU" sz="2400" dirty="0"/>
          </a:p>
        </p:txBody>
      </p:sp>
      <p:sp>
        <p:nvSpPr>
          <p:cNvPr id="3" name="Содержимое 2"/>
          <p:cNvSpPr>
            <a:spLocks noGrp="1"/>
          </p:cNvSpPr>
          <p:nvPr>
            <p:ph idx="1"/>
          </p:nvPr>
        </p:nvSpPr>
        <p:spPr/>
        <p:txBody>
          <a:bodyPr>
            <a:normAutofit/>
          </a:bodyPr>
          <a:lstStyle/>
          <a:p>
            <a:r>
              <a:rPr lang="ru-RU" dirty="0" err="1" smtClean="0"/>
              <a:t>Онлайн</a:t>
            </a:r>
            <a:r>
              <a:rPr lang="ru-RU" dirty="0" smtClean="0"/>
              <a:t> семинары будут проходить один раз в месяц.</a:t>
            </a:r>
          </a:p>
          <a:p>
            <a:r>
              <a:rPr lang="ru-RU" dirty="0" smtClean="0"/>
              <a:t> В ходе семинара будут рассматриваться основания и пределы дисциплинарной, гражданской, административной и уголовной ответственности. </a:t>
            </a:r>
          </a:p>
          <a:p>
            <a:r>
              <a:rPr lang="ru-RU" dirty="0" smtClean="0"/>
              <a:t>Эфиры семинаров  будут сохранены на страницах </a:t>
            </a:r>
            <a:r>
              <a:rPr lang="ru-RU" dirty="0" err="1" smtClean="0"/>
              <a:t>ютуб</a:t>
            </a:r>
            <a:r>
              <a:rPr lang="ru-RU" dirty="0" smtClean="0"/>
              <a:t> канала МСООМС</a:t>
            </a:r>
            <a:endParaRPr lang="ru-RU"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smtClean="0"/>
              <a:t>Ютуб</a:t>
            </a:r>
            <a:r>
              <a:rPr lang="ru-RU" dirty="0" smtClean="0"/>
              <a:t> канал и сайт</a:t>
            </a:r>
            <a:endParaRPr lang="ru-RU" dirty="0"/>
          </a:p>
        </p:txBody>
      </p:sp>
      <p:sp>
        <p:nvSpPr>
          <p:cNvPr id="3" name="Содержимое 2"/>
          <p:cNvSpPr>
            <a:spLocks noGrp="1"/>
          </p:cNvSpPr>
          <p:nvPr>
            <p:ph idx="1"/>
          </p:nvPr>
        </p:nvSpPr>
        <p:spPr/>
        <p:txBody>
          <a:bodyPr>
            <a:normAutofit fontScale="92500" lnSpcReduction="10000"/>
          </a:bodyPr>
          <a:lstStyle/>
          <a:p>
            <a:r>
              <a:rPr lang="ru-RU" dirty="0" smtClean="0"/>
              <a:t>Наш </a:t>
            </a:r>
            <a:r>
              <a:rPr lang="ru-RU" dirty="0" err="1" smtClean="0"/>
              <a:t>Ютуб</a:t>
            </a:r>
            <a:r>
              <a:rPr lang="ru-RU" dirty="0" smtClean="0"/>
              <a:t> канал</a:t>
            </a:r>
          </a:p>
          <a:p>
            <a:pPr>
              <a:buNone/>
            </a:pPr>
            <a:r>
              <a:rPr lang="en-US" dirty="0" smtClean="0">
                <a:hlinkClick r:id="rId2"/>
              </a:rPr>
              <a:t>https://www.youtube.com/channel/UClZ4AdZAzwT6vAj-ivDSifw/?app=desktop</a:t>
            </a:r>
            <a:endParaRPr lang="ru-RU" dirty="0" smtClean="0"/>
          </a:p>
          <a:p>
            <a:r>
              <a:rPr lang="ru-RU" dirty="0" smtClean="0"/>
              <a:t> На канале будут все </a:t>
            </a:r>
            <a:r>
              <a:rPr lang="ru-RU" dirty="0" err="1" smtClean="0"/>
              <a:t>онлайн</a:t>
            </a:r>
            <a:r>
              <a:rPr lang="ru-RU" dirty="0" smtClean="0"/>
              <a:t>  семинары и заливаться съемки семинаров </a:t>
            </a:r>
            <a:r>
              <a:rPr lang="ru-RU" dirty="0" err="1" smtClean="0"/>
              <a:t>оффлайн</a:t>
            </a:r>
            <a:r>
              <a:rPr lang="ru-RU" dirty="0" smtClean="0"/>
              <a:t>.</a:t>
            </a:r>
          </a:p>
          <a:p>
            <a:r>
              <a:rPr lang="ru-RU" dirty="0" smtClean="0"/>
              <a:t>Созданный правовой банк данных будет размещен  на сайте организации, станет актуальным помощником по защите прав многодетных семей. На нем будут размещаться тексты законов, актов, нормативных документов, типовые документы, формы, шаблоны, часто задаваемые вопросы. </a:t>
            </a:r>
            <a:r>
              <a:rPr lang="en-US" dirty="0" smtClean="0">
                <a:hlinkClick r:id="rId3"/>
              </a:rPr>
              <a:t>https://www.mcoomc.ru/</a:t>
            </a:r>
            <a:endParaRPr lang="ru-RU" dirty="0" smtClean="0"/>
          </a:p>
          <a:p>
            <a:endParaRPr lang="ru-RU"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Команда  </a:t>
            </a:r>
            <a:r>
              <a:rPr lang="ru-RU" dirty="0" err="1" smtClean="0"/>
              <a:t>онлайн</a:t>
            </a:r>
            <a:r>
              <a:rPr lang="ru-RU" dirty="0" smtClean="0"/>
              <a:t> мероприятий</a:t>
            </a:r>
            <a:endParaRPr lang="ru-RU" dirty="0"/>
          </a:p>
        </p:txBody>
      </p:sp>
      <p:sp>
        <p:nvSpPr>
          <p:cNvPr id="3" name="Содержимое 2"/>
          <p:cNvSpPr>
            <a:spLocks noGrp="1"/>
          </p:cNvSpPr>
          <p:nvPr>
            <p:ph idx="1"/>
          </p:nvPr>
        </p:nvSpPr>
        <p:spPr/>
        <p:txBody>
          <a:bodyPr/>
          <a:lstStyle/>
          <a:p>
            <a:r>
              <a:rPr lang="ru-RU" dirty="0" smtClean="0"/>
              <a:t>Куратор проекта Татьяна </a:t>
            </a:r>
            <a:r>
              <a:rPr lang="ru-RU" dirty="0" err="1" smtClean="0"/>
              <a:t>Куприй</a:t>
            </a:r>
            <a:endParaRPr lang="ru-RU" dirty="0" smtClean="0"/>
          </a:p>
          <a:p>
            <a:endParaRPr lang="ru-RU" dirty="0" smtClean="0"/>
          </a:p>
          <a:p>
            <a:r>
              <a:rPr lang="ru-RU" dirty="0" smtClean="0"/>
              <a:t>Юрист Алексей </a:t>
            </a:r>
            <a:r>
              <a:rPr lang="ru-RU" dirty="0" err="1" smtClean="0"/>
              <a:t>Гатауллин</a:t>
            </a:r>
            <a:endParaRPr lang="ru-RU" dirty="0" smtClean="0"/>
          </a:p>
          <a:p>
            <a:endParaRPr lang="ru-RU" dirty="0" smtClean="0"/>
          </a:p>
          <a:p>
            <a:r>
              <a:rPr lang="ru-RU" dirty="0" smtClean="0"/>
              <a:t>Спикер </a:t>
            </a:r>
            <a:r>
              <a:rPr lang="ru-RU" dirty="0" err="1" smtClean="0"/>
              <a:t>онлайн</a:t>
            </a:r>
            <a:r>
              <a:rPr lang="ru-RU" dirty="0" smtClean="0"/>
              <a:t> семинаров (</a:t>
            </a:r>
            <a:r>
              <a:rPr lang="ru-RU" dirty="0" err="1" smtClean="0"/>
              <a:t>вебинар</a:t>
            </a:r>
            <a:r>
              <a:rPr lang="ru-RU" dirty="0" smtClean="0"/>
              <a:t>) Кандидат юридических наук Сергей Киселев</a:t>
            </a:r>
          </a:p>
          <a:p>
            <a:endParaRPr lang="ru-RU" dirty="0" smtClean="0"/>
          </a:p>
          <a:p>
            <a:r>
              <a:rPr lang="ru-RU" dirty="0" smtClean="0"/>
              <a:t> Технический администратор Степанов Александр</a:t>
            </a:r>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Информирование многодетных семей города и края</a:t>
            </a:r>
            <a:endParaRPr lang="ru-RU" dirty="0"/>
          </a:p>
        </p:txBody>
      </p:sp>
      <p:sp>
        <p:nvSpPr>
          <p:cNvPr id="3" name="Содержимое 2"/>
          <p:cNvSpPr>
            <a:spLocks noGrp="1"/>
          </p:cNvSpPr>
          <p:nvPr>
            <p:ph idx="1"/>
          </p:nvPr>
        </p:nvSpPr>
        <p:spPr/>
        <p:txBody>
          <a:bodyPr>
            <a:normAutofit fontScale="77500" lnSpcReduction="20000"/>
          </a:bodyPr>
          <a:lstStyle/>
          <a:p>
            <a:r>
              <a:rPr lang="ru-RU" dirty="0" smtClean="0"/>
              <a:t>Информирование семей о проекте будет происходить еженедельно, по средствам базы многодетных семей города (</a:t>
            </a:r>
            <a:r>
              <a:rPr lang="ru-RU" sz="1900" dirty="0" err="1" smtClean="0"/>
              <a:t>скриншоты</a:t>
            </a:r>
            <a:r>
              <a:rPr lang="ru-RU" sz="1900" dirty="0" smtClean="0"/>
              <a:t> 10 групп  </a:t>
            </a:r>
            <a:r>
              <a:rPr lang="ru-RU" sz="1900" dirty="0" err="1" smtClean="0"/>
              <a:t>вотсапп</a:t>
            </a:r>
            <a:r>
              <a:rPr lang="ru-RU" sz="1900" dirty="0" smtClean="0"/>
              <a:t> многодетных семей Союза многодетных семей "Кубанская семья" прилагается, тек же прилагается письмо поддержки</a:t>
            </a:r>
            <a:r>
              <a:rPr lang="ru-RU" dirty="0" smtClean="0"/>
              <a:t>) </a:t>
            </a:r>
          </a:p>
          <a:p>
            <a:r>
              <a:rPr lang="ru-RU" dirty="0" smtClean="0"/>
              <a:t>Семьи Краснодарского края будут информированы по средствам базы кураторов Краснодарского края Межрегионального Союза Общественных Объединений Многодетных Семей.</a:t>
            </a:r>
          </a:p>
          <a:p>
            <a:r>
              <a:rPr lang="ru-RU" dirty="0" smtClean="0"/>
              <a:t>Будет составлено расписание консультаций, администратор </a:t>
            </a:r>
            <a:r>
              <a:rPr lang="ru-RU" dirty="0" err="1" smtClean="0"/>
              <a:t>Call</a:t>
            </a:r>
            <a:r>
              <a:rPr lang="ru-RU" dirty="0" smtClean="0"/>
              <a:t> центра будет записывать семьи города Краснодар и Краснодарского Края на консультации и  семинары </a:t>
            </a:r>
            <a:r>
              <a:rPr lang="ru-RU" dirty="0" err="1" smtClean="0"/>
              <a:t>офлайн</a:t>
            </a:r>
            <a:r>
              <a:rPr lang="ru-RU" dirty="0" smtClean="0"/>
              <a:t> и </a:t>
            </a:r>
            <a:r>
              <a:rPr lang="ru-RU" dirty="0" err="1" smtClean="0"/>
              <a:t>офлайн</a:t>
            </a:r>
            <a:r>
              <a:rPr lang="ru-RU" dirty="0" smtClean="0"/>
              <a:t>.</a:t>
            </a:r>
          </a:p>
          <a:p>
            <a:r>
              <a:rPr lang="ru-RU" dirty="0" smtClean="0"/>
              <a:t>Ответственная информационную открытость проекта - куратор проекта </a:t>
            </a:r>
            <a:r>
              <a:rPr lang="ru-RU" dirty="0" err="1" smtClean="0"/>
              <a:t>Куприй</a:t>
            </a:r>
            <a:r>
              <a:rPr lang="ru-RU" dirty="0" smtClean="0"/>
              <a:t> Татьяна </a:t>
            </a:r>
          </a:p>
          <a:p>
            <a:r>
              <a:rPr lang="ru-RU" dirty="0" smtClean="0"/>
              <a:t>Запись на прием осуществляет администратор </a:t>
            </a:r>
            <a:r>
              <a:rPr lang="en-US" dirty="0" smtClean="0"/>
              <a:t> Call</a:t>
            </a:r>
            <a:r>
              <a:rPr lang="ru-RU" dirty="0" smtClean="0"/>
              <a:t> центра </a:t>
            </a:r>
            <a:r>
              <a:rPr lang="ru-RU" dirty="0" err="1" smtClean="0"/>
              <a:t>Чепелева</a:t>
            </a:r>
            <a:r>
              <a:rPr lang="ru-RU" dirty="0" smtClean="0"/>
              <a:t> Ирина</a:t>
            </a:r>
            <a:endParaRPr lang="ru-RU"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Конференции</a:t>
            </a:r>
            <a:endParaRPr lang="ru-RU" dirty="0"/>
          </a:p>
        </p:txBody>
      </p:sp>
      <p:sp>
        <p:nvSpPr>
          <p:cNvPr id="3" name="Содержимое 2"/>
          <p:cNvSpPr>
            <a:spLocks noGrp="1"/>
          </p:cNvSpPr>
          <p:nvPr>
            <p:ph idx="1"/>
          </p:nvPr>
        </p:nvSpPr>
        <p:spPr/>
        <p:txBody>
          <a:bodyPr>
            <a:normAutofit fontScale="77500" lnSpcReduction="20000"/>
          </a:bodyPr>
          <a:lstStyle/>
          <a:p>
            <a:r>
              <a:rPr lang="ru-RU" dirty="0" smtClean="0"/>
              <a:t>Конференция с участием представителей органов власти, представителей регионов и активных семей проекта будет проходить 1 раз в три месяца.</a:t>
            </a:r>
            <a:br>
              <a:rPr lang="ru-RU" dirty="0" smtClean="0"/>
            </a:br>
            <a:r>
              <a:rPr lang="ru-RU" dirty="0" smtClean="0"/>
              <a:t>Всего за время проекта будет проведено не менее 4 конференций. Будет обеспечено участие В конференции не менее 10 профильных представителей органов власти и  не менее 50 многодетных семей, приглашенных по результатам проделанной работы (обобщения практики и спорных, коллизионных вопросов). Будут рассмотрены актуальные, важные вопросы социально-правовой поддержки многодетных семей – участников всего проекта. Намечены следующие шаги в помощи и решении юридических вопросов многодетных семей, многодетных матерей и подростков из многодетных семей от 14 до 18 лет.</a:t>
            </a:r>
            <a:br>
              <a:rPr lang="ru-RU" dirty="0" smtClean="0"/>
            </a:br>
            <a:r>
              <a:rPr lang="ru-RU" dirty="0" smtClean="0"/>
              <a:t>Разработан план мероприятий по устранению возникших спорных вопросов многодетных семей и органов власти.</a:t>
            </a:r>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smtClean="0"/>
              <a:t>Тайминг</a:t>
            </a:r>
            <a:r>
              <a:rPr lang="ru-RU" dirty="0" smtClean="0"/>
              <a:t> конференции</a:t>
            </a:r>
            <a:endParaRPr lang="ru-RU" dirty="0"/>
          </a:p>
        </p:txBody>
      </p:sp>
      <p:sp>
        <p:nvSpPr>
          <p:cNvPr id="3" name="Содержимое 2"/>
          <p:cNvSpPr>
            <a:spLocks noGrp="1"/>
          </p:cNvSpPr>
          <p:nvPr>
            <p:ph idx="1"/>
          </p:nvPr>
        </p:nvSpPr>
        <p:spPr/>
        <p:txBody>
          <a:bodyPr>
            <a:normAutofit lnSpcReduction="10000"/>
          </a:bodyPr>
          <a:lstStyle/>
          <a:p>
            <a:r>
              <a:rPr lang="ru-RU" dirty="0" smtClean="0"/>
              <a:t>10:00 регистрация </a:t>
            </a:r>
          </a:p>
          <a:p>
            <a:r>
              <a:rPr lang="ru-RU" dirty="0" smtClean="0"/>
              <a:t>10:30 - 11:30 презентация главных вопросов многодетных семей за время реализации проекта</a:t>
            </a:r>
          </a:p>
          <a:p>
            <a:r>
              <a:rPr lang="ru-RU" dirty="0" smtClean="0"/>
              <a:t>11:30 -12:30 рассмотрение личных вопросов многодетных семей </a:t>
            </a:r>
          </a:p>
          <a:p>
            <a:r>
              <a:rPr lang="ru-RU" dirty="0" smtClean="0"/>
              <a:t>12:30 -13:30  Разработка плана действий, по устранению вопросом семей.</a:t>
            </a:r>
          </a:p>
          <a:p>
            <a:r>
              <a:rPr lang="ru-RU" dirty="0" smtClean="0"/>
              <a:t> 13:30 -14:00 Кофе брейк</a:t>
            </a:r>
          </a:p>
          <a:p>
            <a:r>
              <a:rPr lang="ru-RU" dirty="0" smtClean="0"/>
              <a:t>Обсуждение вопросов в неформальной обстановке.</a:t>
            </a:r>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Команда конференции</a:t>
            </a:r>
            <a:endParaRPr lang="ru-RU" dirty="0"/>
          </a:p>
        </p:txBody>
      </p:sp>
      <p:sp>
        <p:nvSpPr>
          <p:cNvPr id="3" name="Содержимое 2"/>
          <p:cNvSpPr>
            <a:spLocks noGrp="1"/>
          </p:cNvSpPr>
          <p:nvPr>
            <p:ph idx="1"/>
          </p:nvPr>
        </p:nvSpPr>
        <p:spPr/>
        <p:txBody>
          <a:bodyPr>
            <a:normAutofit fontScale="70000" lnSpcReduction="20000"/>
          </a:bodyPr>
          <a:lstStyle/>
          <a:p>
            <a:r>
              <a:rPr lang="ru-RU" dirty="0" smtClean="0"/>
              <a:t>Руководитель проекта Недилько Светлана</a:t>
            </a:r>
            <a:endParaRPr lang="en-US" dirty="0" smtClean="0"/>
          </a:p>
          <a:p>
            <a:pPr>
              <a:buNone/>
            </a:pPr>
            <a:r>
              <a:rPr lang="en-US" dirty="0" smtClean="0"/>
              <a:t>(</a:t>
            </a:r>
            <a:r>
              <a:rPr lang="ru-RU" sz="2100" i="1" dirty="0" smtClean="0"/>
              <a:t>ведет переговоры с органами власти, организовывает встречи, согласовывает помещения</a:t>
            </a:r>
            <a:r>
              <a:rPr lang="ru-RU" dirty="0" smtClean="0"/>
              <a:t>)</a:t>
            </a:r>
          </a:p>
          <a:p>
            <a:r>
              <a:rPr lang="ru-RU" dirty="0" smtClean="0"/>
              <a:t>Куратор проекта Татьяна </a:t>
            </a:r>
            <a:r>
              <a:rPr lang="ru-RU" dirty="0" err="1" smtClean="0"/>
              <a:t>Куприй</a:t>
            </a:r>
            <a:r>
              <a:rPr lang="ru-RU" dirty="0" smtClean="0"/>
              <a:t>  (</a:t>
            </a:r>
            <a:r>
              <a:rPr lang="ru-RU" sz="2100" i="1" dirty="0" smtClean="0"/>
              <a:t>Ведет переговоры с семьями и юристами, выявляет проблемные вопросы, составляет презентацию.)</a:t>
            </a:r>
            <a:endParaRPr lang="ru-RU" i="1" dirty="0" smtClean="0"/>
          </a:p>
          <a:p>
            <a:r>
              <a:rPr lang="ru-RU" dirty="0" smtClean="0"/>
              <a:t>Технический администратор  Степанов Александр</a:t>
            </a:r>
          </a:p>
          <a:p>
            <a:pPr>
              <a:buNone/>
            </a:pPr>
            <a:r>
              <a:rPr lang="ru-RU" sz="2100" i="1" dirty="0" smtClean="0"/>
              <a:t>(Устанавливает аппаратуру для конференции и презентации, ведет видеозапись конференции, монтирует и заливает на </a:t>
            </a:r>
            <a:r>
              <a:rPr lang="ru-RU" sz="2100" i="1" dirty="0" err="1" smtClean="0"/>
              <a:t>ютуб</a:t>
            </a:r>
            <a:r>
              <a:rPr lang="ru-RU" sz="2100" i="1" dirty="0" smtClean="0"/>
              <a:t> канал)</a:t>
            </a:r>
          </a:p>
          <a:p>
            <a:r>
              <a:rPr lang="ru-RU" dirty="0" smtClean="0"/>
              <a:t>Юрист по г. Краснодар Волошина Екатерина </a:t>
            </a:r>
            <a:r>
              <a:rPr lang="ru-RU" sz="2100" i="1" dirty="0" smtClean="0"/>
              <a:t>(Присутствует на конференции. Представляет интересы семей и возможность их урегулирования до судебной обстановке)</a:t>
            </a:r>
            <a:endParaRPr lang="ru-RU" i="1" dirty="0" smtClean="0"/>
          </a:p>
          <a:p>
            <a:r>
              <a:rPr lang="ru-RU" dirty="0" smtClean="0"/>
              <a:t>Юрист  по выездным и </a:t>
            </a:r>
            <a:r>
              <a:rPr lang="ru-RU" dirty="0" err="1" smtClean="0"/>
              <a:t>онлайн</a:t>
            </a:r>
            <a:r>
              <a:rPr lang="ru-RU" dirty="0" smtClean="0"/>
              <a:t> консультациям Алексей </a:t>
            </a:r>
            <a:r>
              <a:rPr lang="ru-RU" dirty="0" err="1" smtClean="0"/>
              <a:t>Гатауллин</a:t>
            </a:r>
            <a:r>
              <a:rPr lang="ru-RU" dirty="0" smtClean="0"/>
              <a:t> </a:t>
            </a:r>
            <a:r>
              <a:rPr lang="ru-RU" i="1" dirty="0" smtClean="0"/>
              <a:t>(Присутствует на конференции. Представляет интересы семей и возможность их урегулирования до судебной обстановке)</a:t>
            </a:r>
            <a:endParaRPr lang="ru-RU" dirty="0" smtClean="0"/>
          </a:p>
          <a:p>
            <a:r>
              <a:rPr lang="ru-RU" dirty="0" smtClean="0"/>
              <a:t>Спикер по юридическим и правовым вопросам Киселев Сергей </a:t>
            </a:r>
          </a:p>
          <a:p>
            <a:pPr>
              <a:buNone/>
            </a:pPr>
            <a:r>
              <a:rPr lang="ru-RU" sz="2000" i="1" dirty="0" smtClean="0"/>
              <a:t> (</a:t>
            </a:r>
            <a:r>
              <a:rPr lang="ru-RU" sz="2300" i="1" dirty="0" smtClean="0"/>
              <a:t>Присутствует на конференциях, записывает озвученные  вопросы и способы  их решения, для озвучивания их на семинаре)</a:t>
            </a:r>
            <a:endParaRPr lang="ru-RU" sz="3400" dirty="0" smtClean="0"/>
          </a:p>
          <a:p>
            <a:endParaRPr lang="ru-RU" dirty="0" smtClean="0"/>
          </a:p>
          <a:p>
            <a:endParaRPr lang="ru-RU" dirty="0" smtClean="0"/>
          </a:p>
          <a:p>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Добровольцы</a:t>
            </a:r>
            <a:endParaRPr lang="ru-RU" dirty="0"/>
          </a:p>
        </p:txBody>
      </p:sp>
      <p:sp>
        <p:nvSpPr>
          <p:cNvPr id="3" name="Содержимое 2"/>
          <p:cNvSpPr>
            <a:spLocks noGrp="1"/>
          </p:cNvSpPr>
          <p:nvPr>
            <p:ph idx="1"/>
          </p:nvPr>
        </p:nvSpPr>
        <p:spPr/>
        <p:txBody>
          <a:bodyPr>
            <a:normAutofit/>
          </a:bodyPr>
          <a:lstStyle/>
          <a:p>
            <a:r>
              <a:rPr lang="ru-RU" dirty="0" smtClean="0"/>
              <a:t>Добровольцы будут присутствовать на каждом мероприятии:</a:t>
            </a:r>
          </a:p>
          <a:p>
            <a:r>
              <a:rPr lang="ru-RU" dirty="0" smtClean="0"/>
              <a:t>12 семинаров  по юридической ответственности многодетных  по 4 часа</a:t>
            </a:r>
          </a:p>
          <a:p>
            <a:r>
              <a:rPr lang="ru-RU" dirty="0" smtClean="0"/>
              <a:t>12 семинаров  по юридической ответственности несовершеннолетних   по  4 часа</a:t>
            </a:r>
          </a:p>
          <a:p>
            <a:r>
              <a:rPr lang="ru-RU" dirty="0" smtClean="0"/>
              <a:t>4 конференции с представителями органов власти  по  4 часа.</a:t>
            </a:r>
          </a:p>
          <a:p>
            <a:r>
              <a:rPr lang="ru-RU" dirty="0" smtClean="0"/>
              <a:t> Письма поддержки прикреплены</a:t>
            </a:r>
          </a:p>
          <a:p>
            <a:endParaRPr lang="ru-RU"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Команда всего проекта</a:t>
            </a:r>
            <a:br>
              <a:rPr lang="ru-RU" dirty="0" smtClean="0"/>
            </a:br>
            <a:endParaRPr lang="ru-RU" dirty="0"/>
          </a:p>
        </p:txBody>
      </p:sp>
      <p:sp>
        <p:nvSpPr>
          <p:cNvPr id="3" name="Содержимое 2"/>
          <p:cNvSpPr>
            <a:spLocks noGrp="1"/>
          </p:cNvSpPr>
          <p:nvPr>
            <p:ph idx="1"/>
          </p:nvPr>
        </p:nvSpPr>
        <p:spPr/>
        <p:txBody>
          <a:bodyPr>
            <a:normAutofit fontScale="85000" lnSpcReduction="20000"/>
          </a:bodyPr>
          <a:lstStyle/>
          <a:p>
            <a:r>
              <a:rPr lang="ru-RU" dirty="0" smtClean="0"/>
              <a:t>Руководитель проекта Светлана Недилько</a:t>
            </a:r>
          </a:p>
          <a:p>
            <a:r>
              <a:rPr lang="ru-RU" dirty="0" smtClean="0"/>
              <a:t> Бухгалтер проекта Дашко Анна</a:t>
            </a:r>
          </a:p>
          <a:p>
            <a:r>
              <a:rPr lang="ru-RU" dirty="0" smtClean="0"/>
              <a:t>Куратор проекта Татьяна </a:t>
            </a:r>
            <a:r>
              <a:rPr lang="ru-RU" dirty="0" err="1" smtClean="0"/>
              <a:t>Куприй</a:t>
            </a:r>
            <a:endParaRPr lang="ru-RU" dirty="0" smtClean="0"/>
          </a:p>
          <a:p>
            <a:r>
              <a:rPr lang="ru-RU" dirty="0" smtClean="0"/>
              <a:t>Технический администратор проекта Степанов Александр</a:t>
            </a:r>
          </a:p>
          <a:p>
            <a:r>
              <a:rPr lang="ru-RU" dirty="0" smtClean="0"/>
              <a:t>Администратор</a:t>
            </a:r>
            <a:r>
              <a:rPr lang="en-US" dirty="0" smtClean="0"/>
              <a:t> Call </a:t>
            </a:r>
            <a:r>
              <a:rPr lang="ru-RU" dirty="0" smtClean="0"/>
              <a:t>центра </a:t>
            </a:r>
            <a:r>
              <a:rPr lang="ru-RU" dirty="0" err="1" smtClean="0"/>
              <a:t>Чепелева</a:t>
            </a:r>
            <a:r>
              <a:rPr lang="ru-RU" dirty="0" smtClean="0"/>
              <a:t> Ирина</a:t>
            </a:r>
          </a:p>
          <a:p>
            <a:r>
              <a:rPr lang="ru-RU" dirty="0" smtClean="0"/>
              <a:t>Юрист по г. Краснодар  Волошина Екатерина</a:t>
            </a:r>
          </a:p>
          <a:p>
            <a:r>
              <a:rPr lang="ru-RU" dirty="0" smtClean="0"/>
              <a:t>Юрист по выездным консультациям и консультациям </a:t>
            </a:r>
            <a:r>
              <a:rPr lang="ru-RU" dirty="0" err="1" smtClean="0"/>
              <a:t>онлайн</a:t>
            </a:r>
            <a:r>
              <a:rPr lang="ru-RU" dirty="0" smtClean="0"/>
              <a:t> </a:t>
            </a:r>
            <a:r>
              <a:rPr lang="ru-RU" dirty="0" err="1" smtClean="0"/>
              <a:t>Гатауллин</a:t>
            </a:r>
            <a:r>
              <a:rPr lang="ru-RU" dirty="0" smtClean="0"/>
              <a:t> Алексей</a:t>
            </a:r>
          </a:p>
          <a:p>
            <a:r>
              <a:rPr lang="ru-RU" dirty="0" smtClean="0"/>
              <a:t>Спикер по юридическим и правовым вопросам Киселев Сергей</a:t>
            </a:r>
          </a:p>
          <a:p>
            <a:pPr>
              <a:buNone/>
            </a:pPr>
            <a:r>
              <a:rPr lang="ru-RU" dirty="0" smtClean="0"/>
              <a:t>* ПОДРОБНАЯ ИНФОРМАЦИЯ О КАЖДОМ ЧЛЕНЕ КОМАНДЫ НА САЙТЕ СОЗИДАТЕЛИ</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Раздаточный материал</a:t>
            </a:r>
            <a:endParaRPr lang="ru-RU" dirty="0"/>
          </a:p>
        </p:txBody>
      </p:sp>
      <p:sp>
        <p:nvSpPr>
          <p:cNvPr id="3" name="Содержимое 2"/>
          <p:cNvSpPr>
            <a:spLocks noGrp="1"/>
          </p:cNvSpPr>
          <p:nvPr>
            <p:ph idx="1"/>
          </p:nvPr>
        </p:nvSpPr>
        <p:spPr/>
        <p:txBody>
          <a:bodyPr/>
          <a:lstStyle/>
          <a:p>
            <a:r>
              <a:rPr lang="ru-RU" dirty="0" smtClean="0"/>
              <a:t>Блокнот на пружинах, с подробной информацией о льготах, законах, размер А5.</a:t>
            </a:r>
          </a:p>
          <a:p>
            <a:r>
              <a:rPr lang="ru-RU" dirty="0" smtClean="0"/>
              <a:t>Ручка с логотипом проекта и контактными данными организации</a:t>
            </a:r>
          </a:p>
          <a:p>
            <a:r>
              <a:rPr lang="ru-RU" dirty="0" smtClean="0"/>
              <a:t>Папка с логотипом проекта для документации, Размер А4.</a:t>
            </a:r>
          </a:p>
          <a:p>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Личные консультации многодетных семей г. Краснодар</a:t>
            </a:r>
            <a:endParaRPr lang="ru-RU" dirty="0"/>
          </a:p>
        </p:txBody>
      </p:sp>
      <p:sp>
        <p:nvSpPr>
          <p:cNvPr id="3" name="Содержимое 2"/>
          <p:cNvSpPr>
            <a:spLocks noGrp="1"/>
          </p:cNvSpPr>
          <p:nvPr>
            <p:ph idx="1"/>
          </p:nvPr>
        </p:nvSpPr>
        <p:spPr/>
        <p:txBody>
          <a:bodyPr>
            <a:normAutofit/>
          </a:bodyPr>
          <a:lstStyle/>
          <a:p>
            <a:endParaRPr lang="ru-RU" dirty="0" smtClean="0"/>
          </a:p>
          <a:p>
            <a:r>
              <a:rPr lang="ru-RU" dirty="0" smtClean="0"/>
              <a:t>На регулярной основе (4 раза в месяц) будет организован личный прием многодетных родителей  на базе Центра многодетных семей «Кубанская семья» по адресу : Краснодар ул. Крупской 103  </a:t>
            </a:r>
          </a:p>
          <a:p>
            <a:r>
              <a:rPr lang="ru-RU" dirty="0" smtClean="0"/>
              <a:t>За один прием планируется проконсультировать  10-12 многодетных семей.</a:t>
            </a:r>
          </a:p>
          <a:p>
            <a:r>
              <a:rPr lang="ru-RU" dirty="0" smtClean="0"/>
              <a:t>Запись на прием будет осуществлять Администратор </a:t>
            </a:r>
            <a:r>
              <a:rPr lang="en-US" dirty="0" smtClean="0"/>
              <a:t>Call </a:t>
            </a:r>
            <a:r>
              <a:rPr lang="ru-RU" dirty="0" smtClean="0"/>
              <a:t> центра </a:t>
            </a:r>
            <a:r>
              <a:rPr lang="ru-RU" dirty="0" err="1" smtClean="0"/>
              <a:t>Чепелева</a:t>
            </a:r>
            <a:r>
              <a:rPr lang="ru-RU" dirty="0" smtClean="0"/>
              <a:t> Ирина </a:t>
            </a:r>
            <a:endParaRPr lang="en-US" dirty="0" smtClean="0"/>
          </a:p>
          <a:p>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Команда личных, стационарных мероприятий г. Краснодар</a:t>
            </a:r>
            <a:br>
              <a:rPr lang="ru-RU" dirty="0" smtClean="0"/>
            </a:br>
            <a:r>
              <a:rPr lang="ru-RU" dirty="0" smtClean="0"/>
              <a:t>(</a:t>
            </a:r>
            <a:r>
              <a:rPr lang="ru-RU" dirty="0" err="1" smtClean="0"/>
              <a:t>офлайн</a:t>
            </a:r>
            <a:r>
              <a:rPr lang="ru-RU" dirty="0" smtClean="0"/>
              <a:t>)</a:t>
            </a:r>
            <a:endParaRPr lang="ru-RU" dirty="0"/>
          </a:p>
        </p:txBody>
      </p:sp>
      <p:sp>
        <p:nvSpPr>
          <p:cNvPr id="3" name="Содержимое 2"/>
          <p:cNvSpPr>
            <a:spLocks noGrp="1"/>
          </p:cNvSpPr>
          <p:nvPr>
            <p:ph idx="1"/>
          </p:nvPr>
        </p:nvSpPr>
        <p:spPr/>
        <p:txBody>
          <a:bodyPr>
            <a:normAutofit fontScale="92500" lnSpcReduction="10000"/>
          </a:bodyPr>
          <a:lstStyle/>
          <a:p>
            <a:r>
              <a:rPr lang="ru-RU" sz="3600" dirty="0" smtClean="0"/>
              <a:t>Консультации проводит юрист Волошина Екатерина </a:t>
            </a:r>
            <a:r>
              <a:rPr lang="ru-RU" sz="2400" dirty="0" smtClean="0"/>
              <a:t>(Проводит консультации, записывает вопросы, выявляет проблемы семьи и подбирает способы их решения)</a:t>
            </a:r>
          </a:p>
          <a:p>
            <a:r>
              <a:rPr lang="ru-RU" sz="3600" dirty="0" smtClean="0"/>
              <a:t> Администратор </a:t>
            </a:r>
            <a:r>
              <a:rPr lang="en-US" sz="3600" dirty="0" smtClean="0"/>
              <a:t>  Call</a:t>
            </a:r>
            <a:r>
              <a:rPr lang="ru-RU" sz="3600" dirty="0" smtClean="0"/>
              <a:t> центра </a:t>
            </a:r>
            <a:r>
              <a:rPr lang="ru-RU" sz="3600" dirty="0" err="1" smtClean="0"/>
              <a:t>Чепелева</a:t>
            </a:r>
            <a:r>
              <a:rPr lang="ru-RU" sz="3600" dirty="0" smtClean="0"/>
              <a:t> Ирина  </a:t>
            </a:r>
            <a:r>
              <a:rPr lang="ru-RU" sz="2400" i="1" dirty="0" smtClean="0"/>
              <a:t>(Ведет запись на прием согласно расписанию, при надобности, перезаписывает и записывает повторно)</a:t>
            </a:r>
            <a:endParaRPr lang="ru-RU" sz="3600" i="1" dirty="0" smtClean="0"/>
          </a:p>
          <a:p>
            <a:r>
              <a:rPr lang="ru-RU" sz="3600" dirty="0" smtClean="0"/>
              <a:t>Куратор проекта Татьяна </a:t>
            </a:r>
            <a:r>
              <a:rPr lang="ru-RU" sz="3600" dirty="0" err="1" smtClean="0"/>
              <a:t>Куприй</a:t>
            </a:r>
            <a:endParaRPr lang="ru-RU" sz="3600" dirty="0" smtClean="0"/>
          </a:p>
          <a:p>
            <a:pPr>
              <a:buNone/>
            </a:pPr>
            <a:r>
              <a:rPr lang="ru-RU" sz="2600" i="1" dirty="0" smtClean="0"/>
              <a:t>(Ведет статистику приема, выявляет сложные вопросы, заносит в протокол, для озвучивания и презентации на конференции)</a:t>
            </a:r>
          </a:p>
          <a:p>
            <a:endParaRPr lang="ru-RU" dirty="0" smtClean="0"/>
          </a:p>
          <a:p>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Работа вне консультации по </a:t>
            </a:r>
            <a:br>
              <a:rPr lang="ru-RU" dirty="0" smtClean="0"/>
            </a:br>
            <a:r>
              <a:rPr lang="ru-RU" dirty="0" smtClean="0"/>
              <a:t>г. Краснодар</a:t>
            </a:r>
            <a:endParaRPr lang="ru-RU" dirty="0"/>
          </a:p>
        </p:txBody>
      </p:sp>
      <p:sp>
        <p:nvSpPr>
          <p:cNvPr id="3" name="Содержимое 2"/>
          <p:cNvSpPr>
            <a:spLocks noGrp="1"/>
          </p:cNvSpPr>
          <p:nvPr>
            <p:ph idx="1"/>
          </p:nvPr>
        </p:nvSpPr>
        <p:spPr/>
        <p:txBody>
          <a:bodyPr/>
          <a:lstStyle/>
          <a:p>
            <a:r>
              <a:rPr lang="ru-RU" dirty="0" smtClean="0"/>
              <a:t>Представлены интересы многодетных семей во взаимоотношениях с властью по защите прав многодетных семей, по общим вопросам связанным с выделением земельных участков, питанием детей в школах , восстановление на работе, субсидии на покупку жилья,  семейные споры и другие острые вопросы для семей.</a:t>
            </a:r>
          </a:p>
          <a:p>
            <a:r>
              <a:rPr lang="ru-RU" dirty="0" smtClean="0"/>
              <a:t>Подготовлено не менее 100 жалоб, запросов, обращений.</a:t>
            </a:r>
          </a:p>
          <a:p>
            <a:r>
              <a:rPr lang="ru-RU" dirty="0" smtClean="0"/>
              <a:t>Составлено не менее 1</a:t>
            </a:r>
            <a:r>
              <a:rPr lang="en-US" dirty="0" smtClean="0"/>
              <a:t>00 </a:t>
            </a:r>
            <a:r>
              <a:rPr lang="ru-RU" dirty="0" smtClean="0"/>
              <a:t>исковых заявлений</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88640"/>
            <a:ext cx="8219256" cy="1584176"/>
          </a:xfrm>
        </p:spPr>
        <p:txBody>
          <a:bodyPr>
            <a:noAutofit/>
          </a:bodyPr>
          <a:lstStyle/>
          <a:p>
            <a:r>
              <a:rPr lang="ru-RU" sz="3200" dirty="0" smtClean="0"/>
              <a:t> </a:t>
            </a:r>
            <a:br>
              <a:rPr lang="ru-RU" sz="3200" dirty="0" smtClean="0"/>
            </a:br>
            <a:r>
              <a:rPr lang="ru-RU" sz="2800" dirty="0" smtClean="0"/>
              <a:t> Выездные личные </a:t>
            </a:r>
            <a:r>
              <a:rPr lang="en-US" sz="2800" dirty="0" smtClean="0"/>
              <a:t>(</a:t>
            </a:r>
            <a:r>
              <a:rPr lang="ru-RU" sz="2800" dirty="0" err="1" smtClean="0"/>
              <a:t>оффлайн</a:t>
            </a:r>
            <a:r>
              <a:rPr lang="ru-RU" sz="2800" dirty="0" smtClean="0"/>
              <a:t>) консультации по г. Краснодар и по районам Краснодарского края.</a:t>
            </a:r>
            <a:r>
              <a:rPr lang="en-US" sz="3200" dirty="0" smtClean="0"/>
              <a:t/>
            </a:r>
            <a:br>
              <a:rPr lang="en-US" sz="3200" dirty="0" smtClean="0"/>
            </a:br>
            <a:r>
              <a:rPr lang="ru-RU" sz="3200" dirty="0" smtClean="0"/>
              <a:t/>
            </a:r>
            <a:br>
              <a:rPr lang="ru-RU" sz="3200" dirty="0" smtClean="0"/>
            </a:br>
            <a:endParaRPr lang="ru-RU" sz="3200" dirty="0"/>
          </a:p>
        </p:txBody>
      </p:sp>
      <p:sp>
        <p:nvSpPr>
          <p:cNvPr id="3" name="Содержимое 2"/>
          <p:cNvSpPr>
            <a:spLocks noGrp="1"/>
          </p:cNvSpPr>
          <p:nvPr>
            <p:ph idx="1"/>
          </p:nvPr>
        </p:nvSpPr>
        <p:spPr>
          <a:xfrm>
            <a:off x="467544" y="1556792"/>
            <a:ext cx="8229600" cy="5040560"/>
          </a:xfrm>
        </p:spPr>
        <p:txBody>
          <a:bodyPr>
            <a:normAutofit fontScale="70000" lnSpcReduction="20000"/>
          </a:bodyPr>
          <a:lstStyle/>
          <a:p>
            <a:r>
              <a:rPr lang="ru-RU" dirty="0" smtClean="0"/>
              <a:t>Июль 2020г.       г. Краснодар</a:t>
            </a:r>
          </a:p>
          <a:p>
            <a:r>
              <a:rPr lang="ru-RU" dirty="0" smtClean="0"/>
              <a:t>Август 2020г.    </a:t>
            </a:r>
            <a:r>
              <a:rPr lang="ru-RU" dirty="0" err="1" smtClean="0"/>
              <a:t>Тихорецкий</a:t>
            </a:r>
            <a:r>
              <a:rPr lang="ru-RU" dirty="0" smtClean="0"/>
              <a:t> район</a:t>
            </a:r>
          </a:p>
          <a:p>
            <a:r>
              <a:rPr lang="ru-RU" dirty="0" smtClean="0"/>
              <a:t>Сентябрь 2020г. Северский район</a:t>
            </a:r>
          </a:p>
          <a:p>
            <a:r>
              <a:rPr lang="ru-RU" dirty="0" smtClean="0"/>
              <a:t>Октябрь 2020г.   </a:t>
            </a:r>
            <a:r>
              <a:rPr lang="ru-RU" dirty="0" err="1" smtClean="0"/>
              <a:t>Усть</a:t>
            </a:r>
            <a:r>
              <a:rPr lang="ru-RU" dirty="0" smtClean="0"/>
              <a:t> –</a:t>
            </a:r>
            <a:r>
              <a:rPr lang="ru-RU" dirty="0" err="1" smtClean="0"/>
              <a:t>Лабинский</a:t>
            </a:r>
            <a:r>
              <a:rPr lang="ru-RU" dirty="0" smtClean="0"/>
              <a:t> район</a:t>
            </a:r>
          </a:p>
          <a:p>
            <a:r>
              <a:rPr lang="ru-RU" dirty="0" smtClean="0"/>
              <a:t>Ноябрь 2020г.    Туапсинский район</a:t>
            </a:r>
          </a:p>
          <a:p>
            <a:r>
              <a:rPr lang="ru-RU" dirty="0" smtClean="0"/>
              <a:t>Декабрь 2020г.    г. Краснодар</a:t>
            </a:r>
          </a:p>
          <a:p>
            <a:r>
              <a:rPr lang="ru-RU" dirty="0" smtClean="0"/>
              <a:t>Январь 2021г.     Красноармейский район</a:t>
            </a:r>
          </a:p>
          <a:p>
            <a:r>
              <a:rPr lang="ru-RU" dirty="0" smtClean="0"/>
              <a:t>Февраль 2021г.   Динской район</a:t>
            </a:r>
          </a:p>
          <a:p>
            <a:r>
              <a:rPr lang="ru-RU" dirty="0" smtClean="0"/>
              <a:t>Март 2021г.        </a:t>
            </a:r>
            <a:r>
              <a:rPr lang="ru-RU" dirty="0" err="1" smtClean="0"/>
              <a:t>Тимашевский</a:t>
            </a:r>
            <a:r>
              <a:rPr lang="ru-RU" dirty="0" smtClean="0"/>
              <a:t> район</a:t>
            </a:r>
          </a:p>
          <a:p>
            <a:r>
              <a:rPr lang="ru-RU" dirty="0" smtClean="0"/>
              <a:t>Апрель 2021г.    </a:t>
            </a:r>
            <a:r>
              <a:rPr lang="ru-RU" dirty="0" err="1" smtClean="0"/>
              <a:t>Горячеключевской</a:t>
            </a:r>
            <a:r>
              <a:rPr lang="ru-RU" dirty="0" smtClean="0"/>
              <a:t> район</a:t>
            </a:r>
          </a:p>
          <a:p>
            <a:r>
              <a:rPr lang="ru-RU" dirty="0" smtClean="0"/>
              <a:t>Май 2021г.         Апшеронский район</a:t>
            </a:r>
          </a:p>
          <a:p>
            <a:r>
              <a:rPr lang="ru-RU" dirty="0" smtClean="0"/>
              <a:t>Июнь 2021г.       г.Краснодар</a:t>
            </a:r>
          </a:p>
          <a:p>
            <a:r>
              <a:rPr lang="ru-RU" dirty="0" smtClean="0"/>
              <a:t> Прием будет вести  </a:t>
            </a:r>
            <a:r>
              <a:rPr lang="ru-RU" dirty="0" err="1" smtClean="0"/>
              <a:t>Гатауллин</a:t>
            </a:r>
            <a:r>
              <a:rPr lang="ru-RU" dirty="0" smtClean="0"/>
              <a:t> Алексей (не менее 4 часов приема, принято 10-12 семей за один прием)</a:t>
            </a:r>
          </a:p>
          <a:p>
            <a:r>
              <a:rPr lang="ru-RU" dirty="0" smtClean="0"/>
              <a:t>Запись на прием будет осуществлять Администратор </a:t>
            </a:r>
            <a:r>
              <a:rPr lang="en-US" dirty="0" smtClean="0"/>
              <a:t> Call</a:t>
            </a:r>
            <a:r>
              <a:rPr lang="ru-RU" dirty="0" smtClean="0"/>
              <a:t> центра </a:t>
            </a:r>
            <a:r>
              <a:rPr lang="ru-RU" dirty="0" err="1" smtClean="0"/>
              <a:t>Чепелева</a:t>
            </a:r>
            <a:r>
              <a:rPr lang="ru-RU" dirty="0" smtClean="0"/>
              <a:t> Ирина</a:t>
            </a:r>
          </a:p>
          <a:p>
            <a:endParaRPr lang="ru-RU" dirty="0" smtClean="0"/>
          </a:p>
          <a:p>
            <a:endParaRPr lang="ru-RU" dirty="0" smtClean="0"/>
          </a:p>
          <a:p>
            <a:endParaRPr lang="ru-RU" dirty="0" smtClean="0"/>
          </a:p>
          <a:p>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Работа вне консультаций </a:t>
            </a:r>
            <a:br>
              <a:rPr lang="ru-RU" dirty="0" smtClean="0"/>
            </a:br>
            <a:r>
              <a:rPr lang="ru-RU" dirty="0" smtClean="0"/>
              <a:t>юриста по Краснодарскому краю</a:t>
            </a:r>
            <a:endParaRPr lang="ru-RU" dirty="0"/>
          </a:p>
        </p:txBody>
      </p:sp>
      <p:sp>
        <p:nvSpPr>
          <p:cNvPr id="3" name="Содержимое 2"/>
          <p:cNvSpPr>
            <a:spLocks noGrp="1"/>
          </p:cNvSpPr>
          <p:nvPr>
            <p:ph idx="1"/>
          </p:nvPr>
        </p:nvSpPr>
        <p:spPr/>
        <p:txBody>
          <a:bodyPr>
            <a:normAutofit lnSpcReduction="10000"/>
          </a:bodyPr>
          <a:lstStyle/>
          <a:p>
            <a:pPr>
              <a:buNone/>
            </a:pPr>
            <a:endParaRPr lang="ru-RU" dirty="0" smtClean="0"/>
          </a:p>
          <a:p>
            <a:r>
              <a:rPr lang="ru-RU" dirty="0" smtClean="0"/>
              <a:t>Представлены интересы многодетных семей во взаимоотношениях с властью по защите прав многодетных семей, по общим вопросам связанным с выделением земельных участков, питанием детей в школах , восстановление на работе, субсидии на покупку жилья,  семейные споры и другие острые вопросы для семей.</a:t>
            </a:r>
          </a:p>
          <a:p>
            <a:r>
              <a:rPr lang="ru-RU" dirty="0" smtClean="0"/>
              <a:t>Подготовлено не менее 100 жалоб, запросов, обращений.</a:t>
            </a:r>
          </a:p>
          <a:p>
            <a:r>
              <a:rPr lang="ru-RU" dirty="0" smtClean="0"/>
              <a:t>Составлено не менее 1</a:t>
            </a:r>
            <a:r>
              <a:rPr lang="en-US" dirty="0" smtClean="0"/>
              <a:t>00 </a:t>
            </a:r>
            <a:r>
              <a:rPr lang="ru-RU" dirty="0" smtClean="0"/>
              <a:t>исковых заявлений</a:t>
            </a:r>
          </a:p>
          <a:p>
            <a:pPr>
              <a:buNone/>
            </a:pPr>
            <a:endParaRPr lang="ru-RU"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88640"/>
            <a:ext cx="8219256" cy="1440160"/>
          </a:xfrm>
        </p:spPr>
        <p:txBody>
          <a:bodyPr>
            <a:normAutofit fontScale="90000"/>
          </a:bodyPr>
          <a:lstStyle/>
          <a:p>
            <a:r>
              <a:rPr lang="ru-RU" dirty="0" smtClean="0"/>
              <a:t> </a:t>
            </a:r>
            <a:r>
              <a:rPr lang="ru-RU" sz="3600" dirty="0" smtClean="0"/>
              <a:t>Выездные Семинары  правовой грамотности по городу и Краснодарскому краю</a:t>
            </a:r>
            <a:endParaRPr lang="ru-RU" dirty="0"/>
          </a:p>
        </p:txBody>
      </p:sp>
      <p:sp>
        <p:nvSpPr>
          <p:cNvPr id="3" name="Содержимое 2"/>
          <p:cNvSpPr>
            <a:spLocks noGrp="1"/>
          </p:cNvSpPr>
          <p:nvPr>
            <p:ph idx="1"/>
          </p:nvPr>
        </p:nvSpPr>
        <p:spPr>
          <a:xfrm>
            <a:off x="457200" y="1772816"/>
            <a:ext cx="8229600" cy="4536544"/>
          </a:xfrm>
        </p:spPr>
        <p:txBody>
          <a:bodyPr>
            <a:normAutofit fontScale="85000" lnSpcReduction="20000"/>
          </a:bodyPr>
          <a:lstStyle/>
          <a:p>
            <a:r>
              <a:rPr lang="ru-RU" dirty="0" smtClean="0"/>
              <a:t>Июль 2020г.       г. Краснодар</a:t>
            </a:r>
          </a:p>
          <a:p>
            <a:r>
              <a:rPr lang="ru-RU" dirty="0" smtClean="0"/>
              <a:t>Август 2020г.    </a:t>
            </a:r>
            <a:r>
              <a:rPr lang="ru-RU" dirty="0" err="1" smtClean="0"/>
              <a:t>Тихорецкий</a:t>
            </a:r>
            <a:r>
              <a:rPr lang="ru-RU" dirty="0" smtClean="0"/>
              <a:t> район</a:t>
            </a:r>
          </a:p>
          <a:p>
            <a:r>
              <a:rPr lang="ru-RU" dirty="0" smtClean="0"/>
              <a:t>Сентябрь 2020г. Северский район</a:t>
            </a:r>
          </a:p>
          <a:p>
            <a:r>
              <a:rPr lang="ru-RU" dirty="0" smtClean="0"/>
              <a:t>Октябрь 2020г.   </a:t>
            </a:r>
            <a:r>
              <a:rPr lang="ru-RU" dirty="0" err="1" smtClean="0"/>
              <a:t>Усть</a:t>
            </a:r>
            <a:r>
              <a:rPr lang="ru-RU" dirty="0" smtClean="0"/>
              <a:t> –</a:t>
            </a:r>
            <a:r>
              <a:rPr lang="ru-RU" dirty="0" err="1" smtClean="0"/>
              <a:t>Лабинский</a:t>
            </a:r>
            <a:r>
              <a:rPr lang="ru-RU" dirty="0" smtClean="0"/>
              <a:t> район</a:t>
            </a:r>
          </a:p>
          <a:p>
            <a:r>
              <a:rPr lang="ru-RU" dirty="0" smtClean="0"/>
              <a:t>Ноябрь 2020г.    Туапсинский район</a:t>
            </a:r>
          </a:p>
          <a:p>
            <a:r>
              <a:rPr lang="ru-RU" dirty="0" smtClean="0"/>
              <a:t>Декабрь 2020г.    г. Краснодар</a:t>
            </a:r>
          </a:p>
          <a:p>
            <a:r>
              <a:rPr lang="ru-RU" dirty="0" smtClean="0"/>
              <a:t>Январь 2021г.     Красноармейский район</a:t>
            </a:r>
          </a:p>
          <a:p>
            <a:r>
              <a:rPr lang="ru-RU" dirty="0" smtClean="0"/>
              <a:t>Февраль 2021г.   Динской район</a:t>
            </a:r>
          </a:p>
          <a:p>
            <a:r>
              <a:rPr lang="ru-RU" dirty="0" smtClean="0"/>
              <a:t>Март 2021г.        </a:t>
            </a:r>
            <a:r>
              <a:rPr lang="ru-RU" dirty="0" err="1" smtClean="0"/>
              <a:t>Тимашевский</a:t>
            </a:r>
            <a:r>
              <a:rPr lang="ru-RU" dirty="0" smtClean="0"/>
              <a:t> район</a:t>
            </a:r>
          </a:p>
          <a:p>
            <a:r>
              <a:rPr lang="ru-RU" dirty="0" smtClean="0"/>
              <a:t>Апрель 2021г.    </a:t>
            </a:r>
            <a:r>
              <a:rPr lang="ru-RU" dirty="0" err="1" smtClean="0"/>
              <a:t>Горячеключевской</a:t>
            </a:r>
            <a:r>
              <a:rPr lang="ru-RU" dirty="0" smtClean="0"/>
              <a:t> район</a:t>
            </a:r>
          </a:p>
          <a:p>
            <a:r>
              <a:rPr lang="ru-RU" dirty="0" smtClean="0"/>
              <a:t>Май 2021г.         Апшеронский район</a:t>
            </a:r>
          </a:p>
          <a:p>
            <a:r>
              <a:rPr lang="ru-RU" dirty="0" smtClean="0"/>
              <a:t>Июнь 2021г.       г.Краснодар</a:t>
            </a:r>
          </a:p>
          <a:p>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834</TotalTime>
  <Words>1524</Words>
  <Application>Microsoft Office PowerPoint</Application>
  <PresentationFormat>Экран (4:3)</PresentationFormat>
  <Paragraphs>169</Paragraphs>
  <Slides>24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24</vt:i4>
      </vt:variant>
    </vt:vector>
  </HeadingPairs>
  <TitlesOfParts>
    <vt:vector size="25" baseType="lpstr">
      <vt:lpstr>Апекс</vt:lpstr>
      <vt:lpstr>Поддержка и развитие сети бесплатной юридической помощи многодетным семьям в Краснодарском крае "Семейный юрист" </vt:lpstr>
      <vt:lpstr>Информирование многодетных семей города и края</vt:lpstr>
      <vt:lpstr>Раздаточный материал</vt:lpstr>
      <vt:lpstr>Личные консультации многодетных семей г. Краснодар</vt:lpstr>
      <vt:lpstr>Команда личных, стационарных мероприятий г. Краснодар (офлайн)</vt:lpstr>
      <vt:lpstr>Работа вне консультации по  г. Краснодар</vt:lpstr>
      <vt:lpstr>   Выездные личные (оффлайн) консультации по г. Краснодар и по районам Краснодарского края.  </vt:lpstr>
      <vt:lpstr>Работа вне консультаций  юриста по Краснодарскому краю</vt:lpstr>
      <vt:lpstr> Выездные Семинары  правовой грамотности по городу и Краснодарскому краю</vt:lpstr>
      <vt:lpstr>Основные темы семинаров для многодетных родителей</vt:lpstr>
      <vt:lpstr> Выездные семинары по городу и Краснодарскому краю "Юридическая и правовая грамотность подростков» </vt:lpstr>
      <vt:lpstr>Тайминг выездных семинаров</vt:lpstr>
      <vt:lpstr>Команда выездных мероприятий</vt:lpstr>
      <vt:lpstr> Личные онлайн консультации  через сайт проекта, электронную почту, мессенджеры (онлайн).  </vt:lpstr>
      <vt:lpstr>Работа вне консультаций юриста</vt:lpstr>
      <vt:lpstr>Онлайн семинары (вебинары) для  многодетных семей</vt:lpstr>
      <vt:lpstr>Онлайн семинары (вебинары)  по профилактике правонарушений среди подростков.    из многодетных семей.</vt:lpstr>
      <vt:lpstr>Ютуб канал и сайт</vt:lpstr>
      <vt:lpstr>Команда  онлайн мероприятий</vt:lpstr>
      <vt:lpstr>Конференции</vt:lpstr>
      <vt:lpstr>Тайминг конференции</vt:lpstr>
      <vt:lpstr>Команда конференции</vt:lpstr>
      <vt:lpstr>Добровольцы</vt:lpstr>
      <vt:lpstr>Команда всего проекта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Поддержка и развитие сети бесплатной юридической помощи многодетным семьям в Краснодарском крае "Семейный юрист" </dc:title>
  <dc:creator>1</dc:creator>
  <cp:lastModifiedBy>1</cp:lastModifiedBy>
  <cp:revision>85</cp:revision>
  <dcterms:created xsi:type="dcterms:W3CDTF">2020-04-01T14:28:23Z</dcterms:created>
  <dcterms:modified xsi:type="dcterms:W3CDTF">2020-04-21T08:30:11Z</dcterms:modified>
</cp:coreProperties>
</file>