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83" r:id="rId9"/>
    <p:sldId id="284" r:id="rId10"/>
    <p:sldId id="285" r:id="rId11"/>
    <p:sldId id="286" r:id="rId12"/>
    <p:sldId id="261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7" r:id="rId35"/>
    <p:sldId id="296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262" r:id="rId47"/>
    <p:sldId id="263" r:id="rId48"/>
    <p:sldId id="264" r:id="rId49"/>
    <p:sldId id="265" r:id="rId50"/>
    <p:sldId id="266" r:id="rId51"/>
    <p:sldId id="267" r:id="rId52"/>
    <p:sldId id="268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94" y="-1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4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5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2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7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83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0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72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0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4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98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47B42-1A14-4E0D-BAC7-C0430F139F3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36D0B-001F-4EE9-820C-05485D95A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99" b="31081"/>
          <a:stretch/>
        </p:blipFill>
        <p:spPr>
          <a:xfrm>
            <a:off x="4351023" y="529936"/>
            <a:ext cx="3648414" cy="1208370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4321" y="2176294"/>
            <a:ext cx="10775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>Автономная некоммерческая организация </a:t>
            </a:r>
          </a:p>
          <a:p>
            <a:pPr algn="ctr"/>
            <a:r>
              <a:rPr lang="ru-RU" sz="5600" b="1" dirty="0" smtClean="0">
                <a:latin typeface="Comic Sans MS" panose="030F0702030302020204" pitchFamily="66" charset="0"/>
              </a:rPr>
              <a:t>«Многопрофильный центр развития личности «Точка»</a:t>
            </a:r>
            <a:endParaRPr lang="ru-RU" sz="5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797510"/>
            <a:ext cx="11470707" cy="526297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содействие в реализации приоритетных направлений государственной молодежной политики по созданию условий для успешной социализации и эффективной самореализации молодых людей</a:t>
            </a:r>
            <a:endParaRPr lang="ru-RU" sz="36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536174"/>
            <a:ext cx="11470707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развитие инфраструктуры методической, информационной, консультационной, образовательной и ресурсной поддержки инклюзивной волонтерской деятельности</a:t>
            </a:r>
            <a:endParaRPr lang="ru-RU" sz="36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2180869"/>
            <a:ext cx="10068791" cy="30469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ПРИНЦИПЫ ШИВ «ТОЧКА»</a:t>
            </a:r>
            <a:endParaRPr lang="ru-RU" sz="9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4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767006"/>
            <a:ext cx="11470707" cy="33239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ЗАКОННОСТЬ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деятельность волонтеров не может нарушать законодательство Российской Федерации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2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767006"/>
            <a:ext cx="11470707" cy="33239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БЕЗВОЗМЕЗДНОСТЬ</a:t>
            </a:r>
            <a:endParaRPr lang="ru-RU" sz="6600" dirty="0" smtClean="0">
              <a:solidFill>
                <a:srgbClr val="000150"/>
              </a:solidFill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труд волонтера не оплачивается и не предполагает другой материальной выгоды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397674"/>
            <a:ext cx="11470707" cy="4062651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БЕЗОПАСНОСТЬ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стремится сделать свою помощь безопаснее для </a:t>
            </a:r>
            <a:r>
              <a:rPr lang="ru-RU" sz="4800" dirty="0" err="1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благополучателей</a:t>
            </a:r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а также не подвергает себя ненужному риску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6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028343"/>
            <a:ext cx="11470707" cy="4801314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ЭТИЧНОСТЬ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цели и действия волонтера имеют нравственную и гуманистическую направленность и продиктованы интересами людей, нуждающихся в поддержке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581300"/>
            <a:ext cx="11470707" cy="5847755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КРОССКУЛЬТУРНОСТЬ</a:t>
            </a:r>
            <a:endParaRPr lang="ru-RU" sz="6600" dirty="0" smtClean="0">
              <a:solidFill>
                <a:srgbClr val="000150"/>
              </a:solidFill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/>
            <a:r>
              <a:rPr lang="ru-RU" sz="44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уважительно относится к любому человеку вне зависимости от пола, возраста, расы, национальности, языка, гражданства, состояния здоровья, социального, имущественного или семейного положения, политических или религиозных предпочтений</a:t>
            </a:r>
            <a:endParaRPr lang="ru-RU" sz="44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4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889843"/>
            <a:ext cx="11470707" cy="5078313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ПОМОЩЬ И ВЗАИМОВЫРУЧКА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волонтеры не отказывают ы помощи друг другу, остальным членам команды и прочим людям, испытывающим в ней потребность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397674"/>
            <a:ext cx="11470707" cy="4062651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ИДЕНТИЧНОСТЬ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осознает, что олицетворяет для окружающих все волонтерское сообщество, и в соответствии с этим контролирует свое поведение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4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81100" y="1556466"/>
            <a:ext cx="9829800" cy="50629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Comic Sans MS" panose="030F0702030302020204" pitchFamily="66" charset="0"/>
              </a:rPr>
              <a:t>Целью создания Организации является предоставление услуг в сфере многопрофильного развития личности посредством: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реализации программ и проектов, направленных на создание благоприятных условий для воспитания высоких нравственных качеств и всестороннего развития личности,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духовного воспитания,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распространения духовно-нравственных знаний и традиций, приобщения к ним широкого круга лиц, в том числе укрепления связей между поколениями,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приобщение молодых граждан к культурно-историческому наследию,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обеспечения интеллектуального, физического и личностного развития,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пропаганды физической культуры и здорового образа жизни,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создание атмосферы благоприятного социально-психологического микроклимата,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организации просветительской деятельности,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сохранения патриотического наследия,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развития ответственности, осознанности, </a:t>
            </a:r>
          </a:p>
          <a:p>
            <a:pPr marL="285750" indent="-285750">
              <a:buFont typeface="Calibri" panose="020F0502020204030204" pitchFamily="34" charset="0"/>
              <a:buChar char="⃝"/>
            </a:pPr>
            <a:r>
              <a:rPr lang="ru-RU" sz="1900" dirty="0" smtClean="0">
                <a:latin typeface="Comic Sans MS" panose="030F0702030302020204" pitchFamily="66" charset="0"/>
              </a:rPr>
              <a:t>повышения уровня вовлеченности в общественную жизнь. </a:t>
            </a:r>
            <a:endParaRPr lang="ru-RU" sz="1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659011"/>
            <a:ext cx="11470707" cy="5539978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СОЛИДАРНОСТЬ</a:t>
            </a:r>
            <a:endParaRPr lang="ru-RU" sz="6600" dirty="0" smtClean="0">
              <a:solidFill>
                <a:srgbClr val="000150"/>
              </a:solidFill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волонтеры разделяют цели и ценности команды, в которой работают, отдают приоритет командным интересам и согласовывают свои действия с коллегами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012954"/>
            <a:ext cx="11470707" cy="483209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ЛИЧНАЯ ОТВЕТСТВЕННОСТЬ ЗА РЕЗУЛЬТАТ</a:t>
            </a:r>
            <a:r>
              <a:rPr lang="ru-RU" sz="54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волонтеры, принявшие на себя в рамках волонтерской деятельности те или иные обязательства, выполняют их качественно, добросовестно и не прерывают их исполнение до оговоренного срока</a:t>
            </a:r>
            <a:endParaRPr lang="ru-RU" sz="40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397674"/>
            <a:ext cx="11470707" cy="4062651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ДИСЦИПЛИНА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руководствуется в своей деятельности установленными нормами и правилами, полученными указаниями и не нарушает их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57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767006"/>
            <a:ext cx="11470707" cy="33239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КУЛЬТУРА РЕЧИ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не использует в своей речи грубости, заносчивости, ненормативной лексики</a:t>
            </a:r>
            <a:endParaRPr lang="ru-RU" sz="4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505122"/>
            <a:ext cx="11470707" cy="5847755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КУЛЬТУРА ПОВЕДЕНИЯ</a:t>
            </a:r>
            <a:r>
              <a:rPr lang="ru-RU" sz="66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44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волонтер соблюдает нормы поведения, установленные в обществе, в частности не употребляют табачные, алкогольные и наркотические вещества, не проявляет агрессии, бережно относится к имуществу, животным, зеленым насаждениям</a:t>
            </a:r>
            <a:endParaRPr lang="ru-RU" sz="44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2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2180869"/>
            <a:ext cx="10068791" cy="30469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ФУНКЦИИ ШИВ «ТОЧКА»</a:t>
            </a:r>
            <a:endParaRPr lang="ru-RU" sz="9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2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536174"/>
            <a:ext cx="11470707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на своем уровне во взаимодействии с коллегами и волонтерами определяет сущность и содержание добровольческой деятельности, ее детали, особенности, принципы ее реализации, другие значимые характеристики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920621"/>
            <a:ext cx="11470707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устанавливает точки приложения добровольческих усилий, перечень </a:t>
            </a:r>
            <a:r>
              <a:rPr lang="ru-RU" sz="4000" dirty="0" err="1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благополучателей</a:t>
            </a:r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/ получателей помощи волонтеров, достигает договоренностей с заказчиками волонтерских услуг / организаторами добровольческой деятельности, принимает заявки на оказание добровольческой помощи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536174"/>
            <a:ext cx="11470707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планирует и проектирует текущую добровольческую деятельность, отдельные акции, события и мероприятия, организует реагирование на внеплановые (экстренные) ситуации, обеспечивает деятельность ресурсами и волонтерами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767280"/>
            <a:ext cx="11470707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привлекает партнеров, ресурсы и финансовые средства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60071" y="1981212"/>
            <a:ext cx="10068791" cy="35394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Штаб инклюзивных волонтеров </a:t>
            </a:r>
            <a:r>
              <a:rPr lang="ru-RU" sz="3200" dirty="0">
                <a:latin typeface="Comic Sans MS" panose="030F0702030302020204" pitchFamily="66" charset="0"/>
                <a:ea typeface="Calibri" panose="020F0502020204030204" pitchFamily="34" charset="0"/>
              </a:rPr>
              <a:t>«Точка</a:t>
            </a:r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» (ШИВ «Точка») </a:t>
            </a:r>
            <a:r>
              <a:rPr lang="ru-RU" sz="3200" dirty="0">
                <a:latin typeface="Comic Sans MS" panose="030F0702030302020204" pitchFamily="66" charset="0"/>
                <a:ea typeface="Calibri" panose="020F0502020204030204" pitchFamily="34" charset="0"/>
              </a:rPr>
              <a:t>представляет собой добровольное объединение граждан, осуществляющих неоплачиваемую добровольную социально-значимую деятельность в г. Новосибирске, Новосибирской области и других регионах Российской Федерации.</a:t>
            </a:r>
            <a:endParaRPr lang="ru-RU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228397"/>
            <a:ext cx="11470707" cy="440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обеспечивает в рамках своей компетенции административно-хозяйственную, финансово-экономическую, программную и операционную деятельность добровольческой организации либо аналогичные процессы в ходе реализации добровольческого проекта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002120"/>
            <a:ext cx="11470707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организует привлечение волонтеров, их отбор, подготовку, расстановку по позициям, задачам и полномочиям, формирование графика занятости, </a:t>
            </a:r>
            <a:r>
              <a:rPr lang="ru-RU" sz="4000" dirty="0" err="1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супервизию</a:t>
            </a:r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в процессе волонтерской деятельности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843950"/>
            <a:ext cx="11470707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мотивирует волонтеров на осуществление волонтерской деятельности, в том числе путем реализации специальных мотивационных мероприятий, проектов, программ и церемоний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536174"/>
            <a:ext cx="11470707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контролирует качество работы волонтеров, предоставляет им отклик по ее эффективности и возможности оптимизации процессов, выражает волонтерам благодарность и признание за добросовестную и результативную работу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767280"/>
            <a:ext cx="11470707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обеспечивает волонтеров необходимыми ресурсами и сервисами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612844"/>
            <a:ext cx="11470707" cy="5632311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взаимодействует с волонтерами, заказчиками волонтерских услуг, организаторами добровольческой деятельности, </a:t>
            </a:r>
            <a:r>
              <a:rPr lang="ru-RU" sz="4000" dirty="0" err="1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благополучателями</a:t>
            </a:r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/ получателями помощи волонтеров, партнерами, официальными структурами, средствами массовой информации, другими организациями, институтами и субъектами по вопросам осуществления волонтерской деятельности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459504"/>
            <a:ext cx="11470707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оценивает связанные с волонтерской деятельностью риски и принимает меры по их минимизации и устранению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920621"/>
            <a:ext cx="11470707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разрабатывает нормативную, организационно-распорядительную, регулирующую и методическую документацию, регламентирующую осуществляемую добровольческую деятельность и прочие рабочие процессы добровольческой организации либо инициативы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230629"/>
            <a:ext cx="11470707" cy="2554545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готовит необходимые планово-отчетные и аналитические материалы, при необходимости предоставляет их партнерам и уполномоченным органам</a:t>
            </a:r>
          </a:p>
        </p:txBody>
      </p:sp>
    </p:spTree>
    <p:extLst>
      <p:ext uri="{BB962C8B-B14F-4D97-AF65-F5344CB8AC3E}">
        <p14:creationId xmlns:p14="http://schemas.microsoft.com/office/powerpoint/2010/main" val="18337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459504"/>
            <a:ext cx="11470707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действует от лица добровольческой организации либо добровольческой инициативы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60071" y="1981212"/>
            <a:ext cx="10068791" cy="34163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ШИВ «Точка» является структурным подразделением АНО МЦРЛ «Точка» и имеет своего руководителя (далее – Руководитель), который подчиняется непосредственно Исполнительному директору Учреждения. </a:t>
            </a:r>
            <a:endParaRPr lang="ru-RU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920621"/>
            <a:ext cx="11470707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организует участие добровольческого объединения и его волонтеров, инициативной группы волонтерского проекта в разнообразных конкурсах, форумах, конференциях, программах, деятельности консультативных и совещательных органов по вопросам добровольчества</a:t>
            </a:r>
          </a:p>
        </p:txBody>
      </p:sp>
    </p:spTree>
    <p:extLst>
      <p:ext uri="{BB962C8B-B14F-4D97-AF65-F5344CB8AC3E}">
        <p14:creationId xmlns:p14="http://schemas.microsoft.com/office/powerpoint/2010/main" val="39415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767280"/>
            <a:ext cx="11470707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формирует и выдвигает нормотворческие и законодательные инициативы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0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767280"/>
            <a:ext cx="11470707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осуществляет просветительскую деятельность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6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2459504"/>
            <a:ext cx="11470707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продвигает и пропагандирует добровольческие ценности и идеи реализуемых волонтерских инициатив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3075057"/>
            <a:ext cx="11470707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выполняет иные необходимые функции</a:t>
            </a:r>
            <a:endParaRPr lang="ru-RU" sz="28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7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640542"/>
            <a:ext cx="10068791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НАПРАВЛЕНИЯ ДОБРОВОЛЬЧЕСКОЙ ДЕЯТЕЛЬНОСТИ ШИВ «ТОЧКА»</a:t>
            </a:r>
            <a:endParaRPr lang="ru-RU" sz="6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5243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ШИВ «Точка» реализует свою деятельность в форме инклюзивного </a:t>
            </a:r>
            <a:r>
              <a:rPr lang="ru-RU" sz="32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волонтерства</a:t>
            </a:r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по различным направлениям добровольчества в соответствии с действующим законодательством Российской Федерации. </a:t>
            </a:r>
          </a:p>
          <a:p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Инклюзивное </a:t>
            </a:r>
            <a:r>
              <a:rPr lang="ru-RU" sz="32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предполагает включение в добровольческую деятельность людей с ограниченными возможностями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13149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4012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Добровольческая (волонтерская) деятельность в области образования / образовательное </a:t>
            </a:r>
            <a:r>
              <a:rPr lang="ru-RU" sz="20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Включает участие и содействие добровольцев (волонтеров) в реализации просветительских программ и проектов, а также в развитии дополнительных компетенций для детей и взрослых. Добровольческая (волонтерская) деятельность в образовании может реализовываться в том числе через осуществление просветительской и консультативной деятельности, наставничества, </a:t>
            </a:r>
            <a:r>
              <a:rPr lang="ru-RU" sz="20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тьюторства</a:t>
            </a: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, в формате «обучение через добровольчество (</a:t>
            </a:r>
            <a:r>
              <a:rPr lang="ru-RU" sz="20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)», предполагающем участие преподавателей и обучающихся в добровольческих (волонтерских) проектах и программах образовательных организаций всех уровней образования, реализации совместных благотворительных программ образовательных организаций, социально ориентированных некоммерческих организаций и коммерческих организаций с использованием их профессиональных компетенций.</a:t>
            </a:r>
          </a:p>
        </p:txBody>
      </p:sp>
    </p:spTree>
    <p:extLst>
      <p:ext uri="{BB962C8B-B14F-4D97-AF65-F5344CB8AC3E}">
        <p14:creationId xmlns:p14="http://schemas.microsoft.com/office/powerpoint/2010/main" val="23563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4012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гражданско-патриотического воспитания / патриотическое 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Подразумевает в том числе оказание помощи ветеранам Великой Отечественной войны и боевых действий, взаимодействие с ветеранскими организациями; благоустройство памятных мест и воинских захоронений, содействие в увековечении памяти погибших при защите Отечества; участие добровольцев (волонтеров) в организации акций, посвященных памятным событиям в истории России.</a:t>
            </a:r>
          </a:p>
        </p:txBody>
      </p:sp>
    </p:spTree>
    <p:extLst>
      <p:ext uri="{BB962C8B-B14F-4D97-AF65-F5344CB8AC3E}">
        <p14:creationId xmlns:p14="http://schemas.microsoft.com/office/powerpoint/2010/main" val="1005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739804"/>
            <a:ext cx="10068791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Добровольческая (волонтерская) деятельность в сфере здравоохранения / медицинское </a:t>
            </a:r>
            <a:r>
              <a:rPr lang="ru-RU" sz="24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Предполагает содействие в оказании медицинской помощи гражданам; содействие в формировании здорового образа жизни населения, профилактике возникновения и распространения заболеваний; пропаганду донорства крови и ее компонентов; информационную, консультативную, просветительскую, досуговую и иную поддержку пациентов медицинских организаций по месту их нахождения; помощь в уходе за пациентами в лечебных и реабилитационных учреждениях.</a:t>
            </a:r>
          </a:p>
        </p:txBody>
      </p:sp>
    </p:spTree>
    <p:extLst>
      <p:ext uri="{BB962C8B-B14F-4D97-AF65-F5344CB8AC3E}">
        <p14:creationId xmlns:p14="http://schemas.microsoft.com/office/powerpoint/2010/main" val="41640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60071" y="1981212"/>
            <a:ext cx="10068791" cy="45243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Слоганами ШИВ «Точка» являются выражения: </a:t>
            </a:r>
          </a:p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«Точка – твое начало соприкосновения с добром»;</a:t>
            </a:r>
          </a:p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«Точка: объединяем сердца для действий»;</a:t>
            </a:r>
          </a:p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«Найди свою точку перемен»;</a:t>
            </a:r>
          </a:p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«Найди свою точку роста»;</a:t>
            </a:r>
          </a:p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«Волонтеры и точка». </a:t>
            </a:r>
          </a:p>
        </p:txBody>
      </p:sp>
    </p:spTree>
    <p:extLst>
      <p:ext uri="{BB962C8B-B14F-4D97-AF65-F5344CB8AC3E}">
        <p14:creationId xmlns:p14="http://schemas.microsoft.com/office/powerpoint/2010/main" val="646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487143"/>
            <a:ext cx="10068791" cy="45243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социальной поддержки и социального обслуживания населения / социальное </a:t>
            </a:r>
            <a:r>
              <a:rPr lang="ru-RU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Включает участие добровольцев (волонтеров) в оказании безвозмездной помощи гражданам, нуждающимся в социальной поддержке и социальном обслуживании, в том числе содействие в оказании помощи в организациях социального обслуживания (домах-интернатах (пансионатах) для престарелых и инвалидов, психоневрологических интернатах, в том числе детских, центрах социального обслуживания населения, центрах социальной </a:t>
            </a:r>
            <a:r>
              <a:rPr lang="ru-RU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адаптаци</a:t>
            </a:r>
            <a:r>
              <a:rPr lang="ru-RU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и других); содействие в оказании социальных услуг на дому; содействие в осуществлении социального обслуживания нуждающихся; содействие в оказании помощи лицам, находящимся в трудной жизненной ситуации, в том числе малообеспеченным и безработным гражданам, а также обеспечение профилактики социального сиротства; содействие в реализации программ социализации выпускников учреждений для детей-сирот, детей, оставшихся без попечения родителей, людей с ограниченными возможностями здоровья, людей с наркотической и алкогольной зависимостью, инвалидов, лиц, освобожденных из мест лишения свободы и иных нуждающихся категорий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37183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0934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sz="26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культуры / культурное </a:t>
            </a:r>
            <a:r>
              <a:rPr lang="ru-RU" sz="26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Охватывает поддержку деятельности организаций культуры; содействие в организации и проведении массовых мероприятий в сфере культуры; участие в осуществлении работ по сохранению объектов культурного наследия (памятников истории и культуры); вовлечение деятелей культуры и искусства в добровольческую деятельность; реализацию творческих и социокультурных проектов; организацию туристических маршрутов и культурных пространств.</a:t>
            </a:r>
          </a:p>
        </p:txBody>
      </p:sp>
    </p:spTree>
    <p:extLst>
      <p:ext uri="{BB962C8B-B14F-4D97-AF65-F5344CB8AC3E}">
        <p14:creationId xmlns:p14="http://schemas.microsoft.com/office/powerpoint/2010/main" val="27231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1549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sz="24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физической культуры и спорта / спортивное </a:t>
            </a:r>
            <a:r>
              <a:rPr lang="ru-RU" sz="24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включает участие в организации и (или) проведении физкультурных и спортивных мероприятий; участие в организации и деятельности объектов спорта; участие в организации и проведении спортивных мероприятий среди лиц с ограниченными возможностями здоровья и инвалидов; участие в пропаганде здорового образа жизни, физической культуры и спорта; вовлечение в добровольческую (волонтерскую) деятельность известных спортсменов, профессиональных работников сферы физической культуры и спорта.</a:t>
            </a:r>
          </a:p>
        </p:txBody>
      </p:sp>
    </p:spTree>
    <p:extLst>
      <p:ext uri="{BB962C8B-B14F-4D97-AF65-F5344CB8AC3E}">
        <p14:creationId xmlns:p14="http://schemas.microsoft.com/office/powerpoint/2010/main" val="28780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1549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Добровольческая (волонтерская) деятельность в сфере охраны природы / экологическое </a:t>
            </a:r>
            <a:r>
              <a:rPr lang="ru-RU" sz="22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Предполагает содействие восстановлению природных экосистем, очистке природной среды от мусора, в том числе в организации раздельного сбора отходов; содействие природоохранной деятельности; содействие формированию экологической культуры и экологического просвещения; участие в охране животного мира, сохранении и восстановлении среды его обитания; содействие в оказании помощи осуществляющим управление особо охраняемыми природными территориями учреждениям в сфере сохранения в естественном состоянии природных комплексов и содействие в работе по выявлению фактов нарушения лесного законодательства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48838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648712"/>
            <a:ext cx="10068791" cy="39703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sz="36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формирования комфортной городской среды / </a:t>
            </a:r>
            <a:r>
              <a:rPr lang="ru-RU" sz="36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36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развития территорий. Представляет собой добровольческую деятельность в решении вопросов по развитию городской среды и благоустройству территорий.</a:t>
            </a:r>
          </a:p>
        </p:txBody>
      </p:sp>
    </p:spTree>
    <p:extLst>
      <p:ext uri="{BB962C8B-B14F-4D97-AF65-F5344CB8AC3E}">
        <p14:creationId xmlns:p14="http://schemas.microsoft.com/office/powerpoint/2010/main" val="14727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4012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Добровольческая (волонтерская) деятельность в сфере информационного освещения и массовых коммуникаций / 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медиаволонтерство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Охватывает формирование информационного поля вокруг общественно значимых событий, информационную поддержку социальных и добровольческих проектов, мероприятий и программ; создание волонтерами в качестве фотографов, журналистов, SMM-специалистов, 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видеооператоров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позитивного контента и его распространение в СМИ и социальных сетях.</a:t>
            </a:r>
          </a:p>
        </p:txBody>
      </p:sp>
    </p:spTree>
    <p:extLst>
      <p:ext uri="{BB962C8B-B14F-4D97-AF65-F5344CB8AC3E}">
        <p14:creationId xmlns:p14="http://schemas.microsoft.com/office/powerpoint/2010/main" val="37523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5589" y="1487143"/>
            <a:ext cx="10068791" cy="44012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Добровольчество (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) в сфере реализации общественно значимых мероприятий / событийное </a:t>
            </a:r>
            <a:r>
              <a:rPr lang="ru-RU" sz="28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Включает оказание безвозмездной помощи в подготовке, проведении и достижении стратегических целей какого-либо социально значимого мероприятия и осуществляется на досуговых, спортивных, образовательных, представительских, экономических и иных мероприятиях локального, местного, регионального, федерального и международного уровней.</a:t>
            </a:r>
          </a:p>
        </p:txBody>
      </p:sp>
    </p:spTree>
    <p:extLst>
      <p:ext uri="{BB962C8B-B14F-4D97-AF65-F5344CB8AC3E}">
        <p14:creationId xmlns:p14="http://schemas.microsoft.com/office/powerpoint/2010/main" val="19107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864156"/>
            <a:ext cx="10068791" cy="35394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Добровольческая (волонтерская) деятельность в сфере защиты животных / зоозащитное </a:t>
            </a:r>
            <a:r>
              <a:rPr lang="ru-RU" sz="3200" dirty="0" err="1" smtClean="0">
                <a:latin typeface="Comic Sans MS" panose="030F0702030302020204" pitchFamily="66" charset="0"/>
                <a:ea typeface="Calibri" panose="020F0502020204030204" pitchFamily="34" charset="0"/>
              </a:rPr>
              <a:t>волонтерство</a:t>
            </a:r>
            <a:r>
              <a:rPr lang="ru-RU" sz="32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. Подразумевает осуществление инициатив, направленных на улучшение содержания и обращения с животными, предотвращение жестокого обращения с животными, помощь бездомным животным.</a:t>
            </a:r>
          </a:p>
        </p:txBody>
      </p:sp>
    </p:spTree>
    <p:extLst>
      <p:ext uri="{BB962C8B-B14F-4D97-AF65-F5344CB8AC3E}">
        <p14:creationId xmlns:p14="http://schemas.microsoft.com/office/powerpoint/2010/main" val="4387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1648712"/>
            <a:ext cx="10068791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Перечень направлений волонтерской деятельности не является исчерпывающим и может быть дополнен в соответствии с Уставом Учреждения без внесения изменений в настоящее Положение. </a:t>
            </a:r>
          </a:p>
        </p:txBody>
      </p:sp>
    </p:spTree>
    <p:extLst>
      <p:ext uri="{BB962C8B-B14F-4D97-AF65-F5344CB8AC3E}">
        <p14:creationId xmlns:p14="http://schemas.microsoft.com/office/powerpoint/2010/main" val="29612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3" y="1610711"/>
            <a:ext cx="10068791" cy="41549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Основной целью ШИВ «Точка» является координация, поддержка и развитие инклюзивной волонтерской деятельности на территории Новосибирской области.</a:t>
            </a:r>
            <a:endParaRPr lang="ru-RU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3390791">
            <a:off x="-2311121" y="4823206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35" y="-467950"/>
            <a:ext cx="2729464" cy="2729464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 rot="2390163">
            <a:off x="8173496" y="-550988"/>
            <a:ext cx="6320413" cy="2833635"/>
          </a:xfrm>
          <a:prstGeom prst="triangle">
            <a:avLst/>
          </a:prstGeom>
          <a:solidFill>
            <a:srgbClr val="0001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070144">
            <a:off x="-1718269" y="-71468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8588254">
            <a:off x="7950740" y="4671007"/>
            <a:ext cx="6320413" cy="2833635"/>
          </a:xfrm>
          <a:prstGeom prst="triangle">
            <a:avLst/>
          </a:prstGeom>
          <a:solidFill>
            <a:schemeClr val="bg1"/>
          </a:solidFill>
          <a:ln w="76200">
            <a:solidFill>
              <a:srgbClr val="000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8313" y="529936"/>
            <a:ext cx="10775373" cy="57981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61604" y="2180869"/>
            <a:ext cx="10068791" cy="30469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ЗАДАЧИ ШИВ «ТОЧКА»</a:t>
            </a:r>
            <a:endParaRPr lang="ru-RU" sz="9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1305341"/>
            <a:ext cx="11470707" cy="4247317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популяризация идей добровольчества в общественной среде и активизации участия граждан в социально-значимых акциях и проектах ШИВ «Точка»</a:t>
            </a:r>
            <a:endParaRPr lang="ru-RU" sz="40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5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46" y="531618"/>
            <a:ext cx="11470707" cy="6001643"/>
          </a:xfrm>
          <a:prstGeom prst="rect">
            <a:avLst/>
          </a:prstGeom>
          <a:solidFill>
            <a:schemeClr val="bg1"/>
          </a:solidFill>
          <a:ln w="28575">
            <a:solidFill>
              <a:srgbClr val="0001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0150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создание оптимальных условий для распространения волонтерского движения и пространства социальных и профессиональных проб членов ШИВ «Точка», формирование у них определенной социально-профессиональной позиции и ответственности</a:t>
            </a:r>
            <a:endParaRPr lang="ru-RU" sz="3600" dirty="0">
              <a:solidFill>
                <a:srgbClr val="0001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1820</Words>
  <Application>Microsoft Office PowerPoint</Application>
  <PresentationFormat>Широкоэкранный</PresentationFormat>
  <Paragraphs>88</Paragraphs>
  <Slides>58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3" baseType="lpstr">
      <vt:lpstr>Arial</vt:lpstr>
      <vt:lpstr>Calibri</vt:lpstr>
      <vt:lpstr>Calibri Light</vt:lpstr>
      <vt:lpstr>Comic Sans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Самая Лучшая Женщина</dc:creator>
  <cp:lastModifiedBy>Самая Лучшая Женщина</cp:lastModifiedBy>
  <cp:revision>7</cp:revision>
  <dcterms:created xsi:type="dcterms:W3CDTF">2024-12-17T11:51:48Z</dcterms:created>
  <dcterms:modified xsi:type="dcterms:W3CDTF">2024-12-17T12:41:58Z</dcterms:modified>
</cp:coreProperties>
</file>