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5" r:id="rId3"/>
    <p:sldId id="257" r:id="rId4"/>
    <p:sldId id="276" r:id="rId5"/>
    <p:sldId id="277" r:id="rId6"/>
    <p:sldId id="292" r:id="rId7"/>
    <p:sldId id="293" r:id="rId8"/>
    <p:sldId id="278" r:id="rId9"/>
    <p:sldId id="288" r:id="rId10"/>
    <p:sldId id="290" r:id="rId11"/>
    <p:sldId id="291" r:id="rId12"/>
    <p:sldId id="279" r:id="rId13"/>
    <p:sldId id="280" r:id="rId14"/>
    <p:sldId id="281" r:id="rId15"/>
    <p:sldId id="289" r:id="rId16"/>
    <p:sldId id="282" r:id="rId17"/>
    <p:sldId id="283" r:id="rId18"/>
    <p:sldId id="284" r:id="rId19"/>
    <p:sldId id="285" r:id="rId20"/>
    <p:sldId id="287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Газ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4F6-477B-BE75-0D05D60E90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бензин</c:v>
                </c:pt>
              </c:strCache>
            </c:strRef>
          </c:tx>
          <c:spPr>
            <a:ln w="762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4F6-477B-BE75-0D05D60E90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электроэнергия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4F6-477B-BE75-0D05D60E90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дизельное топливо</c:v>
                </c:pt>
              </c:strCache>
            </c:strRef>
          </c:tx>
          <c:spPr>
            <a:ln w="76200">
              <a:solidFill>
                <a:srgbClr val="FF9900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4F6-477B-BE75-0D05D60E9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147520"/>
        <c:axId val="218325568"/>
      </c:lineChart>
      <c:catAx>
        <c:axId val="17514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8325568"/>
        <c:crosses val="autoZero"/>
        <c:auto val="1"/>
        <c:lblAlgn val="ctr"/>
        <c:lblOffset val="100"/>
        <c:noMultiLvlLbl val="0"/>
      </c:catAx>
      <c:valAx>
        <c:axId val="218325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147520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72897568724962158"/>
          <c:y val="0.30844441282440993"/>
          <c:w val="0.25671674264401162"/>
          <c:h val="0.555711127112616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Целевая аудитория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Коммерческий сегмент</c:v>
                </c:pt>
                <c:pt idx="1">
                  <c:v>Гос органы, ПОК</c:v>
                </c:pt>
                <c:pt idx="2">
                  <c:v>Физические лица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97-4F1F-8497-61AD90EC948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E118-A4CA-40EC-97BA-7D917DF5BD5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299C-4853-4666-96A8-33E3F3439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E118-A4CA-40EC-97BA-7D917DF5BD5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299C-4853-4666-96A8-33E3F3439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E118-A4CA-40EC-97BA-7D917DF5BD5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299C-4853-4666-96A8-33E3F3439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E118-A4CA-40EC-97BA-7D917DF5BD5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299C-4853-4666-96A8-33E3F3439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E118-A4CA-40EC-97BA-7D917DF5BD5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299C-4853-4666-96A8-33E3F3439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E118-A4CA-40EC-97BA-7D917DF5BD5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299C-4853-4666-96A8-33E3F3439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E118-A4CA-40EC-97BA-7D917DF5BD5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299C-4853-4666-96A8-33E3F3439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E118-A4CA-40EC-97BA-7D917DF5BD5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299C-4853-4666-96A8-33E3F3439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E118-A4CA-40EC-97BA-7D917DF5BD5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299C-4853-4666-96A8-33E3F3439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E118-A4CA-40EC-97BA-7D917DF5BD5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F299C-4853-4666-96A8-33E3F3439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E118-A4CA-40EC-97BA-7D917DF5BD5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EF299C-4853-4666-96A8-33E3F3439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87E118-A4CA-40EC-97BA-7D917DF5BD5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EF299C-4853-4666-96A8-33E3F3439D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судового инсинератора на </a:t>
            </a:r>
            <a:r>
              <a:rPr lang="ru-RU" dirty="0" err="1" smtClean="0"/>
              <a:t>пиролизных</a:t>
            </a:r>
            <a:r>
              <a:rPr lang="ru-RU" dirty="0" smtClean="0"/>
              <a:t> газах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3645024"/>
            <a:ext cx="9144000" cy="26208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Игорь Витальевич </a:t>
            </a:r>
            <a:r>
              <a:rPr lang="ru-RU" sz="36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Терещенк</a:t>
            </a:r>
            <a:r>
              <a:rPr lang="en-US" sz="3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</a:t>
            </a:r>
            <a:r>
              <a:rPr lang="ru-RU" sz="3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МГУ им. адм. Г. И. </a:t>
            </a:r>
            <a:r>
              <a:rPr lang="ru-RU" sz="3600" b="1" dirty="0" err="1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Невельского</a:t>
            </a:r>
            <a:r>
              <a:rPr lang="ru-RU" sz="3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мастер производственного обучения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14352"/>
            <a:ext cx="7500990" cy="628632"/>
          </a:xfrm>
        </p:spPr>
        <p:txBody>
          <a:bodyPr/>
          <a:lstStyle/>
          <a:p>
            <a:r>
              <a:rPr lang="ru-RU" dirty="0" smtClean="0"/>
              <a:t>Инсинератор с  горизонтальной загрузкой ТБО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58" y="1676400"/>
            <a:ext cx="441353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05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14352"/>
            <a:ext cx="7500990" cy="628632"/>
          </a:xfrm>
        </p:spPr>
        <p:txBody>
          <a:bodyPr/>
          <a:lstStyle/>
          <a:p>
            <a:r>
              <a:rPr lang="ru-RU" dirty="0" smtClean="0"/>
              <a:t>Инсинератор с дожигающей камерой отводящих газов ТБО</a:t>
            </a:r>
            <a:endParaRPr lang="ru-RU" dirty="0"/>
          </a:p>
        </p:txBody>
      </p:sp>
      <p:pic>
        <p:nvPicPr>
          <p:cNvPr id="5" name="Объект 4" descr="https://konspekta.net/infopediasu/baza18/368249791102.files/image075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47862"/>
            <a:ext cx="7260927" cy="4577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63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/>
              <a:t>Решение проблемы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8075240" cy="659352"/>
          </a:xfrm>
        </p:spPr>
        <p:txBody>
          <a:bodyPr/>
          <a:lstStyle/>
          <a:p>
            <a:r>
              <a:rPr lang="ru-RU" dirty="0" smtClean="0"/>
              <a:t>Получена два патента на использование безопасного сжигания органических отходов</a:t>
            </a:r>
            <a:endParaRPr lang="ru-RU" dirty="0"/>
          </a:p>
        </p:txBody>
      </p:sp>
      <p:pic>
        <p:nvPicPr>
          <p:cNvPr id="4098" name="Picture 2" descr="D:\молодежка\пиролизные печи\фото\Scan0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708920"/>
            <a:ext cx="2349461" cy="3397723"/>
          </a:xfrm>
          <a:prstGeom prst="rect">
            <a:avLst/>
          </a:prstGeom>
          <a:noFill/>
        </p:spPr>
      </p:pic>
      <p:pic>
        <p:nvPicPr>
          <p:cNvPr id="4099" name="Picture 3" descr="D:\молодежка\пиролизные печи\фото\Scan0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2576238" cy="3660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48" y="-1429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Сотрудничество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28662" y="1071546"/>
            <a:ext cx="8015286" cy="135732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МГУ им. адм. Г. И. Невельского совместно  в лице аспирантов студентов и ведет деятельность, направленное на внедрение на рынок устройств и способов применения чистых технологий.</a:t>
            </a:r>
            <a:endParaRPr lang="ru-RU" dirty="0"/>
          </a:p>
        </p:txBody>
      </p:sp>
      <p:pic>
        <p:nvPicPr>
          <p:cNvPr id="1026" name="Picture 2" descr="D:\Файлы с рабочего стола\Фото печь Катюша\фото катюши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533400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Храм пос. </a:t>
            </a:r>
            <a:r>
              <a:rPr lang="ru-RU" dirty="0" err="1" smtClean="0"/>
              <a:t>Бровничи</a:t>
            </a:r>
            <a:r>
              <a:rPr lang="ru-RU" dirty="0" smtClean="0"/>
              <a:t> Приморского края</a:t>
            </a:r>
            <a:endParaRPr lang="ru-RU" dirty="0"/>
          </a:p>
        </p:txBody>
      </p:sp>
      <p:pic>
        <p:nvPicPr>
          <p:cNvPr id="5" name="Содержимое 4" descr="G:\DCIM\100PHOTO\SAM_102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Модульная котельная на топливном брикете</a:t>
            </a:r>
            <a:endParaRPr lang="ru-RU" dirty="0"/>
          </a:p>
        </p:txBody>
      </p:sp>
      <p:pic>
        <p:nvPicPr>
          <p:cNvPr id="4" name="Содержимое 3" descr="G:\DCIM\100PHOTO\SAM_10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143932" cy="163279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D:\Файлы с рабочего стола\бровничи\Изображение 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5"/>
            <a:ext cx="6786610" cy="46434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886341"/>
            <a:ext cx="6000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Трубчатая печь с пиролизной камерой в г. Владивосток </a:t>
            </a:r>
            <a:r>
              <a:rPr lang="ru-RU" dirty="0" err="1" smtClean="0"/>
              <a:t>Марфа-Мариинская</a:t>
            </a:r>
            <a:r>
              <a:rPr lang="ru-RU" dirty="0" smtClean="0"/>
              <a:t> обитель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Сеть </a:t>
            </a:r>
            <a:r>
              <a:rPr lang="ru-RU" dirty="0" err="1" smtClean="0"/>
              <a:t>автомагазинов</a:t>
            </a:r>
            <a:r>
              <a:rPr lang="ru-RU" dirty="0" smtClean="0"/>
              <a:t> «</a:t>
            </a:r>
            <a:r>
              <a:rPr lang="ru-RU" dirty="0" err="1" smtClean="0"/>
              <a:t>Шинтоп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Содержимое 5" descr="D:\фото\DCIM\100PHOTO\SAM_08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9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исследований показали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результате использования топлива из пыли </a:t>
            </a:r>
            <a:r>
              <a:rPr lang="ru-RU" dirty="0" err="1" smtClean="0"/>
              <a:t>пиролизных</a:t>
            </a:r>
            <a:r>
              <a:rPr lang="ru-RU" dirty="0" smtClean="0"/>
              <a:t> отходов, экономия составляет в пределах 30%</a:t>
            </a:r>
          </a:p>
          <a:p>
            <a:pPr algn="just"/>
            <a:r>
              <a:rPr lang="ru-RU" dirty="0" smtClean="0"/>
              <a:t>Зольный остаток не выше 10 %.</a:t>
            </a:r>
          </a:p>
          <a:p>
            <a:pPr algn="just"/>
            <a:r>
              <a:rPr lang="ru-RU" dirty="0" smtClean="0"/>
              <a:t>Бездымное сжигание.</a:t>
            </a:r>
          </a:p>
          <a:p>
            <a:pPr algn="just"/>
            <a:r>
              <a:rPr lang="ru-RU" dirty="0" smtClean="0"/>
              <a:t>Получения удобрения в виде золы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Рынок потребления гранулированного топлива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Терещенко Игорь Витальевич,  мастер </a:t>
            </a:r>
            <a:r>
              <a:rPr lang="ru-RU" sz="2400" dirty="0" err="1" smtClean="0"/>
              <a:t>производственног</a:t>
            </a:r>
            <a:r>
              <a:rPr lang="ru-RU" sz="2400" dirty="0" smtClean="0"/>
              <a:t> обучения Морского государственного университета им. </a:t>
            </a:r>
            <a:r>
              <a:rPr lang="ru-RU" sz="2400" dirty="0" err="1" smtClean="0"/>
              <a:t>адм</a:t>
            </a:r>
            <a:r>
              <a:rPr lang="ru-RU" sz="2400" dirty="0" smtClean="0"/>
              <a:t>. Г. И. Невельского - автор, основатель проекта</a:t>
            </a:r>
          </a:p>
          <a:p>
            <a:pPr lvl="0"/>
            <a:r>
              <a:rPr lang="ru-RU" sz="2400" dirty="0" smtClean="0"/>
              <a:t>Азовцев Анатолий Иванович - научный руководитель проекта, профессор, д.т.н., начальник кафедры Теории устройства судна Морского государственного университета им. </a:t>
            </a:r>
            <a:r>
              <a:rPr lang="ru-RU" sz="2400" dirty="0" err="1" smtClean="0"/>
              <a:t>адм</a:t>
            </a:r>
            <a:r>
              <a:rPr lang="ru-RU" sz="2400" dirty="0" smtClean="0"/>
              <a:t>. Г. И. </a:t>
            </a:r>
            <a:r>
              <a:rPr lang="ru-RU" sz="2400" dirty="0" err="1" smtClean="0"/>
              <a:t>Невельского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smtClean="0"/>
              <a:t>И  др.</a:t>
            </a:r>
            <a:endParaRPr lang="ru-RU" sz="2400" dirty="0"/>
          </a:p>
          <a:p>
            <a:pPr lvl="0"/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Финансовый план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651422"/>
              </p:ext>
            </p:extLst>
          </p:nvPr>
        </p:nvGraphicFramePr>
        <p:xfrm>
          <a:off x="500034" y="1928802"/>
          <a:ext cx="8301040" cy="292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60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0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0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0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602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2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/>
                        <a:t>2021 </a:t>
                      </a:r>
                      <a:endParaRPr kumimoji="0" lang="ru-RU" sz="2000" kern="1200" dirty="0" smtClean="0"/>
                    </a:p>
                    <a:p>
                      <a:r>
                        <a:rPr kumimoji="0" lang="ru-RU" sz="2000" kern="1200" dirty="0" smtClean="0"/>
                        <a:t>рублей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/>
                        <a:t>2022  </a:t>
                      </a:r>
                      <a:endParaRPr kumimoji="0" lang="ru-RU" sz="2000" kern="1200" dirty="0" smtClean="0"/>
                    </a:p>
                    <a:p>
                      <a:r>
                        <a:rPr kumimoji="0" lang="ru-RU" sz="2000" kern="1200" dirty="0" smtClean="0"/>
                        <a:t>рублей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/>
                        <a:t>2023 </a:t>
                      </a:r>
                      <a:endParaRPr kumimoji="0" lang="ru-RU" sz="2000" kern="1200" dirty="0" smtClean="0"/>
                    </a:p>
                    <a:p>
                      <a:r>
                        <a:rPr kumimoji="0" lang="ru-RU" sz="2000" kern="1200" dirty="0" smtClean="0"/>
                        <a:t>рублей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/>
                        <a:t>2024  </a:t>
                      </a:r>
                      <a:r>
                        <a:rPr kumimoji="0" lang="ru-RU" sz="2000" kern="1200" dirty="0" smtClean="0"/>
                        <a:t>рублей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22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Доходы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600 000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1 370 000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8 000 0000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22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Расходы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5 000 000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220 000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810 000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4500 000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22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Прибыль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-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150 000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380 000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560 000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</a:rPr>
                        <a:t>3500 000</a:t>
                      </a:r>
                      <a:endParaRPr lang="ru-RU" sz="16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Терещенко Игорь Витальевич</a:t>
            </a:r>
          </a:p>
          <a:p>
            <a:pPr algn="ctr"/>
            <a:r>
              <a:rPr lang="ru-RU" sz="4400" dirty="0" smtClean="0"/>
              <a:t>Телефон 89242316751</a:t>
            </a:r>
          </a:p>
          <a:p>
            <a:pPr algn="ctr"/>
            <a:r>
              <a:rPr lang="en-US" sz="4400" dirty="0" smtClean="0"/>
              <a:t>E-mail</a:t>
            </a:r>
            <a:r>
              <a:rPr lang="ru-RU" sz="4400" dirty="0" smtClean="0"/>
              <a:t>:</a:t>
            </a:r>
            <a:r>
              <a:rPr lang="en-US" sz="4400" dirty="0" smtClean="0"/>
              <a:t> 2681438@mail.ru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Проблема - рост тарифов на традиционное топливо для судового инсинератора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988840"/>
          <a:ext cx="8640960" cy="445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18648" cy="1162050"/>
          </a:xfrm>
        </p:spPr>
        <p:txBody>
          <a:bodyPr/>
          <a:lstStyle/>
          <a:p>
            <a:r>
              <a:rPr lang="ru-RU" sz="4400" dirty="0" smtClean="0"/>
              <a:t>Описание проблем 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71472" y="1285860"/>
            <a:ext cx="8243918" cy="1785950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 Нужны дополнительные знания для обслуживания судового инсинератора.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Рост цен на топливо создаёт дополнительные финансовые  трудности.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Традиционное сжигание в 10 мильной морской зоне наносит урон экологии.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Нет единой не дорогой  технологии утилизации отходов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Нет инсинератора  утилизирующего твёрдые и жидкие отходы  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8291264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14352"/>
            <a:ext cx="7715304" cy="628632"/>
          </a:xfrm>
        </p:spPr>
        <p:txBody>
          <a:bodyPr/>
          <a:lstStyle/>
          <a:p>
            <a:r>
              <a:rPr lang="ru-RU" dirty="0" smtClean="0"/>
              <a:t>Помоги себе и другим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14422"/>
            <a:ext cx="8429684" cy="14287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Полученное тепло  в трубчатой печи с пиролизной камерой снижает затраты на сжигание ТБО до </a:t>
            </a:r>
            <a:r>
              <a:rPr lang="ru-RU" sz="2000" dirty="0"/>
              <a:t>4</a:t>
            </a:r>
            <a:r>
              <a:rPr lang="ru-RU" sz="2000" dirty="0" smtClean="0"/>
              <a:t>0%, снижает вредные выбросы азота и позволяет получать углерод для повторного использования экологически чистого топлива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D:\Файлы\Игорь Терещенко\Терещенко 23-04-08\Печь пиролизная 4\корпус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54726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14352"/>
            <a:ext cx="7715304" cy="628632"/>
          </a:xfrm>
        </p:spPr>
        <p:txBody>
          <a:bodyPr/>
          <a:lstStyle/>
          <a:p>
            <a:pPr algn="ctr"/>
            <a:r>
              <a:rPr lang="ru-RU" dirty="0" smtClean="0"/>
              <a:t>Твёрдотопливный угольный котёл с </a:t>
            </a:r>
            <a:r>
              <a:rPr lang="ru-RU" dirty="0" err="1" smtClean="0"/>
              <a:t>пиролизной</a:t>
            </a:r>
            <a:r>
              <a:rPr lang="ru-RU" dirty="0" smtClean="0"/>
              <a:t> камерой для обогрева и одновременной утилизации ТБО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14422"/>
            <a:ext cx="8429684" cy="142876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Полученное тепло  в котле с пиролизной камерой снижает: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 затраты на сжигание ТБО до </a:t>
            </a:r>
            <a:r>
              <a:rPr lang="ru-RU" sz="2000" dirty="0"/>
              <a:t>4</a:t>
            </a:r>
            <a:r>
              <a:rPr lang="ru-RU" sz="2000" dirty="0" smtClean="0"/>
              <a:t>0%,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вредные выбросы азота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 позволяет получать углерод </a:t>
            </a:r>
            <a:endParaRPr lang="ru-RU" sz="2000" dirty="0"/>
          </a:p>
        </p:txBody>
      </p:sp>
      <p:pic>
        <p:nvPicPr>
          <p:cNvPr id="1026" name="Picture 2" descr="D:\Женский мрнастырь\Котёл\сборка  с разнесённой камеро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5111750" cy="39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14352"/>
            <a:ext cx="7715304" cy="628632"/>
          </a:xfrm>
        </p:spPr>
        <p:txBody>
          <a:bodyPr/>
          <a:lstStyle/>
          <a:p>
            <a:pPr algn="ctr"/>
            <a:r>
              <a:rPr lang="ru-RU" dirty="0" smtClean="0"/>
              <a:t>Участок  ручного брикетирования </a:t>
            </a:r>
            <a:r>
              <a:rPr lang="ru-RU" dirty="0" err="1" smtClean="0"/>
              <a:t>пиролихзного</a:t>
            </a:r>
            <a:r>
              <a:rPr lang="ru-RU" dirty="0" smtClean="0"/>
              <a:t> остатка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14422"/>
            <a:ext cx="8429684" cy="142876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Полученное тепло  в котле с пиролизной камерой снижает: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 Камера измельчения и смешивания со связующем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Ручной пресс для предания формы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/>
              <a:t>Стилаж</a:t>
            </a:r>
            <a:endParaRPr lang="ru-RU" sz="2000" dirty="0" smtClean="0"/>
          </a:p>
        </p:txBody>
      </p:sp>
      <p:pic>
        <p:nvPicPr>
          <p:cNvPr id="2050" name="Picture 2" descr="D:\Прес  ручной\Сборка уч брик презен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80097"/>
            <a:ext cx="5111750" cy="367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485756"/>
          </a:xfrm>
        </p:spPr>
        <p:txBody>
          <a:bodyPr/>
          <a:lstStyle/>
          <a:p>
            <a:r>
              <a:rPr lang="ru-RU" dirty="0" smtClean="0"/>
              <a:t>Дополнительный продукт в виде брикета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214422"/>
            <a:ext cx="7715304" cy="17859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Дополнительный продукт в виде брикета</a:t>
            </a:r>
          </a:p>
          <a:p>
            <a:r>
              <a:rPr lang="ru-RU" sz="2400" dirty="0" smtClean="0"/>
              <a:t> полученный в </a:t>
            </a:r>
            <a:r>
              <a:rPr lang="ru-RU" sz="2400" dirty="0" err="1" smtClean="0"/>
              <a:t>пиролизной</a:t>
            </a:r>
            <a:r>
              <a:rPr lang="ru-RU" sz="2400" dirty="0" smtClean="0"/>
              <a:t> камере из ТБО ( твёрдых бытовых отходов) после отопления в Марфо-</a:t>
            </a:r>
            <a:r>
              <a:rPr lang="ru-RU" sz="2400" dirty="0" err="1" smtClean="0"/>
              <a:t>Мриинской</a:t>
            </a:r>
            <a:r>
              <a:rPr lang="ru-RU" sz="2400" dirty="0" smtClean="0"/>
              <a:t> обители женского монастыря г.Владивосток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" name="Содержимое 9" descr="D:\печки\20160429_103959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356992"/>
            <a:ext cx="4949172" cy="328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14352"/>
            <a:ext cx="7500990" cy="628632"/>
          </a:xfrm>
        </p:spPr>
        <p:txBody>
          <a:bodyPr/>
          <a:lstStyle/>
          <a:p>
            <a:r>
              <a:rPr lang="ru-RU" dirty="0" smtClean="0"/>
              <a:t>Инсинератор с верхней загрузкой ТБО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676400"/>
            <a:ext cx="5832647" cy="47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2687</TotalTime>
  <Words>441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Создание судового инсинератора на пиролизных газах</vt:lpstr>
      <vt:lpstr>Команда проекта</vt:lpstr>
      <vt:lpstr>Проблема - рост тарифов на традиционное топливо для судового инсинератора</vt:lpstr>
      <vt:lpstr>Описание проблем </vt:lpstr>
      <vt:lpstr>Помоги себе и другим</vt:lpstr>
      <vt:lpstr>Твёрдотопливный угольный котёл с пиролизной камерой для обогрева и одновременной утилизации ТБО</vt:lpstr>
      <vt:lpstr>Участок  ручного брикетирования пиролихзного остатка</vt:lpstr>
      <vt:lpstr>Дополнительный продукт в виде брикета</vt:lpstr>
      <vt:lpstr>Инсинератор с верхней загрузкой ТБО</vt:lpstr>
      <vt:lpstr>Инсинератор с  горизонтальной загрузкой ТБО</vt:lpstr>
      <vt:lpstr>Инсинератор с дожигающей камерой отводящих газов ТБО</vt:lpstr>
      <vt:lpstr>Решение проблемы</vt:lpstr>
      <vt:lpstr>Сотрудничество </vt:lpstr>
      <vt:lpstr>Храм пос. Бровничи Приморского края</vt:lpstr>
      <vt:lpstr>Модульная котельная на топливном брикете</vt:lpstr>
      <vt:lpstr> </vt:lpstr>
      <vt:lpstr>Сеть автомагазинов «Шинтоп»</vt:lpstr>
      <vt:lpstr>Результаты исследований показали</vt:lpstr>
      <vt:lpstr>Рынок потребления гранулированного топлива</vt:lpstr>
      <vt:lpstr>Финансовый план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Igor Tereshenko</cp:lastModifiedBy>
  <cp:revision>107</cp:revision>
  <dcterms:created xsi:type="dcterms:W3CDTF">2014-03-18T21:34:24Z</dcterms:created>
  <dcterms:modified xsi:type="dcterms:W3CDTF">2020-05-17T08:47:14Z</dcterms:modified>
</cp:coreProperties>
</file>