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sldIdLst>
    <p:sldId id="256" r:id="rId2"/>
    <p:sldId id="264" r:id="rId3"/>
    <p:sldId id="257" r:id="rId4"/>
    <p:sldId id="258" r:id="rId5"/>
    <p:sldId id="259" r:id="rId6"/>
    <p:sldId id="265" r:id="rId7"/>
    <p:sldId id="261" r:id="rId8"/>
    <p:sldId id="263" r:id="rId9"/>
    <p:sldId id="260" r:id="rId10"/>
    <p:sldId id="266" r:id="rId11"/>
  </p:sldIdLst>
  <p:sldSz cx="9144000" cy="6858000" type="screen4x3"/>
  <p:notesSz cx="6815138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8"/>
    <p:restoredTop sz="94660"/>
  </p:normalViewPr>
  <p:slideViewPr>
    <p:cSldViewPr snapToGrid="0">
      <p:cViewPr varScale="1">
        <p:scale>
          <a:sx n="69" d="100"/>
          <a:sy n="69" d="100"/>
        </p:scale>
        <p:origin x="1376" y="48"/>
      </p:cViewPr>
      <p:guideLst>
        <p:guide orient="horz" pos="2157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4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f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1.wdp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jfif"/><Relationship Id="rId5" Type="http://schemas.microsoft.com/office/2007/relationships/hdphoto" Target="../media/hdphoto2.wdp"/><Relationship Id="rId10" Type="http://schemas.openxmlformats.org/officeDocument/2006/relationships/image" Target="../media/image16.jfif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5230" y="193183"/>
            <a:ext cx="5504463" cy="1003444"/>
          </a:xfrm>
        </p:spPr>
        <p:txBody>
          <a:bodyPr/>
          <a:lstStyle/>
          <a:p>
            <a:pPr algn="ctr">
              <a:defRPr/>
            </a:pP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государственное бюджетное профессиональное </a:t>
            </a:r>
          </a:p>
          <a:p>
            <a:pPr algn="ctr">
              <a:defRPr/>
            </a:pP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образовательное учреждение  Ростовской области</a:t>
            </a:r>
            <a:b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«Волгодонский педагогический колледж»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7673" y="2167883"/>
            <a:ext cx="7453745" cy="1859430"/>
          </a:xfrm>
          <a:noFill/>
          <a:ln>
            <a:noFill/>
          </a:ln>
          <a:effectLst/>
        </p:spPr>
        <p:txBody>
          <a:bodyPr vert="horz" wrap="square" lIns="91440" tIns="45720" rIns="91440" bIns="45720" anchor="t">
            <a:noAutofit/>
          </a:bodyPr>
          <a:lstStyle/>
          <a:p>
            <a:pPr lvl="0" algn="ctr" defTabSz="914400">
              <a:spcBef>
                <a:spcPts val="0"/>
              </a:spcBef>
              <a:buClr>
                <a:srgbClr val="FDA023"/>
              </a:buClr>
              <a:defRPr/>
            </a:pPr>
            <a:r>
              <a:rPr lang="ru-RU" alt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Реализация плана мероприятий по развитию добровольческого (волонтерского) движения ГБПОУ РО «ВПК» на территории </a:t>
            </a:r>
          </a:p>
          <a:p>
            <a:pPr lvl="0" algn="ctr" defTabSz="914400">
              <a:spcBef>
                <a:spcPts val="0"/>
              </a:spcBef>
              <a:buClr>
                <a:srgbClr val="FDA023"/>
              </a:buClr>
              <a:defRPr/>
            </a:pPr>
            <a:r>
              <a:rPr lang="ru-RU" alt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города Волгодонска</a:t>
            </a:r>
            <a:endParaRPr lang="en-US" altLang="ru-RU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1461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Волгодонск </a:t>
            </a:r>
          </a:p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5389" y="547781"/>
            <a:ext cx="613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«Добрый новый год»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19" y="4984989"/>
            <a:ext cx="192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63" y="4984989"/>
            <a:ext cx="192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07" y="4959243"/>
            <a:ext cx="1080675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26" y="4937042"/>
            <a:ext cx="1080675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254919" y="1551959"/>
            <a:ext cx="747221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К 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Новому году дети не остались без внимания, для них была организована акция «Добрый Новый год». Студенты-волонтеры подарили малышам канцелярские наборы для лепки и рисования.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 Волгодонского педагогического колледжа признают, что добровольческая деятельность способствует их личному совершенствованию, приобретению новых знаний и навыков, проявлению способностей и возможностей, самореализации. </a:t>
            </a:r>
            <a:endParaRPr lang="ru-RU" sz="20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5672" y="1099377"/>
            <a:ext cx="6929497" cy="1859430"/>
          </a:xfrm>
          <a:noFill/>
          <a:ln>
            <a:noFill/>
          </a:ln>
          <a:effectLst/>
        </p:spPr>
        <p:txBody>
          <a:bodyPr vert="horz" wrap="square" lIns="91440" tIns="45720" rIns="91440" bIns="45720" anchor="t"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/>
              <a:t>	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Студенческое волонтерское движение – одно из приоритетных направлений работы ГБПОУ РО «Волгодонского педагогического колледжа»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Развитие студенческого волонтерского движения в учреждениях среднего профессионального образования является эффективным способом формирования ценностей в молодежной культуре, направленных на оказание социальной помощи. 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волонтерской деятельности будущие педагоги проявляют себя как толерантные, отзывчивые, гуманные, ответственные, бескорыстные личности.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2287" y="507384"/>
            <a:ext cx="562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«Я помню, я горжусь»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15" y="4932898"/>
            <a:ext cx="192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15" y="3308202"/>
            <a:ext cx="192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15" y="1701407"/>
            <a:ext cx="192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580449" y="1712911"/>
            <a:ext cx="528645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руководством ветерана афганской войны Дидуха Василия Михайловича, ребята не могли остаться в стороне от участия в памятных мероприятиях: они пришли на помощь в наведении порядка могил и памятников, а также возложили цветы к скульптуре воина-афганца и посетили музей «Красная звезда».</a:t>
            </a:r>
            <a:endParaRPr lang="ru-RU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0689" y="628093"/>
            <a:ext cx="562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«Библиосумерки»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56" y="4230231"/>
            <a:ext cx="3054188" cy="229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56" y="1696422"/>
            <a:ext cx="3054188" cy="229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73600" y="1201653"/>
            <a:ext cx="4124037" cy="557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Центральная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детская библиотека совместно с волонтерами педколледжа приняла участие в специальном проекте «Библиосумерки», который проводился в рамках международной акции «Библионочь-2022».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Студентами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были организованы 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 классы и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представление кукольного театра.  </a:t>
            </a:r>
            <a:endParaRPr lang="ru-RU" sz="24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9" y="284474"/>
            <a:ext cx="1262955" cy="1262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4577" y="577894"/>
            <a:ext cx="562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«ЭКОдесант»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93" y="1490117"/>
            <a:ext cx="108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91" y="1492908"/>
            <a:ext cx="108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38" y="1490117"/>
            <a:ext cx="108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07" y="1490117"/>
            <a:ext cx="2174117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19200" y="3074580"/>
            <a:ext cx="7518400" cy="3241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«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ЭКОдесант» Волгодонского педагогического колледжа на постоянной основе принимает участие в городских субботниках, убирают территорию города от сухой и опавшей листвы, случайного мусора. Задачи, которые ставятся перед участниками субботников, как правило, определяются как подготовка объектов благоустройства к работе в весенне-летний и осенне-зимний период и улучшение санитарного состояния городских территорий, с чем наши добровольцы успешно справляются.</a:t>
            </a:r>
            <a:endParaRPr lang="ru-RU" sz="16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0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9" y="284474"/>
            <a:ext cx="1262955" cy="1262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69400" y="344003"/>
            <a:ext cx="6131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Социально-экологический проект 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«Зеленый школьный коворкинг»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17" y="4236553"/>
            <a:ext cx="144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17" y="5460484"/>
            <a:ext cx="144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19" y="4423024"/>
            <a:ext cx="2242948" cy="168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29" y="4282405"/>
            <a:ext cx="1590095" cy="212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45" y="5460484"/>
            <a:ext cx="144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38" y="4236553"/>
            <a:ext cx="144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38681" y="1547429"/>
            <a:ext cx="7809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базе Гимназии № 1 «Юнона» г. Волгодонска прошёл открытый семинар-тренинг по реализации инновационного социально-экологического проекта «Зеленый школьный коворкинг». В проведении тренинговой работы организаторам мероприятия, активную помощь оказали студенты – волонтёры из числа обучающихся Волгодонского педагогического колледжа.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рамках данного проекта наши волонтеры совместно со старшими школьниками провели эко-уроки в начальной школе.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Проект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«Зеленый школьный коворкинг» стал победителем второго конкурса на предоставление грантов и реализовывается с использованием гранта Президента Российской Федерации.</a:t>
            </a:r>
            <a:endParaRPr lang="ru-RU" sz="12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0403" y="483472"/>
            <a:ext cx="613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41" y="4864149"/>
            <a:ext cx="3745253" cy="1726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7" y="4864149"/>
            <a:ext cx="2220204" cy="1666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34780" r="34191" b="6449"/>
          <a:stretch/>
        </p:blipFill>
        <p:spPr>
          <a:xfrm>
            <a:off x="1294497" y="1696422"/>
            <a:ext cx="1744207" cy="2958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36" y="4864149"/>
            <a:ext cx="1252455" cy="1669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18423" y="1090808"/>
            <a:ext cx="5342087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Наши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 принимают активное участие в акции #МЫВМЕСТЕ: собирают гуманитарную помощь: лекарственные средства, продукты питания, тёплые вещи, пишут письма с благодарностью и уважением к тем, кто исполняет сейчас свой гражданский долг по защите Родины. Гуманитарная помощь и письма были переданы бойцам и детям сотрудников педколледжа, находящимся на передовой, а также в г. Ставрополь, где боевое слаживание проходят мобилизованные жители Волгодонска и близ лежащих районов. Военнослужащие подчеркнули, что для них очень важно получать весточки из мирной жизни, которую они сейчас защищают.</a:t>
            </a:r>
            <a:endParaRPr lang="ru-RU" sz="14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1064" y="480379"/>
            <a:ext cx="613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«Поможем тем, кто рядом»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48" y="4939792"/>
            <a:ext cx="2088907" cy="1566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1" r="26879"/>
          <a:stretch/>
        </p:blipFill>
        <p:spPr>
          <a:xfrm>
            <a:off x="1420335" y="2212073"/>
            <a:ext cx="1540708" cy="2382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38" y="4988098"/>
            <a:ext cx="2024498" cy="151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06" y="4946584"/>
            <a:ext cx="2079849" cy="155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48373" y="1179363"/>
            <a:ext cx="563343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По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инициативе студентов волонтёрского отряда «БлагоДарю» 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постоянной основе проводится акция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«Поможем тем, кто рядом». Ребята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убирают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территорию Волгодонского пансионата для престарелых и инвалидов, а главное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понимают,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важно помогать тем, кто в этом нуждается. Результатом акции стало не только наведение порядка на территории пансионата, но и желание сделать жизнь пенсионеров и инвалидов немного разнообразнее и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ярче.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Волонтерский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(добровольческий) отряд "БлагоДарю" Волгодонского педагогического колледжа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подготовил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новогодние поздравления для подопечных "Волгодонского пансионата для престарелых и инвалидов". Любимые песни, новогодняя сказка «Морозко», праздничная викторина и, конечно, стихи, всё это позволило зрителям окунуться в новогоднюю атмосферу.</a:t>
            </a:r>
            <a:endParaRPr lang="ru-RU" sz="14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0" r="1560" b="255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9700" name="AutoShape 4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paidagogos.com/wp-content/uploads/2015/01/Devochka-s-ledentsom-fanta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7" name="AutoShape 11" descr="https://ic.pics.livejournal.com/kot_de_azur/31835946/1278950/1278950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edsovet.org/upload/articles/inline/7ca411063a3dd9a1aff1d0a375b9b4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8500" x2="12500" y2="28500"/>
                        <a14:foregroundMark x1="12500" y1="28500" x2="12500" y2="28500"/>
                        <a14:foregroundMark x1="17500" y1="23000" x2="17500" y2="23000"/>
                        <a14:foregroundMark x1="21000" y1="19500" x2="21000" y2="19500"/>
                        <a14:foregroundMark x1="19500" y1="15000" x2="19500" y2="15000"/>
                        <a14:foregroundMark x1="19500" y1="13500" x2="19500" y2="13500"/>
                        <a14:foregroundMark x1="19500" y1="13500" x2="19500" y2="13500"/>
                        <a14:foregroundMark x1="17000" y1="16500" x2="17000" y2="16500"/>
                        <a14:foregroundMark x1="17000" y1="16500" x2="17000" y2="16500"/>
                        <a14:foregroundMark x1="17000" y1="16500" x2="17000" y2="16500"/>
                        <a14:foregroundMark x1="14500" y1="19000" x2="14500" y2="19000"/>
                        <a14:foregroundMark x1="14500" y1="19000" x2="14500" y2="19000"/>
                        <a14:foregroundMark x1="14500" y1="19000" x2="14500" y2="19000"/>
                        <a14:foregroundMark x1="13500" y1="19500" x2="13500" y2="19500"/>
                        <a14:foregroundMark x1="13500" y1="20000" x2="13500" y2="20000"/>
                        <a14:foregroundMark x1="13500" y1="20000" x2="13000" y2="21000"/>
                        <a14:foregroundMark x1="13000" y1="21000" x2="13000" y2="21000"/>
                        <a14:foregroundMark x1="12500" y1="21500" x2="12500" y2="21500"/>
                        <a14:foregroundMark x1="12500" y1="22000" x2="12000" y2="23000"/>
                        <a14:foregroundMark x1="12000" y1="23000" x2="12000" y2="23000"/>
                        <a14:foregroundMark x1="12000" y1="23000" x2="12000" y2="23000"/>
                        <a14:foregroundMark x1="12000" y1="23000" x2="12000" y2="24500"/>
                        <a14:foregroundMark x1="10500" y1="26500" x2="9500" y2="27000"/>
                        <a14:foregroundMark x1="9500" y1="27000" x2="9500" y2="27000"/>
                        <a14:foregroundMark x1="9500" y1="27000" x2="9500" y2="27000"/>
                        <a14:foregroundMark x1="7000" y1="27500" x2="2500" y2="45500"/>
                        <a14:foregroundMark x1="2000" y1="47000" x2="4500" y2="65000"/>
                        <a14:foregroundMark x1="9500" y1="38000" x2="9500" y2="38000"/>
                        <a14:foregroundMark x1="6000" y1="45500" x2="6000" y2="45500"/>
                        <a14:foregroundMark x1="6500" y1="51000" x2="6500" y2="51000"/>
                        <a14:foregroundMark x1="7000" y1="56500" x2="7000" y2="56500"/>
                        <a14:foregroundMark x1="11000" y1="66500" x2="11000" y2="66500"/>
                        <a14:foregroundMark x1="12000" y1="72000" x2="12000" y2="72000"/>
                        <a14:foregroundMark x1="15000" y1="77000" x2="15000" y2="77000"/>
                        <a14:foregroundMark x1="16000" y1="79500" x2="16000" y2="79500"/>
                        <a14:foregroundMark x1="13000" y1="81000" x2="13000" y2="81000"/>
                        <a14:foregroundMark x1="36000" y1="96000" x2="36000" y2="96000"/>
                        <a14:foregroundMark x1="27500" y1="93000" x2="27500" y2="93000"/>
                        <a14:foregroundMark x1="40500" y1="73000" x2="40500" y2="73000"/>
                        <a14:foregroundMark x1="40500" y1="73000" x2="40500" y2="730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38000" y1="66500" x2="38000" y2="66500"/>
                        <a14:foregroundMark x1="41000" y1="67000" x2="41000" y2="67000"/>
                        <a14:foregroundMark x1="43000" y1="68000" x2="43000" y2="68000"/>
                        <a14:foregroundMark x1="45000" y1="68500" x2="45000" y2="68500"/>
                        <a14:foregroundMark x1="45000" y1="68500" x2="45000" y2="68500"/>
                        <a14:foregroundMark x1="43500" y1="61000" x2="43500" y2="61000"/>
                        <a14:foregroundMark x1="60000" y1="65500" x2="60000" y2="65500"/>
                        <a14:foregroundMark x1="61000" y1="73500" x2="61000" y2="73500"/>
                        <a14:foregroundMark x1="61000" y1="73500" x2="61000" y2="73500"/>
                        <a14:foregroundMark x1="62500" y1="70500" x2="62500" y2="70500"/>
                        <a14:foregroundMark x1="63500" y1="70000" x2="63500" y2="70000"/>
                        <a14:foregroundMark x1="35000" y1="91000" x2="35000" y2="91000"/>
                        <a14:foregroundMark x1="45000" y1="91000" x2="45000" y2="91000"/>
                        <a14:foregroundMark x1="55500" y1="92000" x2="55500" y2="92000"/>
                        <a14:foregroundMark x1="64000" y1="89500" x2="64000" y2="89500"/>
                        <a14:foregroundMark x1="65500" y1="96000" x2="65500" y2="96000"/>
                        <a14:foregroundMark x1="65500" y1="96000" x2="65500" y2="96000"/>
                        <a14:foregroundMark x1="52500" y1="98000" x2="52500" y2="98000"/>
                        <a14:foregroundMark x1="82000" y1="86000" x2="82000" y2="86000"/>
                        <a14:foregroundMark x1="82000" y1="80000" x2="82000" y2="80000"/>
                        <a14:foregroundMark x1="85000" y1="81000" x2="85000" y2="81000"/>
                        <a14:foregroundMark x1="92000" y1="73000" x2="92000" y2="73000"/>
                        <a14:foregroundMark x1="97000" y1="59000" x2="97000" y2="59000"/>
                        <a14:foregroundMark x1="97500" y1="45500" x2="97500" y2="45500"/>
                        <a14:foregroundMark x1="94000" y1="53500" x2="94000" y2="53500"/>
                        <a14:foregroundMark x1="93500" y1="31500" x2="93500" y2="31500"/>
                        <a14:foregroundMark x1="88000" y1="30500" x2="88000" y2="30500"/>
                        <a14:foregroundMark x1="87000" y1="21000" x2="87000" y2="21000"/>
                        <a14:foregroundMark x1="77000" y1="12500" x2="77000" y2="12500"/>
                        <a14:foregroundMark x1="68000" y1="8000" x2="68000" y2="8000"/>
                        <a14:foregroundMark x1="66500" y1="5000" x2="66500" y2="5000"/>
                        <a14:foregroundMark x1="49500" y1="3500" x2="49500" y2="3500"/>
                        <a14:foregroundMark x1="57000" y1="7500" x2="57000" y2="7500"/>
                        <a14:foregroundMark x1="40500" y1="9000" x2="40500" y2="9000"/>
                        <a14:foregroundMark x1="29500" y1="12500" x2="29500" y2="12500"/>
                        <a14:foregroundMark x1="29500" y1="8000" x2="29500" y2="8000"/>
                        <a14:foregroundMark x1="47000" y1="3500" x2="47000" y2="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" y="289004"/>
            <a:ext cx="1262955" cy="1262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2219" y="289004"/>
            <a:ext cx="487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«Цветик-семицветик»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3" y="1378722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r="20405"/>
          <a:stretch/>
        </p:blipFill>
        <p:spPr>
          <a:xfrm>
            <a:off x="1227209" y="1662060"/>
            <a:ext cx="1463464" cy="180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23" y="1378722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22" y="2589493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8" y="2589493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3" y="2589493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8" y="1383068"/>
            <a:ext cx="1632113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55830" y="3773001"/>
            <a:ext cx="7735975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 </a:t>
            </a:r>
            <a:r>
              <a:rPr lang="ru-RU" sz="1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рамках социального проекта "Цветик-семицветик" и декады инвалидов в Волгодонском педагогическом колледже прошла игровая программа для детей с ограниченными возможностями здоровья, которая так и называлась "Цветик-семицветик". Проект проходит при поддержке Фонда семьи и детства им. Н.М </a:t>
            </a:r>
            <a:r>
              <a:rPr lang="ru-RU" sz="1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Бурдюгова</a:t>
            </a:r>
            <a:r>
              <a:rPr lang="ru-RU" sz="1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Обучающиеся </a:t>
            </a:r>
            <a:r>
              <a:rPr lang="ru-RU" sz="1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колледжа проводили для детей, игры, конкурсы и викторины, пели песни, показали кукольный театр. Дети своими руками изготовили новогодние подарки для своих мам. Мероприятие прошло в тёплой душевной обстановке. Дети с большим интересом принимали участие в игровой программе. Мероприятие очень понравилось не только детям, но и их родителям.</a:t>
            </a:r>
            <a:endParaRPr lang="ru-RU" sz="15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Malgun Gothic"/>
        <a:font script="Hans" typeface="方正姚体"/>
        <a:font script="Hant" typeface="Microsoft JhengHei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Microsoft JhengHei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71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Trebuchet MS</vt:lpstr>
      <vt:lpstr>Wingdings 3</vt:lpstr>
      <vt:lpstr>Грань</vt:lpstr>
      <vt:lpstr>государственное бюджетное профессиональное  образовательное учреждение  Ростовской области «Волгодонский педагогический колледж»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SPecialiST RePack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KATERINA</dc:creator>
  <cp:lastModifiedBy>user</cp:lastModifiedBy>
  <cp:revision>586</cp:revision>
  <dcterms:created xsi:type="dcterms:W3CDTF">2017-06-07T20:35:24Z</dcterms:created>
  <dcterms:modified xsi:type="dcterms:W3CDTF">2023-05-31T08:36:47Z</dcterms:modified>
  <cp:version>0906.0100.01</cp:version>
</cp:coreProperties>
</file>