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4" r:id="rId2"/>
    <p:sldId id="529" r:id="rId3"/>
    <p:sldId id="530" r:id="rId4"/>
    <p:sldId id="533" r:id="rId5"/>
    <p:sldId id="534" r:id="rId6"/>
    <p:sldId id="531" r:id="rId7"/>
    <p:sldId id="523" r:id="rId8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4955"/>
    <a:srgbClr val="67AA62"/>
    <a:srgbClr val="33CCCC"/>
    <a:srgbClr val="66FFFF"/>
    <a:srgbClr val="CF3D6A"/>
    <a:srgbClr val="157BF7"/>
    <a:srgbClr val="3366CC"/>
    <a:srgbClr val="EB34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7" autoAdjust="0"/>
    <p:restoredTop sz="94622" autoAdjust="0"/>
  </p:normalViewPr>
  <p:slideViewPr>
    <p:cSldViewPr>
      <p:cViewPr varScale="1">
        <p:scale>
          <a:sx n="109" d="100"/>
          <a:sy n="109" d="100"/>
        </p:scale>
        <p:origin x="17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430BDA-6A78-4E94-85A1-602E50EDA5C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399E87-8F0A-4F23-B7F1-4988368A5FEC}">
      <dgm:prSet/>
      <dgm:spPr/>
      <dgm:t>
        <a:bodyPr/>
        <a:lstStyle/>
        <a:p>
          <a:r>
            <a:rPr lang="ru-RU" dirty="0" smtClean="0"/>
            <a:t>1 блок - «Знать, чтобы уметь»</a:t>
          </a:r>
          <a:endParaRPr lang="ru-RU" dirty="0"/>
        </a:p>
      </dgm:t>
    </dgm:pt>
    <dgm:pt modelId="{B904154C-93C7-4ACB-90D6-8BBAB2BD0E3D}" type="parTrans" cxnId="{C62AB949-25AD-4564-984F-E0D41E4FDB69}">
      <dgm:prSet/>
      <dgm:spPr/>
      <dgm:t>
        <a:bodyPr/>
        <a:lstStyle/>
        <a:p>
          <a:endParaRPr lang="ru-RU"/>
        </a:p>
      </dgm:t>
    </dgm:pt>
    <dgm:pt modelId="{F78BC614-FE03-4A2D-9439-C91E712031CF}" type="sibTrans" cxnId="{C62AB949-25AD-4564-984F-E0D41E4FDB69}">
      <dgm:prSet/>
      <dgm:spPr/>
      <dgm:t>
        <a:bodyPr/>
        <a:lstStyle/>
        <a:p>
          <a:endParaRPr lang="ru-RU"/>
        </a:p>
      </dgm:t>
    </dgm:pt>
    <dgm:pt modelId="{6F0EF272-375A-4C25-9421-0D51F9FF56E1}">
      <dgm:prSet/>
      <dgm:spPr/>
      <dgm:t>
        <a:bodyPr/>
        <a:lstStyle/>
        <a:p>
          <a:r>
            <a:rPr lang="ru-RU" dirty="0" smtClean="0"/>
            <a:t>2 блок - «Уметь, чтобы действовать»</a:t>
          </a:r>
          <a:endParaRPr lang="ru-RU" dirty="0"/>
        </a:p>
      </dgm:t>
    </dgm:pt>
    <dgm:pt modelId="{F791977B-A027-4C5B-A187-7B9970C8D1E8}" type="parTrans" cxnId="{20F2D21D-A1D5-4724-A2E9-8E85CC8E956E}">
      <dgm:prSet/>
      <dgm:spPr/>
      <dgm:t>
        <a:bodyPr/>
        <a:lstStyle/>
        <a:p>
          <a:endParaRPr lang="ru-RU"/>
        </a:p>
      </dgm:t>
    </dgm:pt>
    <dgm:pt modelId="{B82EB6F9-A5BD-4056-A9F5-31810A732C0E}" type="sibTrans" cxnId="{20F2D21D-A1D5-4724-A2E9-8E85CC8E956E}">
      <dgm:prSet/>
      <dgm:spPr/>
      <dgm:t>
        <a:bodyPr/>
        <a:lstStyle/>
        <a:p>
          <a:endParaRPr lang="ru-RU"/>
        </a:p>
      </dgm:t>
    </dgm:pt>
    <dgm:pt modelId="{F3D65B21-CEE0-4FBA-82D4-31721B137797}">
      <dgm:prSet/>
      <dgm:spPr/>
      <dgm:t>
        <a:bodyPr/>
        <a:lstStyle/>
        <a:p>
          <a:r>
            <a:rPr lang="ru-RU" dirty="0" smtClean="0"/>
            <a:t>3 блок - «Действовать, чтобы быть счастливыми»</a:t>
          </a:r>
          <a:endParaRPr lang="ru-RU" dirty="0"/>
        </a:p>
      </dgm:t>
    </dgm:pt>
    <dgm:pt modelId="{D021DD1A-955A-4066-A89D-9D3D70BA4603}" type="parTrans" cxnId="{FC4A70C1-0D3C-42A1-9AFD-7F940ED33290}">
      <dgm:prSet/>
      <dgm:spPr/>
      <dgm:t>
        <a:bodyPr/>
        <a:lstStyle/>
        <a:p>
          <a:endParaRPr lang="ru-RU"/>
        </a:p>
      </dgm:t>
    </dgm:pt>
    <dgm:pt modelId="{CFC731D1-8C72-4EE4-894C-CB8D503A74F9}" type="sibTrans" cxnId="{FC4A70C1-0D3C-42A1-9AFD-7F940ED33290}">
      <dgm:prSet/>
      <dgm:spPr/>
      <dgm:t>
        <a:bodyPr/>
        <a:lstStyle/>
        <a:p>
          <a:endParaRPr lang="ru-RU"/>
        </a:p>
      </dgm:t>
    </dgm:pt>
    <dgm:pt modelId="{F6D8E550-8343-4FD7-8334-476E0485C9EA}" type="pres">
      <dgm:prSet presAssocID="{75430BDA-6A78-4E94-85A1-602E50EDA5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71AA96-E0E4-4D34-B53E-00B339ED05BC}" type="pres">
      <dgm:prSet presAssocID="{3C399E87-8F0A-4F23-B7F1-4988368A5FEC}" presName="parentLin" presStyleCnt="0"/>
      <dgm:spPr/>
    </dgm:pt>
    <dgm:pt modelId="{72D1EFC0-F81A-4E55-B0F3-2525D8A7DDD4}" type="pres">
      <dgm:prSet presAssocID="{3C399E87-8F0A-4F23-B7F1-4988368A5FE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659ACB3-6F0E-4DA3-B920-82E3AA6D315F}" type="pres">
      <dgm:prSet presAssocID="{3C399E87-8F0A-4F23-B7F1-4988368A5FE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BDD31-2337-4A56-9F43-AD8A9A9EA9A3}" type="pres">
      <dgm:prSet presAssocID="{3C399E87-8F0A-4F23-B7F1-4988368A5FEC}" presName="negativeSpace" presStyleCnt="0"/>
      <dgm:spPr/>
    </dgm:pt>
    <dgm:pt modelId="{B0DC5FAA-0DD1-4DD9-BBD5-1D4E8C920649}" type="pres">
      <dgm:prSet presAssocID="{3C399E87-8F0A-4F23-B7F1-4988368A5FEC}" presName="childText" presStyleLbl="conFgAcc1" presStyleIdx="0" presStyleCnt="3" custScaleX="943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3C458-4DE3-4F04-AF0A-549153D03240}" type="pres">
      <dgm:prSet presAssocID="{F78BC614-FE03-4A2D-9439-C91E712031CF}" presName="spaceBetweenRectangles" presStyleCnt="0"/>
      <dgm:spPr/>
    </dgm:pt>
    <dgm:pt modelId="{53A33808-25AE-4FBB-B049-2BD871E08437}" type="pres">
      <dgm:prSet presAssocID="{6F0EF272-375A-4C25-9421-0D51F9FF56E1}" presName="parentLin" presStyleCnt="0"/>
      <dgm:spPr/>
    </dgm:pt>
    <dgm:pt modelId="{5B5BD2CE-9244-4DF6-AF1C-5FB3214BDBE1}" type="pres">
      <dgm:prSet presAssocID="{6F0EF272-375A-4C25-9421-0D51F9FF56E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85D9B5A-64E0-4A4D-8E1E-1C889FDDF298}" type="pres">
      <dgm:prSet presAssocID="{6F0EF272-375A-4C25-9421-0D51F9FF56E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E012D-5EFC-4B93-8B8F-4615B53A312A}" type="pres">
      <dgm:prSet presAssocID="{6F0EF272-375A-4C25-9421-0D51F9FF56E1}" presName="negativeSpace" presStyleCnt="0"/>
      <dgm:spPr/>
    </dgm:pt>
    <dgm:pt modelId="{A32461F2-F82A-4DD6-880A-E796A2330032}" type="pres">
      <dgm:prSet presAssocID="{6F0EF272-375A-4C25-9421-0D51F9FF56E1}" presName="childText" presStyleLbl="conFgAcc1" presStyleIdx="1" presStyleCnt="3" custLinFactNeighborX="-8965" custLinFactNeighborY="32983">
        <dgm:presLayoutVars>
          <dgm:bulletEnabled val="1"/>
        </dgm:presLayoutVars>
      </dgm:prSet>
      <dgm:spPr/>
    </dgm:pt>
    <dgm:pt modelId="{143BF591-D5E9-4BBD-9863-5FB2BCE5C1A0}" type="pres">
      <dgm:prSet presAssocID="{B82EB6F9-A5BD-4056-A9F5-31810A732C0E}" presName="spaceBetweenRectangles" presStyleCnt="0"/>
      <dgm:spPr/>
    </dgm:pt>
    <dgm:pt modelId="{8B2095A4-D532-4678-AC06-6AB51D6F5F47}" type="pres">
      <dgm:prSet presAssocID="{F3D65B21-CEE0-4FBA-82D4-31721B137797}" presName="parentLin" presStyleCnt="0"/>
      <dgm:spPr/>
    </dgm:pt>
    <dgm:pt modelId="{373974FB-E887-426F-8C10-1A70DEC7E8FE}" type="pres">
      <dgm:prSet presAssocID="{F3D65B21-CEE0-4FBA-82D4-31721B13779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4706B38-9CE4-4CA4-9CFC-FD04ABDA9C26}" type="pres">
      <dgm:prSet presAssocID="{F3D65B21-CEE0-4FBA-82D4-31721B13779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61154-626C-45E0-A9A9-264B350460A2}" type="pres">
      <dgm:prSet presAssocID="{F3D65B21-CEE0-4FBA-82D4-31721B137797}" presName="negativeSpace" presStyleCnt="0"/>
      <dgm:spPr/>
    </dgm:pt>
    <dgm:pt modelId="{2196137D-F75C-4723-8F11-80051FBD4ECF}" type="pres">
      <dgm:prSet presAssocID="{F3D65B21-CEE0-4FBA-82D4-31721B13779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7F6E62A-ED78-40BF-92EF-CB6A40712FB5}" type="presOf" srcId="{3C399E87-8F0A-4F23-B7F1-4988368A5FEC}" destId="{72D1EFC0-F81A-4E55-B0F3-2525D8A7DDD4}" srcOrd="0" destOrd="0" presId="urn:microsoft.com/office/officeart/2005/8/layout/list1"/>
    <dgm:cxn modelId="{4303662A-4CEA-4A2D-BB8F-F7868EC3965A}" type="presOf" srcId="{3C399E87-8F0A-4F23-B7F1-4988368A5FEC}" destId="{8659ACB3-6F0E-4DA3-B920-82E3AA6D315F}" srcOrd="1" destOrd="0" presId="urn:microsoft.com/office/officeart/2005/8/layout/list1"/>
    <dgm:cxn modelId="{C62AB949-25AD-4564-984F-E0D41E4FDB69}" srcId="{75430BDA-6A78-4E94-85A1-602E50EDA5CB}" destId="{3C399E87-8F0A-4F23-B7F1-4988368A5FEC}" srcOrd="0" destOrd="0" parTransId="{B904154C-93C7-4ACB-90D6-8BBAB2BD0E3D}" sibTransId="{F78BC614-FE03-4A2D-9439-C91E712031CF}"/>
    <dgm:cxn modelId="{0CD9C1E0-DAE3-4538-BE1A-563B72561104}" type="presOf" srcId="{F3D65B21-CEE0-4FBA-82D4-31721B137797}" destId="{373974FB-E887-426F-8C10-1A70DEC7E8FE}" srcOrd="0" destOrd="0" presId="urn:microsoft.com/office/officeart/2005/8/layout/list1"/>
    <dgm:cxn modelId="{FC4A70C1-0D3C-42A1-9AFD-7F940ED33290}" srcId="{75430BDA-6A78-4E94-85A1-602E50EDA5CB}" destId="{F3D65B21-CEE0-4FBA-82D4-31721B137797}" srcOrd="2" destOrd="0" parTransId="{D021DD1A-955A-4066-A89D-9D3D70BA4603}" sibTransId="{CFC731D1-8C72-4EE4-894C-CB8D503A74F9}"/>
    <dgm:cxn modelId="{20F2D21D-A1D5-4724-A2E9-8E85CC8E956E}" srcId="{75430BDA-6A78-4E94-85A1-602E50EDA5CB}" destId="{6F0EF272-375A-4C25-9421-0D51F9FF56E1}" srcOrd="1" destOrd="0" parTransId="{F791977B-A027-4C5B-A187-7B9970C8D1E8}" sibTransId="{B82EB6F9-A5BD-4056-A9F5-31810A732C0E}"/>
    <dgm:cxn modelId="{0D08B00F-0175-4F14-99AD-FF27B67CAB93}" type="presOf" srcId="{F3D65B21-CEE0-4FBA-82D4-31721B137797}" destId="{24706B38-9CE4-4CA4-9CFC-FD04ABDA9C26}" srcOrd="1" destOrd="0" presId="urn:microsoft.com/office/officeart/2005/8/layout/list1"/>
    <dgm:cxn modelId="{7BB7C671-5131-48A7-BCD3-1535C8707E51}" type="presOf" srcId="{75430BDA-6A78-4E94-85A1-602E50EDA5CB}" destId="{F6D8E550-8343-4FD7-8334-476E0485C9EA}" srcOrd="0" destOrd="0" presId="urn:microsoft.com/office/officeart/2005/8/layout/list1"/>
    <dgm:cxn modelId="{A48CD301-9ED3-47AD-9D1E-FB872DCB8B31}" type="presOf" srcId="{6F0EF272-375A-4C25-9421-0D51F9FF56E1}" destId="{985D9B5A-64E0-4A4D-8E1E-1C889FDDF298}" srcOrd="1" destOrd="0" presId="urn:microsoft.com/office/officeart/2005/8/layout/list1"/>
    <dgm:cxn modelId="{31C9B113-E5EA-4F14-8DEF-6A61C4785213}" type="presOf" srcId="{6F0EF272-375A-4C25-9421-0D51F9FF56E1}" destId="{5B5BD2CE-9244-4DF6-AF1C-5FB3214BDBE1}" srcOrd="0" destOrd="0" presId="urn:microsoft.com/office/officeart/2005/8/layout/list1"/>
    <dgm:cxn modelId="{C5E9C53F-3D5A-449A-A586-C95EF09EFE43}" type="presParOf" srcId="{F6D8E550-8343-4FD7-8334-476E0485C9EA}" destId="{E071AA96-E0E4-4D34-B53E-00B339ED05BC}" srcOrd="0" destOrd="0" presId="urn:microsoft.com/office/officeart/2005/8/layout/list1"/>
    <dgm:cxn modelId="{6ECF1D09-ECB0-428D-AB53-2D499EEAF442}" type="presParOf" srcId="{E071AA96-E0E4-4D34-B53E-00B339ED05BC}" destId="{72D1EFC0-F81A-4E55-B0F3-2525D8A7DDD4}" srcOrd="0" destOrd="0" presId="urn:microsoft.com/office/officeart/2005/8/layout/list1"/>
    <dgm:cxn modelId="{DC2D49E0-D56B-47DF-84B5-DF2C8DF4BAB0}" type="presParOf" srcId="{E071AA96-E0E4-4D34-B53E-00B339ED05BC}" destId="{8659ACB3-6F0E-4DA3-B920-82E3AA6D315F}" srcOrd="1" destOrd="0" presId="urn:microsoft.com/office/officeart/2005/8/layout/list1"/>
    <dgm:cxn modelId="{DBF15B09-21F1-48E5-A6E2-C69294A5079D}" type="presParOf" srcId="{F6D8E550-8343-4FD7-8334-476E0485C9EA}" destId="{07EBDD31-2337-4A56-9F43-AD8A9A9EA9A3}" srcOrd="1" destOrd="0" presId="urn:microsoft.com/office/officeart/2005/8/layout/list1"/>
    <dgm:cxn modelId="{DD59FD6E-B0A0-4D15-B00C-3E1F5C6E4963}" type="presParOf" srcId="{F6D8E550-8343-4FD7-8334-476E0485C9EA}" destId="{B0DC5FAA-0DD1-4DD9-BBD5-1D4E8C920649}" srcOrd="2" destOrd="0" presId="urn:microsoft.com/office/officeart/2005/8/layout/list1"/>
    <dgm:cxn modelId="{1662D325-8B01-428D-A350-6B95680D6759}" type="presParOf" srcId="{F6D8E550-8343-4FD7-8334-476E0485C9EA}" destId="{2433C458-4DE3-4F04-AF0A-549153D03240}" srcOrd="3" destOrd="0" presId="urn:microsoft.com/office/officeart/2005/8/layout/list1"/>
    <dgm:cxn modelId="{0434FA8F-9708-4DFB-9E66-05728D560687}" type="presParOf" srcId="{F6D8E550-8343-4FD7-8334-476E0485C9EA}" destId="{53A33808-25AE-4FBB-B049-2BD871E08437}" srcOrd="4" destOrd="0" presId="urn:microsoft.com/office/officeart/2005/8/layout/list1"/>
    <dgm:cxn modelId="{5B992BE2-FD74-42A6-85A1-9089215E0EC1}" type="presParOf" srcId="{53A33808-25AE-4FBB-B049-2BD871E08437}" destId="{5B5BD2CE-9244-4DF6-AF1C-5FB3214BDBE1}" srcOrd="0" destOrd="0" presId="urn:microsoft.com/office/officeart/2005/8/layout/list1"/>
    <dgm:cxn modelId="{D96C969E-67CD-473B-ACB2-DF7EFB694C1F}" type="presParOf" srcId="{53A33808-25AE-4FBB-B049-2BD871E08437}" destId="{985D9B5A-64E0-4A4D-8E1E-1C889FDDF298}" srcOrd="1" destOrd="0" presId="urn:microsoft.com/office/officeart/2005/8/layout/list1"/>
    <dgm:cxn modelId="{83A5BAA0-4FBD-4BFA-8050-69B6A53B0EFB}" type="presParOf" srcId="{F6D8E550-8343-4FD7-8334-476E0485C9EA}" destId="{FD4E012D-5EFC-4B93-8B8F-4615B53A312A}" srcOrd="5" destOrd="0" presId="urn:microsoft.com/office/officeart/2005/8/layout/list1"/>
    <dgm:cxn modelId="{6D1D73CF-8D90-4908-82B6-E7BF84F1E0CC}" type="presParOf" srcId="{F6D8E550-8343-4FD7-8334-476E0485C9EA}" destId="{A32461F2-F82A-4DD6-880A-E796A2330032}" srcOrd="6" destOrd="0" presId="urn:microsoft.com/office/officeart/2005/8/layout/list1"/>
    <dgm:cxn modelId="{A68BA657-71AB-42E4-8B39-96A70CC89DDA}" type="presParOf" srcId="{F6D8E550-8343-4FD7-8334-476E0485C9EA}" destId="{143BF591-D5E9-4BBD-9863-5FB2BCE5C1A0}" srcOrd="7" destOrd="0" presId="urn:microsoft.com/office/officeart/2005/8/layout/list1"/>
    <dgm:cxn modelId="{A932BAB3-E21E-46A8-AAAD-AF5E5EA86DF2}" type="presParOf" srcId="{F6D8E550-8343-4FD7-8334-476E0485C9EA}" destId="{8B2095A4-D532-4678-AC06-6AB51D6F5F47}" srcOrd="8" destOrd="0" presId="urn:microsoft.com/office/officeart/2005/8/layout/list1"/>
    <dgm:cxn modelId="{5DCF04AF-6815-46E3-B51D-C93ACBFE68FE}" type="presParOf" srcId="{8B2095A4-D532-4678-AC06-6AB51D6F5F47}" destId="{373974FB-E887-426F-8C10-1A70DEC7E8FE}" srcOrd="0" destOrd="0" presId="urn:microsoft.com/office/officeart/2005/8/layout/list1"/>
    <dgm:cxn modelId="{B98C743F-0BB2-48CD-9D72-EB28FE2F1FE2}" type="presParOf" srcId="{8B2095A4-D532-4678-AC06-6AB51D6F5F47}" destId="{24706B38-9CE4-4CA4-9CFC-FD04ABDA9C26}" srcOrd="1" destOrd="0" presId="urn:microsoft.com/office/officeart/2005/8/layout/list1"/>
    <dgm:cxn modelId="{9825602C-2704-4907-B97D-CF0F4152A4E1}" type="presParOf" srcId="{F6D8E550-8343-4FD7-8334-476E0485C9EA}" destId="{D2E61154-626C-45E0-A9A9-264B350460A2}" srcOrd="9" destOrd="0" presId="urn:microsoft.com/office/officeart/2005/8/layout/list1"/>
    <dgm:cxn modelId="{F7D74527-F5D9-4F6E-AF6F-2AC5C3171B67}" type="presParOf" srcId="{F6D8E550-8343-4FD7-8334-476E0485C9EA}" destId="{2196137D-F75C-4723-8F11-80051FBD4EC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97785D-CE17-404C-A0AF-53999E19C1C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44EC25-B723-4F67-A4BD-D0E20927FC01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Всего примут участие </a:t>
          </a:r>
        </a:p>
        <a:p>
          <a:r>
            <a:rPr lang="ru-RU" sz="2400" b="1" dirty="0" smtClean="0">
              <a:solidFill>
                <a:srgbClr val="FF0000"/>
              </a:solidFill>
            </a:rPr>
            <a:t>100 семей</a:t>
          </a:r>
          <a:endParaRPr lang="ru-RU" sz="2400" b="1" dirty="0">
            <a:solidFill>
              <a:srgbClr val="FF0000"/>
            </a:solidFill>
          </a:endParaRPr>
        </a:p>
      </dgm:t>
    </dgm:pt>
    <dgm:pt modelId="{004B3ED4-BD05-4C69-A82C-0855C56941F3}" type="parTrans" cxnId="{E153172B-C0A9-48D3-A9A3-56383B5A3680}">
      <dgm:prSet/>
      <dgm:spPr/>
      <dgm:t>
        <a:bodyPr/>
        <a:lstStyle/>
        <a:p>
          <a:endParaRPr lang="ru-RU"/>
        </a:p>
      </dgm:t>
    </dgm:pt>
    <dgm:pt modelId="{1D19D1AC-6AF2-462A-BC33-A56A6128703B}" type="sibTrans" cxnId="{E153172B-C0A9-48D3-A9A3-56383B5A3680}">
      <dgm:prSet/>
      <dgm:spPr/>
      <dgm:t>
        <a:bodyPr/>
        <a:lstStyle/>
        <a:p>
          <a:endParaRPr lang="ru-RU"/>
        </a:p>
      </dgm:t>
    </dgm:pt>
    <dgm:pt modelId="{30982540-54BC-406B-BBF7-1F9E79D5FCE4}">
      <dgm:prSet phldrT="[Текст]"/>
      <dgm:spPr/>
      <dgm:t>
        <a:bodyPr/>
        <a:lstStyle/>
        <a:p>
          <a:r>
            <a:rPr lang="ru-RU" dirty="0" smtClean="0"/>
            <a:t>Многодетные семьи – 5 (25 человек)</a:t>
          </a:r>
          <a:endParaRPr lang="ru-RU" dirty="0"/>
        </a:p>
      </dgm:t>
    </dgm:pt>
    <dgm:pt modelId="{5995917F-3C7C-4804-9C9B-D3C4A7781BC0}" type="parTrans" cxnId="{1FFC0E02-3F10-4270-AE86-4009AC97413C}">
      <dgm:prSet/>
      <dgm:spPr/>
      <dgm:t>
        <a:bodyPr/>
        <a:lstStyle/>
        <a:p>
          <a:endParaRPr lang="ru-RU"/>
        </a:p>
      </dgm:t>
    </dgm:pt>
    <dgm:pt modelId="{987B1EC1-962A-4798-A62E-22116D37B4F6}" type="sibTrans" cxnId="{1FFC0E02-3F10-4270-AE86-4009AC97413C}">
      <dgm:prSet/>
      <dgm:spPr/>
      <dgm:t>
        <a:bodyPr/>
        <a:lstStyle/>
        <a:p>
          <a:endParaRPr lang="ru-RU"/>
        </a:p>
      </dgm:t>
    </dgm:pt>
    <dgm:pt modelId="{24AA69FF-F5FC-41D5-8604-A0B4F2C3E265}">
      <dgm:prSet phldrT="[Текст]"/>
      <dgm:spPr/>
      <dgm:t>
        <a:bodyPr/>
        <a:lstStyle/>
        <a:p>
          <a:r>
            <a:rPr lang="ru-RU" dirty="0" smtClean="0"/>
            <a:t>70 семей, проявившие интерес к проекту и присоединившиеся к нему (260 человек)</a:t>
          </a:r>
          <a:endParaRPr lang="ru-RU" dirty="0"/>
        </a:p>
      </dgm:t>
    </dgm:pt>
    <dgm:pt modelId="{51229EB0-EACB-4AFE-BCE0-2CCDC6D647C2}" type="parTrans" cxnId="{C8039A37-5A0C-4B1F-98E3-8CB197B17849}">
      <dgm:prSet/>
      <dgm:spPr/>
      <dgm:t>
        <a:bodyPr/>
        <a:lstStyle/>
        <a:p>
          <a:endParaRPr lang="ru-RU"/>
        </a:p>
      </dgm:t>
    </dgm:pt>
    <dgm:pt modelId="{58256069-0685-4BBE-B7D6-FC4135BE6676}" type="sibTrans" cxnId="{C8039A37-5A0C-4B1F-98E3-8CB197B17849}">
      <dgm:prSet/>
      <dgm:spPr/>
      <dgm:t>
        <a:bodyPr/>
        <a:lstStyle/>
        <a:p>
          <a:endParaRPr lang="ru-RU"/>
        </a:p>
      </dgm:t>
    </dgm:pt>
    <dgm:pt modelId="{956CEA1D-B8D2-464B-9B1F-A0B9C6816B40}">
      <dgm:prSet/>
      <dgm:spPr/>
      <dgm:t>
        <a:bodyPr/>
        <a:lstStyle/>
        <a:p>
          <a:r>
            <a:rPr lang="ru-RU" dirty="0" smtClean="0"/>
            <a:t>Семьи в ТЖС – 10 (30 человек)</a:t>
          </a:r>
          <a:endParaRPr lang="ru-RU" dirty="0"/>
        </a:p>
      </dgm:t>
    </dgm:pt>
    <dgm:pt modelId="{0362E7B5-76AE-42CD-BD2B-0B772542A4B7}" type="parTrans" cxnId="{8473819E-EA09-4186-93B7-AF6B6E990996}">
      <dgm:prSet/>
      <dgm:spPr/>
      <dgm:t>
        <a:bodyPr/>
        <a:lstStyle/>
        <a:p>
          <a:endParaRPr lang="ru-RU"/>
        </a:p>
      </dgm:t>
    </dgm:pt>
    <dgm:pt modelId="{8E20B3B0-F506-4CFF-B4DC-6021B8BA7751}" type="sibTrans" cxnId="{8473819E-EA09-4186-93B7-AF6B6E990996}">
      <dgm:prSet/>
      <dgm:spPr/>
      <dgm:t>
        <a:bodyPr/>
        <a:lstStyle/>
        <a:p>
          <a:endParaRPr lang="ru-RU"/>
        </a:p>
      </dgm:t>
    </dgm:pt>
    <dgm:pt modelId="{C858EFAD-A5F3-4855-99FE-101530FD6E14}">
      <dgm:prSet/>
      <dgm:spPr/>
      <dgm:t>
        <a:bodyPr/>
        <a:lstStyle/>
        <a:p>
          <a:r>
            <a:rPr lang="ru-RU" dirty="0" smtClean="0"/>
            <a:t>Семьи, прожившие долгую совместную жизнь – 5 семей (10 человек)</a:t>
          </a:r>
          <a:endParaRPr lang="ru-RU" dirty="0"/>
        </a:p>
      </dgm:t>
    </dgm:pt>
    <dgm:pt modelId="{5AC26DE0-E0C2-4AB7-800C-06E4576E15B9}" type="parTrans" cxnId="{F8DAE55E-C62D-469A-8B28-AFA5DA8ABFB2}">
      <dgm:prSet/>
      <dgm:spPr/>
      <dgm:t>
        <a:bodyPr/>
        <a:lstStyle/>
        <a:p>
          <a:endParaRPr lang="ru-RU"/>
        </a:p>
      </dgm:t>
    </dgm:pt>
    <dgm:pt modelId="{70FB3B25-8743-41C3-B0F6-0F586A55814D}" type="sibTrans" cxnId="{F8DAE55E-C62D-469A-8B28-AFA5DA8ABFB2}">
      <dgm:prSet/>
      <dgm:spPr/>
      <dgm:t>
        <a:bodyPr/>
        <a:lstStyle/>
        <a:p>
          <a:endParaRPr lang="ru-RU"/>
        </a:p>
      </dgm:t>
    </dgm:pt>
    <dgm:pt modelId="{9B3F8DD2-FA88-4E47-9B9F-38703143D11C}">
      <dgm:prSet/>
      <dgm:spPr/>
      <dgm:t>
        <a:bodyPr/>
        <a:lstStyle/>
        <a:p>
          <a:r>
            <a:rPr lang="ru-RU" dirty="0" smtClean="0"/>
            <a:t>Семьи с детьми-инвалидами – 10 семей ( 30 человек)</a:t>
          </a:r>
          <a:endParaRPr lang="ru-RU" dirty="0"/>
        </a:p>
      </dgm:t>
    </dgm:pt>
    <dgm:pt modelId="{03F2BBE1-3E3E-4F79-AC04-E5A540F64B77}" type="parTrans" cxnId="{8C7F9C39-0500-426F-BE0C-972918EA04EB}">
      <dgm:prSet/>
      <dgm:spPr/>
      <dgm:t>
        <a:bodyPr/>
        <a:lstStyle/>
        <a:p>
          <a:endParaRPr lang="ru-RU"/>
        </a:p>
      </dgm:t>
    </dgm:pt>
    <dgm:pt modelId="{C6CADF4A-1F3A-4884-8B64-CC1E7C5DC791}" type="sibTrans" cxnId="{8C7F9C39-0500-426F-BE0C-972918EA04EB}">
      <dgm:prSet/>
      <dgm:spPr/>
      <dgm:t>
        <a:bodyPr/>
        <a:lstStyle/>
        <a:p>
          <a:endParaRPr lang="ru-RU"/>
        </a:p>
      </dgm:t>
    </dgm:pt>
    <dgm:pt modelId="{F2DEDE9D-CDC2-4541-97E3-74E9D61A4D4B}">
      <dgm:prSet phldrT="[Текст]"/>
      <dgm:spPr/>
      <dgm:t>
        <a:bodyPr/>
        <a:lstStyle/>
        <a:p>
          <a:r>
            <a:rPr lang="ru-RU" dirty="0" smtClean="0"/>
            <a:t>Добровольцы – 30 человек,</a:t>
          </a:r>
        </a:p>
        <a:p>
          <a:r>
            <a:rPr lang="ru-RU" dirty="0" smtClean="0"/>
            <a:t> специалисты -  5 человек</a:t>
          </a:r>
        </a:p>
        <a:p>
          <a:endParaRPr lang="ru-RU" dirty="0" smtClean="0"/>
        </a:p>
        <a:p>
          <a:endParaRPr lang="ru-RU" dirty="0"/>
        </a:p>
      </dgm:t>
    </dgm:pt>
    <dgm:pt modelId="{9B62F596-E782-41DA-A9B0-5D3CE6888B76}" type="sibTrans" cxnId="{1425C71D-29A6-415D-AB6A-168C7B1D9D0B}">
      <dgm:prSet/>
      <dgm:spPr/>
      <dgm:t>
        <a:bodyPr/>
        <a:lstStyle/>
        <a:p>
          <a:endParaRPr lang="ru-RU"/>
        </a:p>
      </dgm:t>
    </dgm:pt>
    <dgm:pt modelId="{0AB24CE0-0B4A-4EF9-B5AB-A2EAC2FD9BE9}" type="parTrans" cxnId="{1425C71D-29A6-415D-AB6A-168C7B1D9D0B}">
      <dgm:prSet/>
      <dgm:spPr/>
      <dgm:t>
        <a:bodyPr/>
        <a:lstStyle/>
        <a:p>
          <a:endParaRPr lang="ru-RU"/>
        </a:p>
      </dgm:t>
    </dgm:pt>
    <dgm:pt modelId="{6A468DFD-AFFC-4817-8E39-3D82DDF51C17}" type="pres">
      <dgm:prSet presAssocID="{7897785D-CE17-404C-A0AF-53999E19C1C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A9390C-B7CC-435A-8DD7-1FA9C88AD51E}" type="pres">
      <dgm:prSet presAssocID="{BA44EC25-B723-4F67-A4BD-D0E20927FC0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0538D-5393-4311-B836-D2B2CD90AF90}" type="pres">
      <dgm:prSet presAssocID="{1D19D1AC-6AF2-462A-BC33-A56A6128703B}" presName="sibTrans" presStyleCnt="0"/>
      <dgm:spPr/>
    </dgm:pt>
    <dgm:pt modelId="{15E89770-BCF0-4037-AEB3-A05521D112C9}" type="pres">
      <dgm:prSet presAssocID="{C858EFAD-A5F3-4855-99FE-101530FD6E1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BB276-F6CE-4A0B-868E-37D8DC0804A9}" type="pres">
      <dgm:prSet presAssocID="{70FB3B25-8743-41C3-B0F6-0F586A55814D}" presName="sibTrans" presStyleCnt="0"/>
      <dgm:spPr/>
    </dgm:pt>
    <dgm:pt modelId="{18AAF605-2F79-43D1-B611-794047797474}" type="pres">
      <dgm:prSet presAssocID="{30982540-54BC-406B-BBF7-1F9E79D5FCE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65EE2-4C5B-44EC-BB60-4648D51FD6D0}" type="pres">
      <dgm:prSet presAssocID="{987B1EC1-962A-4798-A62E-22116D37B4F6}" presName="sibTrans" presStyleCnt="0"/>
      <dgm:spPr/>
    </dgm:pt>
    <dgm:pt modelId="{13003376-6039-4A35-B4EB-B4A7F3F77C07}" type="pres">
      <dgm:prSet presAssocID="{956CEA1D-B8D2-464B-9B1F-A0B9C6816B4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2BB130-BFA7-4BE3-B787-A0BFB1203C39}" type="pres">
      <dgm:prSet presAssocID="{8E20B3B0-F506-4CFF-B4DC-6021B8BA7751}" presName="sibTrans" presStyleCnt="0"/>
      <dgm:spPr/>
    </dgm:pt>
    <dgm:pt modelId="{E05F3E5D-FB82-424E-8994-6111D2F8CCCC}" type="pres">
      <dgm:prSet presAssocID="{9B3F8DD2-FA88-4E47-9B9F-38703143D11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1F1CB4-A9F2-4D7B-B869-ECD725AF7F2A}" type="pres">
      <dgm:prSet presAssocID="{C6CADF4A-1F3A-4884-8B64-CC1E7C5DC791}" presName="sibTrans" presStyleCnt="0"/>
      <dgm:spPr/>
    </dgm:pt>
    <dgm:pt modelId="{05F3D994-D896-4336-A68A-6A6B49B6875D}" type="pres">
      <dgm:prSet presAssocID="{24AA69FF-F5FC-41D5-8604-A0B4F2C3E26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CE00D-535D-4E2D-BDEF-ABE9896ED716}" type="pres">
      <dgm:prSet presAssocID="{58256069-0685-4BBE-B7D6-FC4135BE6676}" presName="sibTrans" presStyleCnt="0"/>
      <dgm:spPr/>
    </dgm:pt>
    <dgm:pt modelId="{9C3AFF31-80BA-461F-BDFF-DCB139AD17F9}" type="pres">
      <dgm:prSet presAssocID="{F2DEDE9D-CDC2-4541-97E3-74E9D61A4D4B}" presName="node" presStyleLbl="node1" presStyleIdx="6" presStyleCnt="7" custScaleX="133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7F9C39-0500-426F-BE0C-972918EA04EB}" srcId="{7897785D-CE17-404C-A0AF-53999E19C1CF}" destId="{9B3F8DD2-FA88-4E47-9B9F-38703143D11C}" srcOrd="4" destOrd="0" parTransId="{03F2BBE1-3E3E-4F79-AC04-E5A540F64B77}" sibTransId="{C6CADF4A-1F3A-4884-8B64-CC1E7C5DC791}"/>
    <dgm:cxn modelId="{E73970E7-B0F6-48AC-BA90-0A73647965F7}" type="presOf" srcId="{24AA69FF-F5FC-41D5-8604-A0B4F2C3E265}" destId="{05F3D994-D896-4336-A68A-6A6B49B6875D}" srcOrd="0" destOrd="0" presId="urn:microsoft.com/office/officeart/2005/8/layout/default"/>
    <dgm:cxn modelId="{8473819E-EA09-4186-93B7-AF6B6E990996}" srcId="{7897785D-CE17-404C-A0AF-53999E19C1CF}" destId="{956CEA1D-B8D2-464B-9B1F-A0B9C6816B40}" srcOrd="3" destOrd="0" parTransId="{0362E7B5-76AE-42CD-BD2B-0B772542A4B7}" sibTransId="{8E20B3B0-F506-4CFF-B4DC-6021B8BA7751}"/>
    <dgm:cxn modelId="{1425C71D-29A6-415D-AB6A-168C7B1D9D0B}" srcId="{7897785D-CE17-404C-A0AF-53999E19C1CF}" destId="{F2DEDE9D-CDC2-4541-97E3-74E9D61A4D4B}" srcOrd="6" destOrd="0" parTransId="{0AB24CE0-0B4A-4EF9-B5AB-A2EAC2FD9BE9}" sibTransId="{9B62F596-E782-41DA-A9B0-5D3CE6888B76}"/>
    <dgm:cxn modelId="{C926550F-A9E4-4907-B3F7-E44A1FB08D35}" type="presOf" srcId="{30982540-54BC-406B-BBF7-1F9E79D5FCE4}" destId="{18AAF605-2F79-43D1-B611-794047797474}" srcOrd="0" destOrd="0" presId="urn:microsoft.com/office/officeart/2005/8/layout/default"/>
    <dgm:cxn modelId="{0C314B0D-DF0F-47E1-9B9C-3ACC96053AFB}" type="presOf" srcId="{BA44EC25-B723-4F67-A4BD-D0E20927FC01}" destId="{80A9390C-B7CC-435A-8DD7-1FA9C88AD51E}" srcOrd="0" destOrd="0" presId="urn:microsoft.com/office/officeart/2005/8/layout/default"/>
    <dgm:cxn modelId="{1FFC0E02-3F10-4270-AE86-4009AC97413C}" srcId="{7897785D-CE17-404C-A0AF-53999E19C1CF}" destId="{30982540-54BC-406B-BBF7-1F9E79D5FCE4}" srcOrd="2" destOrd="0" parTransId="{5995917F-3C7C-4804-9C9B-D3C4A7781BC0}" sibTransId="{987B1EC1-962A-4798-A62E-22116D37B4F6}"/>
    <dgm:cxn modelId="{04FD020A-E861-40D0-9CF0-C532F5B13284}" type="presOf" srcId="{956CEA1D-B8D2-464B-9B1F-A0B9C6816B40}" destId="{13003376-6039-4A35-B4EB-B4A7F3F77C07}" srcOrd="0" destOrd="0" presId="urn:microsoft.com/office/officeart/2005/8/layout/default"/>
    <dgm:cxn modelId="{7971BE15-7795-4371-9CD4-347FE271BFA6}" type="presOf" srcId="{7897785D-CE17-404C-A0AF-53999E19C1CF}" destId="{6A468DFD-AFFC-4817-8E39-3D82DDF51C17}" srcOrd="0" destOrd="0" presId="urn:microsoft.com/office/officeart/2005/8/layout/default"/>
    <dgm:cxn modelId="{C8039A37-5A0C-4B1F-98E3-8CB197B17849}" srcId="{7897785D-CE17-404C-A0AF-53999E19C1CF}" destId="{24AA69FF-F5FC-41D5-8604-A0B4F2C3E265}" srcOrd="5" destOrd="0" parTransId="{51229EB0-EACB-4AFE-BCE0-2CCDC6D647C2}" sibTransId="{58256069-0685-4BBE-B7D6-FC4135BE6676}"/>
    <dgm:cxn modelId="{24C373AC-6E4D-46AE-BFFF-47788685BEA4}" type="presOf" srcId="{F2DEDE9D-CDC2-4541-97E3-74E9D61A4D4B}" destId="{9C3AFF31-80BA-461F-BDFF-DCB139AD17F9}" srcOrd="0" destOrd="0" presId="urn:microsoft.com/office/officeart/2005/8/layout/default"/>
    <dgm:cxn modelId="{D82F1F03-0592-470E-A0E1-2C1666D67BEB}" type="presOf" srcId="{9B3F8DD2-FA88-4E47-9B9F-38703143D11C}" destId="{E05F3E5D-FB82-424E-8994-6111D2F8CCCC}" srcOrd="0" destOrd="0" presId="urn:microsoft.com/office/officeart/2005/8/layout/default"/>
    <dgm:cxn modelId="{F2C5A5EC-CE5A-45B2-A199-8CA89ED131F1}" type="presOf" srcId="{C858EFAD-A5F3-4855-99FE-101530FD6E14}" destId="{15E89770-BCF0-4037-AEB3-A05521D112C9}" srcOrd="0" destOrd="0" presId="urn:microsoft.com/office/officeart/2005/8/layout/default"/>
    <dgm:cxn modelId="{F8DAE55E-C62D-469A-8B28-AFA5DA8ABFB2}" srcId="{7897785D-CE17-404C-A0AF-53999E19C1CF}" destId="{C858EFAD-A5F3-4855-99FE-101530FD6E14}" srcOrd="1" destOrd="0" parTransId="{5AC26DE0-E0C2-4AB7-800C-06E4576E15B9}" sibTransId="{70FB3B25-8743-41C3-B0F6-0F586A55814D}"/>
    <dgm:cxn modelId="{E153172B-C0A9-48D3-A9A3-56383B5A3680}" srcId="{7897785D-CE17-404C-A0AF-53999E19C1CF}" destId="{BA44EC25-B723-4F67-A4BD-D0E20927FC01}" srcOrd="0" destOrd="0" parTransId="{004B3ED4-BD05-4C69-A82C-0855C56941F3}" sibTransId="{1D19D1AC-6AF2-462A-BC33-A56A6128703B}"/>
    <dgm:cxn modelId="{DB23B7F6-D0BC-4142-90E7-7937861A1EE0}" type="presParOf" srcId="{6A468DFD-AFFC-4817-8E39-3D82DDF51C17}" destId="{80A9390C-B7CC-435A-8DD7-1FA9C88AD51E}" srcOrd="0" destOrd="0" presId="urn:microsoft.com/office/officeart/2005/8/layout/default"/>
    <dgm:cxn modelId="{9F205F71-6718-449C-8D30-42B5A8953C37}" type="presParOf" srcId="{6A468DFD-AFFC-4817-8E39-3D82DDF51C17}" destId="{4B20538D-5393-4311-B836-D2B2CD90AF90}" srcOrd="1" destOrd="0" presId="urn:microsoft.com/office/officeart/2005/8/layout/default"/>
    <dgm:cxn modelId="{9552D760-B3B8-4E58-B74A-A064150DD640}" type="presParOf" srcId="{6A468DFD-AFFC-4817-8E39-3D82DDF51C17}" destId="{15E89770-BCF0-4037-AEB3-A05521D112C9}" srcOrd="2" destOrd="0" presId="urn:microsoft.com/office/officeart/2005/8/layout/default"/>
    <dgm:cxn modelId="{B9A9B922-A673-4C12-B9AD-5AC4D04C7715}" type="presParOf" srcId="{6A468DFD-AFFC-4817-8E39-3D82DDF51C17}" destId="{25FBB276-F6CE-4A0B-868E-37D8DC0804A9}" srcOrd="3" destOrd="0" presId="urn:microsoft.com/office/officeart/2005/8/layout/default"/>
    <dgm:cxn modelId="{13F01B37-B4BD-4C42-817D-7A5716AD50B5}" type="presParOf" srcId="{6A468DFD-AFFC-4817-8E39-3D82DDF51C17}" destId="{18AAF605-2F79-43D1-B611-794047797474}" srcOrd="4" destOrd="0" presId="urn:microsoft.com/office/officeart/2005/8/layout/default"/>
    <dgm:cxn modelId="{A193F842-1BD4-4C75-B76C-9B50294EAEFE}" type="presParOf" srcId="{6A468DFD-AFFC-4817-8E39-3D82DDF51C17}" destId="{CFF65EE2-4C5B-44EC-BB60-4648D51FD6D0}" srcOrd="5" destOrd="0" presId="urn:microsoft.com/office/officeart/2005/8/layout/default"/>
    <dgm:cxn modelId="{59E4C593-6173-4E5D-B3B6-9FBA9045A0BA}" type="presParOf" srcId="{6A468DFD-AFFC-4817-8E39-3D82DDF51C17}" destId="{13003376-6039-4A35-B4EB-B4A7F3F77C07}" srcOrd="6" destOrd="0" presId="urn:microsoft.com/office/officeart/2005/8/layout/default"/>
    <dgm:cxn modelId="{294CE47E-B072-4F10-9ABD-A4540D6DAD53}" type="presParOf" srcId="{6A468DFD-AFFC-4817-8E39-3D82DDF51C17}" destId="{AF2BB130-BFA7-4BE3-B787-A0BFB1203C39}" srcOrd="7" destOrd="0" presId="urn:microsoft.com/office/officeart/2005/8/layout/default"/>
    <dgm:cxn modelId="{469E6F92-04FF-4D88-A3C2-C3227FF45AF0}" type="presParOf" srcId="{6A468DFD-AFFC-4817-8E39-3D82DDF51C17}" destId="{E05F3E5D-FB82-424E-8994-6111D2F8CCCC}" srcOrd="8" destOrd="0" presId="urn:microsoft.com/office/officeart/2005/8/layout/default"/>
    <dgm:cxn modelId="{C97A615D-3C52-4E5A-9C2D-643AEBABA840}" type="presParOf" srcId="{6A468DFD-AFFC-4817-8E39-3D82DDF51C17}" destId="{691F1CB4-A9F2-4D7B-B869-ECD725AF7F2A}" srcOrd="9" destOrd="0" presId="urn:microsoft.com/office/officeart/2005/8/layout/default"/>
    <dgm:cxn modelId="{59941B0C-7A4D-45E7-9E40-BA066F002CF5}" type="presParOf" srcId="{6A468DFD-AFFC-4817-8E39-3D82DDF51C17}" destId="{05F3D994-D896-4336-A68A-6A6B49B6875D}" srcOrd="10" destOrd="0" presId="urn:microsoft.com/office/officeart/2005/8/layout/default"/>
    <dgm:cxn modelId="{5D97F9DE-3705-4DAA-9674-29469097C80D}" type="presParOf" srcId="{6A468DFD-AFFC-4817-8E39-3D82DDF51C17}" destId="{628CE00D-535D-4E2D-BDEF-ABE9896ED716}" srcOrd="11" destOrd="0" presId="urn:microsoft.com/office/officeart/2005/8/layout/default"/>
    <dgm:cxn modelId="{8354B568-531E-4701-B853-A006ADEDE9CA}" type="presParOf" srcId="{6A468DFD-AFFC-4817-8E39-3D82DDF51C17}" destId="{9C3AFF31-80BA-461F-BDFF-DCB139AD17F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C5FAA-0DD1-4DD9-BBD5-1D4E8C920649}">
      <dsp:nvSpPr>
        <dsp:cNvPr id="0" name=""/>
        <dsp:cNvSpPr/>
      </dsp:nvSpPr>
      <dsp:spPr>
        <a:xfrm>
          <a:off x="0" y="1433076"/>
          <a:ext cx="6387557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59ACB3-6F0E-4DA3-B920-82E3AA6D315F}">
      <dsp:nvSpPr>
        <dsp:cNvPr id="0" name=""/>
        <dsp:cNvSpPr/>
      </dsp:nvSpPr>
      <dsp:spPr>
        <a:xfrm>
          <a:off x="338535" y="1196916"/>
          <a:ext cx="4739498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142" tIns="0" rIns="1791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 блок - «Знать, чтобы уметь»</a:t>
          </a:r>
          <a:endParaRPr lang="ru-RU" sz="1600" kern="1200" dirty="0"/>
        </a:p>
      </dsp:txBody>
      <dsp:txXfrm>
        <a:off x="361592" y="1219973"/>
        <a:ext cx="4693384" cy="426206"/>
      </dsp:txXfrm>
    </dsp:sp>
    <dsp:sp modelId="{A32461F2-F82A-4DD6-880A-E796A2330032}">
      <dsp:nvSpPr>
        <dsp:cNvPr id="0" name=""/>
        <dsp:cNvSpPr/>
      </dsp:nvSpPr>
      <dsp:spPr>
        <a:xfrm>
          <a:off x="0" y="2187333"/>
          <a:ext cx="677071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D9B5A-64E0-4A4D-8E1E-1C889FDDF298}">
      <dsp:nvSpPr>
        <dsp:cNvPr id="0" name=""/>
        <dsp:cNvSpPr/>
      </dsp:nvSpPr>
      <dsp:spPr>
        <a:xfrm>
          <a:off x="338535" y="1922676"/>
          <a:ext cx="4739498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142" tIns="0" rIns="1791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блок - «Уметь, чтобы действовать»</a:t>
          </a:r>
          <a:endParaRPr lang="ru-RU" sz="1600" kern="1200" dirty="0"/>
        </a:p>
      </dsp:txBody>
      <dsp:txXfrm>
        <a:off x="361592" y="1945733"/>
        <a:ext cx="4693384" cy="426206"/>
      </dsp:txXfrm>
    </dsp:sp>
    <dsp:sp modelId="{2196137D-F75C-4723-8F11-80051FBD4ECF}">
      <dsp:nvSpPr>
        <dsp:cNvPr id="0" name=""/>
        <dsp:cNvSpPr/>
      </dsp:nvSpPr>
      <dsp:spPr>
        <a:xfrm>
          <a:off x="0" y="2884596"/>
          <a:ext cx="677071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706B38-9CE4-4CA4-9CFC-FD04ABDA9C26}">
      <dsp:nvSpPr>
        <dsp:cNvPr id="0" name=""/>
        <dsp:cNvSpPr/>
      </dsp:nvSpPr>
      <dsp:spPr>
        <a:xfrm>
          <a:off x="338535" y="2648436"/>
          <a:ext cx="4739498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142" tIns="0" rIns="1791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 блок - «Действовать, чтобы быть счастливыми»</a:t>
          </a:r>
          <a:endParaRPr lang="ru-RU" sz="1600" kern="1200" dirty="0"/>
        </a:p>
      </dsp:txBody>
      <dsp:txXfrm>
        <a:off x="361592" y="2671493"/>
        <a:ext cx="4693384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9390C-B7CC-435A-8DD7-1FA9C88AD51E}">
      <dsp:nvSpPr>
        <dsp:cNvPr id="0" name=""/>
        <dsp:cNvSpPr/>
      </dsp:nvSpPr>
      <dsp:spPr>
        <a:xfrm>
          <a:off x="49506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Всего примут участие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0000"/>
              </a:solidFill>
            </a:rPr>
            <a:t>100 семей</a:t>
          </a:r>
          <a:endParaRPr lang="ru-RU" sz="2400" b="1" kern="1200" dirty="0">
            <a:solidFill>
              <a:srgbClr val="FF0000"/>
            </a:solidFill>
          </a:endParaRPr>
        </a:p>
      </dsp:txBody>
      <dsp:txXfrm>
        <a:off x="495061" y="645"/>
        <a:ext cx="2262336" cy="1357401"/>
      </dsp:txXfrm>
    </dsp:sp>
    <dsp:sp modelId="{15E89770-BCF0-4037-AEB3-A05521D112C9}">
      <dsp:nvSpPr>
        <dsp:cNvPr id="0" name=""/>
        <dsp:cNvSpPr/>
      </dsp:nvSpPr>
      <dsp:spPr>
        <a:xfrm>
          <a:off x="298363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Семьи, прожившие долгую совместную жизнь – 5 семей (10 человек)</a:t>
          </a:r>
          <a:endParaRPr lang="ru-RU" sz="1700" kern="1200" dirty="0"/>
        </a:p>
      </dsp:txBody>
      <dsp:txXfrm>
        <a:off x="2983631" y="645"/>
        <a:ext cx="2262336" cy="1357401"/>
      </dsp:txXfrm>
    </dsp:sp>
    <dsp:sp modelId="{18AAF605-2F79-43D1-B611-794047797474}">
      <dsp:nvSpPr>
        <dsp:cNvPr id="0" name=""/>
        <dsp:cNvSpPr/>
      </dsp:nvSpPr>
      <dsp:spPr>
        <a:xfrm>
          <a:off x="5472201" y="645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Многодетные семьи – 5 (25 человек)</a:t>
          </a:r>
          <a:endParaRPr lang="ru-RU" sz="1700" kern="1200" dirty="0"/>
        </a:p>
      </dsp:txBody>
      <dsp:txXfrm>
        <a:off x="5472201" y="645"/>
        <a:ext cx="2262336" cy="1357401"/>
      </dsp:txXfrm>
    </dsp:sp>
    <dsp:sp modelId="{13003376-6039-4A35-B4EB-B4A7F3F77C07}">
      <dsp:nvSpPr>
        <dsp:cNvPr id="0" name=""/>
        <dsp:cNvSpPr/>
      </dsp:nvSpPr>
      <dsp:spPr>
        <a:xfrm>
          <a:off x="49506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Семьи в ТЖС – 10 (30 человек)</a:t>
          </a:r>
          <a:endParaRPr lang="ru-RU" sz="1700" kern="1200" dirty="0"/>
        </a:p>
      </dsp:txBody>
      <dsp:txXfrm>
        <a:off x="495061" y="1584280"/>
        <a:ext cx="2262336" cy="1357401"/>
      </dsp:txXfrm>
    </dsp:sp>
    <dsp:sp modelId="{E05F3E5D-FB82-424E-8994-6111D2F8CCCC}">
      <dsp:nvSpPr>
        <dsp:cNvPr id="0" name=""/>
        <dsp:cNvSpPr/>
      </dsp:nvSpPr>
      <dsp:spPr>
        <a:xfrm>
          <a:off x="298363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Семьи с детьми-инвалидами – 10 семей ( 30 человек)</a:t>
          </a:r>
          <a:endParaRPr lang="ru-RU" sz="1700" kern="1200" dirty="0"/>
        </a:p>
      </dsp:txBody>
      <dsp:txXfrm>
        <a:off x="2983631" y="1584280"/>
        <a:ext cx="2262336" cy="1357401"/>
      </dsp:txXfrm>
    </dsp:sp>
    <dsp:sp modelId="{05F3D994-D896-4336-A68A-6A6B49B6875D}">
      <dsp:nvSpPr>
        <dsp:cNvPr id="0" name=""/>
        <dsp:cNvSpPr/>
      </dsp:nvSpPr>
      <dsp:spPr>
        <a:xfrm>
          <a:off x="5472201" y="1584280"/>
          <a:ext cx="2262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70 семей, проявившие интерес к проекту и присоединившиеся к нему (260 человек)</a:t>
          </a:r>
          <a:endParaRPr lang="ru-RU" sz="1700" kern="1200" dirty="0"/>
        </a:p>
      </dsp:txBody>
      <dsp:txXfrm>
        <a:off x="5472201" y="1584280"/>
        <a:ext cx="2262336" cy="1357401"/>
      </dsp:txXfrm>
    </dsp:sp>
    <dsp:sp modelId="{9C3AFF31-80BA-461F-BDFF-DCB139AD17F9}">
      <dsp:nvSpPr>
        <dsp:cNvPr id="0" name=""/>
        <dsp:cNvSpPr/>
      </dsp:nvSpPr>
      <dsp:spPr>
        <a:xfrm>
          <a:off x="2602631" y="3167916"/>
          <a:ext cx="3024336" cy="13574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Добровольцы – 30 человек,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специалисты -  5 человек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2602631" y="3167916"/>
        <a:ext cx="3024336" cy="135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B9D50-229B-4B83-9E48-5A803AF4F772}" type="datetimeFigureOut">
              <a:rPr lang="ru-RU" smtClean="0"/>
              <a:t>12.06.2021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BC5DC-A271-4F50-88D0-668F1BBB8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54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B2C966-8A38-4292-924C-EABC57323D20}" type="datetimeFigureOut">
              <a:rPr lang="ru-RU"/>
              <a:pPr>
                <a:defRPr/>
              </a:pPr>
              <a:t>12.06.2021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E7B799-EABC-464C-9D15-E9825F652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9466D-6F09-41C0-9B69-744D851AA9F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C3723-382D-403D-80E3-D1197FDAEDAA}" type="datetimeFigureOut">
              <a:rPr lang="ru-RU"/>
              <a:pPr>
                <a:defRPr/>
              </a:pPr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EB64D-0359-4DD8-A60D-6EA837E5A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CD409-3755-4744-A78A-41FB5186A27B}" type="datetimeFigureOut">
              <a:rPr lang="ru-RU"/>
              <a:pPr>
                <a:defRPr/>
              </a:pPr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2DEEC-AB1A-4865-A320-5E64C347C1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B99E3-1AAA-49FC-AF53-4D39F47CF499}" type="datetimeFigureOut">
              <a:rPr lang="ru-RU"/>
              <a:pPr>
                <a:defRPr/>
              </a:pPr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6BAD4-3515-43E8-8173-96B94D69D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9F3A-2EBF-483A-AAFD-EE0599C29032}" type="datetimeFigureOut">
              <a:rPr lang="ru-RU"/>
              <a:pPr>
                <a:defRPr/>
              </a:pPr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B8ADD-777A-4A8D-AB78-EBE9A4657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2E71F-E34D-4917-9218-C3D2DF4711C5}" type="datetimeFigureOut">
              <a:rPr lang="ru-RU"/>
              <a:pPr>
                <a:defRPr/>
              </a:pPr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A445D-6B3F-4A18-98AD-0ABE37680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0F87E-D57C-4A3E-B30F-C65E0A922917}" type="datetimeFigureOut">
              <a:rPr lang="ru-RU"/>
              <a:pPr>
                <a:defRPr/>
              </a:pPr>
              <a:t>12.06.2021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7C174-6CD3-4D18-9622-C205D89C0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84EC5-916A-4F63-BD1B-227AE62F7808}" type="datetimeFigureOut">
              <a:rPr lang="ru-RU"/>
              <a:pPr>
                <a:defRPr/>
              </a:pPr>
              <a:t>12.06.2021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C687-8DED-4877-B916-67F8AD5F6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05D37-EFC4-4FD5-8C99-2347DAEFCA97}" type="datetimeFigureOut">
              <a:rPr lang="ru-RU"/>
              <a:pPr>
                <a:defRPr/>
              </a:pPr>
              <a:t>12.06.2021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62F7E-02AC-4C04-BA58-EF74F2C95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BEAA-616B-4885-A826-6140F06F217C}" type="datetimeFigureOut">
              <a:rPr lang="ru-RU"/>
              <a:pPr>
                <a:defRPr/>
              </a:pPr>
              <a:t>12.06.2021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E8109-E491-4587-BF7C-5BDB4D65C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3F51-EC63-4302-AF5D-9D81C98783F8}" type="datetimeFigureOut">
              <a:rPr lang="ru-RU"/>
              <a:pPr>
                <a:defRPr/>
              </a:pPr>
              <a:t>12.06.2021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2C79F-C3D0-4C1C-9A51-9EC1FC00C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05037-AB16-4D72-84AE-D196170FC158}" type="datetimeFigureOut">
              <a:rPr lang="ru-RU"/>
              <a:pPr>
                <a:defRPr/>
              </a:pPr>
              <a:t>12.06.2021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77F8-504E-4E9E-9109-374A3FAE3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3DA92D-4744-49D5-8BA7-BD5315D7B167}" type="datetimeFigureOut">
              <a:rPr lang="ru-RU"/>
              <a:pPr>
                <a:defRPr/>
              </a:pPr>
              <a:t>12.06.2021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16D0FE-626A-46D4-B7F3-662A7CDC65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214314" y="1916113"/>
            <a:ext cx="8822182" cy="3313112"/>
          </a:xfrm>
        </p:spPr>
        <p:txBody>
          <a:bodyPr/>
          <a:lstStyle/>
          <a:p>
            <a:pPr eaLnBrk="1" hangingPunct="1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Проект-тренд «Через семейное добровольчество к семейному благополучию»</a:t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25406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643063"/>
            <a:ext cx="9144000" cy="307181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ru-RU" sz="2400" dirty="0">
              <a:latin typeface="PT Sans Narrow"/>
              <a:ea typeface="+mj-ea"/>
              <a:cs typeface="+mj-cs"/>
            </a:endParaRPr>
          </a:p>
        </p:txBody>
      </p:sp>
      <p:pic>
        <p:nvPicPr>
          <p:cNvPr id="14339" name="Picture 7" descr="C:\Documents and Settings\Рустам\Рабочий стол\к.png"/>
          <p:cNvPicPr>
            <a:picLocks noChangeAspect="1" noChangeArrowheads="1"/>
          </p:cNvPicPr>
          <p:nvPr/>
        </p:nvPicPr>
        <p:blipFill>
          <a:blip r:embed="rId2"/>
          <a:srcRect l="29111" t="15334" r="28711" b="34601"/>
          <a:stretch>
            <a:fillRect/>
          </a:stretch>
        </p:blipFill>
        <p:spPr bwMode="auto">
          <a:xfrm>
            <a:off x="214313" y="214313"/>
            <a:ext cx="1098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5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44" y="93248"/>
            <a:ext cx="8083829" cy="665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0" name="Picture 7" descr="C:\Documents and Settings\Рустам\Рабочий стол\к.png"/>
          <p:cNvPicPr>
            <a:picLocks noChangeAspect="1" noChangeArrowheads="1"/>
          </p:cNvPicPr>
          <p:nvPr/>
        </p:nvPicPr>
        <p:blipFill>
          <a:blip r:embed="rId3"/>
          <a:srcRect l="29111" t="15334" r="28711" b="34601"/>
          <a:stretch>
            <a:fillRect/>
          </a:stretch>
        </p:blipFill>
        <p:spPr bwMode="auto">
          <a:xfrm>
            <a:off x="214313" y="214313"/>
            <a:ext cx="1098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25"/>
          <p:cNvSpPr>
            <a:spLocks noChangeArrowheads="1"/>
          </p:cNvSpPr>
          <p:nvPr/>
        </p:nvSpPr>
        <p:spPr bwMode="auto">
          <a:xfrm>
            <a:off x="1928813" y="500063"/>
            <a:ext cx="60721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</a:t>
            </a:r>
            <a:r>
              <a:rPr lang="ru-RU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</a:t>
            </a:r>
          </a:p>
        </p:txBody>
      </p:sp>
      <p:sp>
        <p:nvSpPr>
          <p:cNvPr id="17413" name="Прямоугольник 27"/>
          <p:cNvSpPr>
            <a:spLocks noChangeArrowheads="1"/>
          </p:cNvSpPr>
          <p:nvPr/>
        </p:nvSpPr>
        <p:spPr bwMode="auto">
          <a:xfrm>
            <a:off x="4716463" y="3213100"/>
            <a:ext cx="21605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отсутствие методического обеспечения 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214313" y="1610023"/>
            <a:ext cx="8862371" cy="5059337"/>
            <a:chOff x="-56964" y="-13370"/>
            <a:chExt cx="9684616" cy="748858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-56964" y="-13370"/>
              <a:ext cx="9684616" cy="7488580"/>
              <a:chOff x="-56964" y="-13370"/>
              <a:chExt cx="9684616" cy="7488580"/>
            </a:xfrm>
          </p:grpSpPr>
          <p:sp>
            <p:nvSpPr>
              <p:cNvPr id="37" name="Надпись 2"/>
              <p:cNvSpPr txBox="1">
                <a:spLocks noChangeArrowheads="1"/>
              </p:cNvSpPr>
              <p:nvPr/>
            </p:nvSpPr>
            <p:spPr bwMode="auto">
              <a:xfrm>
                <a:off x="1632857" y="1621665"/>
                <a:ext cx="6730552" cy="83820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6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Снижение авторитета семьи</a:t>
                </a:r>
                <a:r>
                  <a:rPr lang="ru-RU" sz="1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38" name="Надпись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952897" cy="13258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1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Следствие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100" b="1" dirty="0" smtClean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Разочарование семейной жизнью</a:t>
                </a:r>
              </a:p>
            </p:txBody>
          </p:sp>
          <p:sp>
            <p:nvSpPr>
              <p:cNvPr id="39" name="Надпись 2"/>
              <p:cNvSpPr txBox="1">
                <a:spLocks noChangeArrowheads="1"/>
              </p:cNvSpPr>
              <p:nvPr/>
            </p:nvSpPr>
            <p:spPr bwMode="auto">
              <a:xfrm>
                <a:off x="2737806" y="0"/>
                <a:ext cx="3505330" cy="13258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1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Следствие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1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Все члены семьи живут своей жизнью.  Родители не понимают детей, дети родителей. Рано или поздно приходит «холодные» отношения, порой разочарования. </a:t>
                </a:r>
                <a:endParaRPr lang="ru-RU" sz="11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Надпись 4"/>
              <p:cNvSpPr txBox="1">
                <a:spLocks noChangeArrowheads="1"/>
              </p:cNvSpPr>
              <p:nvPr/>
            </p:nvSpPr>
            <p:spPr bwMode="auto">
              <a:xfrm>
                <a:off x="6864922" y="-13370"/>
                <a:ext cx="2468514" cy="1407903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1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Следствие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1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Нет понимания, что проблемы- это составляющая семейной жизни. Надо уметь их благополучно решать.</a:t>
                </a:r>
                <a:endParaRPr lang="ru-RU" sz="11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Надпись 2"/>
              <p:cNvSpPr txBox="1">
                <a:spLocks noChangeArrowheads="1"/>
              </p:cNvSpPr>
              <p:nvPr/>
            </p:nvSpPr>
            <p:spPr bwMode="auto">
              <a:xfrm>
                <a:off x="693225" y="2884713"/>
                <a:ext cx="2577932" cy="142112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2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Причина </a:t>
                </a:r>
                <a:r>
                  <a:rPr lang="en-US" sz="12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r>
                  <a:rPr lang="ru-RU" sz="1200" b="1" dirty="0" smtClean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уровня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Подмена ценностей. Потеря ориентиров</a:t>
                </a:r>
                <a:r>
                  <a:rPr lang="ru-RU" sz="1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2" name="Надпись 6"/>
              <p:cNvSpPr txBox="1">
                <a:spLocks noChangeArrowheads="1"/>
              </p:cNvSpPr>
              <p:nvPr/>
            </p:nvSpPr>
            <p:spPr bwMode="auto">
              <a:xfrm>
                <a:off x="3809999" y="2884714"/>
                <a:ext cx="2433138" cy="13258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100" b="1" dirty="0" smtClean="0">
                    <a:solidFill>
                      <a:srgbClr val="FF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Причина</a:t>
                </a:r>
                <a:r>
                  <a:rPr lang="en-US" sz="11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 </a:t>
                </a:r>
                <a:r>
                  <a:rPr lang="ru-RU" sz="11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уровня</a:t>
                </a:r>
                <a:endParaRPr lang="ru-RU" sz="1100" b="1" dirty="0" smtClean="0">
                  <a:solidFill>
                    <a:srgbClr val="FF0000"/>
                  </a:solidFill>
                  <a:effectLst>
                    <a:outerShdw blurRad="38100" dist="25400" dir="5400000" algn="ctr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ru-RU" sz="1400" b="1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 членов семей н</a:t>
                </a:r>
                <a:r>
                  <a:rPr lang="ru-RU" sz="1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ет общих интересов.</a:t>
                </a:r>
                <a:r>
                  <a:rPr lang="ru-RU" sz="1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3" name="Надпись 7"/>
              <p:cNvSpPr txBox="1">
                <a:spLocks noChangeArrowheads="1"/>
              </p:cNvSpPr>
              <p:nvPr/>
            </p:nvSpPr>
            <p:spPr bwMode="auto">
              <a:xfrm>
                <a:off x="6864922" y="2819400"/>
                <a:ext cx="2539710" cy="13258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200" b="1" dirty="0" smtClean="0">
                    <a:solidFill>
                      <a:srgbClr val="FF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Причина</a:t>
                </a:r>
                <a:r>
                  <a:rPr lang="en-US" sz="12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 </a:t>
                </a:r>
                <a:r>
                  <a:rPr lang="ru-RU" sz="1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уровня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400" b="1" dirty="0" smtClean="0">
                    <a:solidFill>
                      <a:schemeClr val="tx1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Отсутствие культуры решения проблем.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400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4" name="Надпись 2"/>
              <p:cNvSpPr txBox="1">
                <a:spLocks noChangeArrowheads="1"/>
              </p:cNvSpPr>
              <p:nvPr/>
            </p:nvSpPr>
            <p:spPr bwMode="auto">
              <a:xfrm>
                <a:off x="-56964" y="4574886"/>
                <a:ext cx="1626650" cy="208437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1100" dirty="0" smtClean="0">
                    <a:solidFill>
                      <a:srgbClr val="FF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Причин</a:t>
                </a:r>
                <a:r>
                  <a:rPr lang="ru-RU" sz="1100" dirty="0" smtClean="0">
                    <a:solidFill>
                      <a:srgbClr val="FF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</a:t>
                </a:r>
                <a:r>
                  <a:rPr lang="ru-RU" sz="1100" dirty="0" smtClean="0">
                    <a:solidFill>
                      <a:srgbClr val="FF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lang="en-US" sz="1100" dirty="0" smtClean="0">
                    <a:solidFill>
                      <a:srgbClr val="FF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II </a:t>
                </a:r>
                <a:r>
                  <a:rPr lang="ru-RU" sz="1100" dirty="0" smtClean="0">
                    <a:solidFill>
                      <a:srgbClr val="FF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уровня </a:t>
                </a:r>
              </a:p>
              <a:p>
                <a:pPr>
                  <a:spcAft>
                    <a:spcPts val="0"/>
                  </a:spcAft>
                </a:pPr>
                <a:r>
                  <a:rPr lang="ru-RU" sz="1100" b="1" dirty="0" smtClean="0">
                    <a:solidFill>
                      <a:schemeClr val="tx1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информационном поле недостаточно материала о счастливых семьях, о успешных родителях.</a:t>
                </a:r>
                <a:r>
                  <a:rPr lang="ru-RU" sz="1100" b="1" dirty="0"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  <p:sp>
            <p:nvSpPr>
              <p:cNvPr id="45" name="Надпись 2"/>
              <p:cNvSpPr txBox="1">
                <a:spLocks noChangeArrowheads="1"/>
              </p:cNvSpPr>
              <p:nvPr/>
            </p:nvSpPr>
            <p:spPr bwMode="auto">
              <a:xfrm>
                <a:off x="1649800" y="5047987"/>
                <a:ext cx="1695994" cy="1611269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100" dirty="0">
                    <a:solidFill>
                      <a:srgbClr val="FF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Причина  </a:t>
                </a:r>
                <a:r>
                  <a:rPr lang="en-US" sz="1100" dirty="0">
                    <a:solidFill>
                      <a:srgbClr val="FF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 </a:t>
                </a:r>
                <a:r>
                  <a:rPr lang="ru-RU" sz="1100" dirty="0" smtClean="0">
                    <a:solidFill>
                      <a:srgbClr val="FF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уровня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100" b="1" dirty="0" smtClean="0">
                    <a:solidFill>
                      <a:schemeClr val="tx1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Ориентиры у членов семьи разнятся.</a:t>
                </a:r>
                <a:endParaRPr lang="ru-RU" sz="1100" b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Надпись 2"/>
              <p:cNvSpPr txBox="1">
                <a:spLocks noChangeArrowheads="1"/>
              </p:cNvSpPr>
              <p:nvPr/>
            </p:nvSpPr>
            <p:spPr bwMode="auto">
              <a:xfrm>
                <a:off x="3410869" y="4794937"/>
                <a:ext cx="1673318" cy="1915976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100" dirty="0">
                    <a:solidFill>
                      <a:srgbClr val="FF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Причина  </a:t>
                </a:r>
                <a:r>
                  <a:rPr lang="en-US" sz="1100" dirty="0">
                    <a:solidFill>
                      <a:srgbClr val="FF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 </a:t>
                </a:r>
                <a:r>
                  <a:rPr lang="ru-RU" sz="1100" dirty="0" smtClean="0">
                    <a:solidFill>
                      <a:srgbClr val="FF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уровня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100" b="1" dirty="0" smtClean="0">
                    <a:solidFill>
                      <a:schemeClr val="tx1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Недостаточно информации о возможностях семьи. </a:t>
                </a:r>
                <a:endParaRPr lang="ru-RU" sz="1100" b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Надпись 2"/>
              <p:cNvSpPr txBox="1">
                <a:spLocks noChangeArrowheads="1"/>
              </p:cNvSpPr>
              <p:nvPr/>
            </p:nvSpPr>
            <p:spPr bwMode="auto">
              <a:xfrm>
                <a:off x="5180514" y="4820563"/>
                <a:ext cx="1450733" cy="2654647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100" dirty="0">
                    <a:solidFill>
                      <a:srgbClr val="FF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Причина  </a:t>
                </a:r>
                <a:r>
                  <a:rPr lang="en-US" sz="1100" dirty="0">
                    <a:solidFill>
                      <a:srgbClr val="FF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 </a:t>
                </a:r>
                <a:r>
                  <a:rPr lang="ru-RU" sz="1100" dirty="0" smtClean="0">
                    <a:solidFill>
                      <a:srgbClr val="FF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уровня </a:t>
                </a:r>
                <a:r>
                  <a:rPr lang="ru-RU" sz="1100" b="1" dirty="0" smtClean="0">
                    <a:solidFill>
                      <a:schemeClr val="tx1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Формат мероприятий не предполагает системную деятельность. Чаще разовый и не предполагает организаторскую функцию</a:t>
                </a:r>
                <a:endParaRPr lang="ru-RU" sz="1100" b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Надпись 2"/>
              <p:cNvSpPr txBox="1">
                <a:spLocks noChangeArrowheads="1"/>
              </p:cNvSpPr>
              <p:nvPr/>
            </p:nvSpPr>
            <p:spPr bwMode="auto">
              <a:xfrm>
                <a:off x="6727575" y="5098029"/>
                <a:ext cx="1326153" cy="1709084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100" dirty="0">
                    <a:solidFill>
                      <a:srgbClr val="FF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Причина  </a:t>
                </a:r>
                <a:r>
                  <a:rPr lang="en-US" sz="1100" dirty="0">
                    <a:solidFill>
                      <a:srgbClr val="FF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 </a:t>
                </a:r>
                <a:r>
                  <a:rPr lang="ru-RU" sz="1100" dirty="0" smtClean="0">
                    <a:solidFill>
                      <a:srgbClr val="FF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уровня 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200" b="1" dirty="0" smtClean="0">
                    <a:solidFill>
                      <a:schemeClr val="tx1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проблемами остаются «один на один».</a:t>
                </a:r>
                <a:endParaRPr lang="ru-RU" sz="1200" b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Надпись 2"/>
              <p:cNvSpPr txBox="1">
                <a:spLocks noChangeArrowheads="1"/>
              </p:cNvSpPr>
              <p:nvPr/>
            </p:nvSpPr>
            <p:spPr bwMode="auto">
              <a:xfrm>
                <a:off x="8135001" y="5112305"/>
                <a:ext cx="1492651" cy="1694808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sz="1100" dirty="0">
                    <a:solidFill>
                      <a:srgbClr val="FF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Причина  </a:t>
                </a:r>
                <a:r>
                  <a:rPr lang="en-US" sz="1100" dirty="0">
                    <a:solidFill>
                      <a:srgbClr val="FF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 </a:t>
                </a:r>
                <a:r>
                  <a:rPr lang="ru-RU" sz="1100" dirty="0" smtClean="0">
                    <a:solidFill>
                      <a:srgbClr val="FF0000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уровня</a:t>
                </a:r>
              </a:p>
              <a:p>
                <a:pPr algn="ctr">
                  <a:spcAft>
                    <a:spcPts val="0"/>
                  </a:spcAft>
                </a:pPr>
                <a:r>
                  <a:rPr lang="ru-RU" sz="1200" b="1" dirty="0" smtClean="0">
                    <a:solidFill>
                      <a:schemeClr val="tx1"/>
                    </a:solidFill>
                    <a:effectLst>
                      <a:outerShdw blurRad="38100" dist="25400" dir="5400000" algn="ctr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владеют знаниями о разрешении семейных проблем.</a:t>
                </a:r>
                <a:endParaRPr lang="ru-RU" sz="1200" b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210625" y="342570"/>
              <a:ext cx="8670701" cy="4929238"/>
              <a:chOff x="-442518" y="-476580"/>
              <a:chExt cx="8670701" cy="4929238"/>
            </a:xfrm>
          </p:grpSpPr>
          <p:cxnSp>
            <p:nvCxnSpPr>
              <p:cNvPr id="21" name="Соединитель: изогнутый 14"/>
              <p:cNvCxnSpPr/>
              <p:nvPr/>
            </p:nvCxnSpPr>
            <p:spPr>
              <a:xfrm flipH="1" flipV="1">
                <a:off x="1362346" y="-476580"/>
                <a:ext cx="624840" cy="1219199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22" name="Соединитель: изогнутый 15"/>
              <p:cNvCxnSpPr/>
              <p:nvPr/>
            </p:nvCxnSpPr>
            <p:spPr>
              <a:xfrm flipV="1">
                <a:off x="3537857" y="514350"/>
                <a:ext cx="586740" cy="266700"/>
              </a:xfrm>
              <a:prstGeom prst="curvedConnector3">
                <a:avLst>
                  <a:gd name="adj1" fmla="val 104113"/>
                </a:avLst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23" name="Соединитель: изогнутый 16"/>
              <p:cNvCxnSpPr/>
              <p:nvPr/>
            </p:nvCxnSpPr>
            <p:spPr>
              <a:xfrm rot="10800000">
                <a:off x="7701272" y="1560742"/>
                <a:ext cx="495776" cy="462032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24" name="Соединитель: изогнутый 17"/>
              <p:cNvCxnSpPr/>
              <p:nvPr/>
            </p:nvCxnSpPr>
            <p:spPr>
              <a:xfrm rot="16200000" flipV="1">
                <a:off x="1271018" y="3646607"/>
                <a:ext cx="745578" cy="250496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25" name="Соединитель: изогнутый 18"/>
              <p:cNvCxnSpPr/>
              <p:nvPr/>
            </p:nvCxnSpPr>
            <p:spPr>
              <a:xfrm rot="10800000">
                <a:off x="4795158" y="3399066"/>
                <a:ext cx="457579" cy="576721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26" name="Соединитель: изогнутый 19"/>
              <p:cNvCxnSpPr>
                <a:stCxn id="49" idx="0"/>
              </p:cNvCxnSpPr>
              <p:nvPr/>
            </p:nvCxnSpPr>
            <p:spPr>
              <a:xfrm rot="16200000" flipV="1">
                <a:off x="7668444" y="3733414"/>
                <a:ext cx="800003" cy="319475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27" name="Соединитель: изогнутый 20"/>
              <p:cNvCxnSpPr/>
              <p:nvPr/>
            </p:nvCxnSpPr>
            <p:spPr>
              <a:xfrm flipV="1">
                <a:off x="-442518" y="2621959"/>
                <a:ext cx="482600" cy="1122681"/>
              </a:xfrm>
              <a:prstGeom prst="curvedConnector3">
                <a:avLst>
                  <a:gd name="adj1" fmla="val -13623"/>
                </a:avLst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28" name="Соединитель: изогнутый 21"/>
              <p:cNvCxnSpPr/>
              <p:nvPr/>
            </p:nvCxnSpPr>
            <p:spPr>
              <a:xfrm rot="5400000" flipH="1" flipV="1">
                <a:off x="3273840" y="3568949"/>
                <a:ext cx="573450" cy="240227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29" name="Соединитель: изогнутый 22"/>
              <p:cNvCxnSpPr/>
              <p:nvPr/>
            </p:nvCxnSpPr>
            <p:spPr>
              <a:xfrm flipV="1">
                <a:off x="6625411" y="3316008"/>
                <a:ext cx="260350" cy="1136650"/>
              </a:xfrm>
              <a:prstGeom prst="curvedConnector3">
                <a:avLst/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32" name="Соединитель: изогнутый 23"/>
              <p:cNvCxnSpPr/>
              <p:nvPr/>
            </p:nvCxnSpPr>
            <p:spPr>
              <a:xfrm flipV="1">
                <a:off x="7224304" y="514350"/>
                <a:ext cx="846183" cy="266699"/>
              </a:xfrm>
              <a:prstGeom prst="curved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35" name="Соединитель: изогнутый 24"/>
              <p:cNvCxnSpPr/>
              <p:nvPr/>
            </p:nvCxnSpPr>
            <p:spPr>
              <a:xfrm flipV="1">
                <a:off x="1545771" y="1635578"/>
                <a:ext cx="905510" cy="419100"/>
              </a:xfrm>
              <a:prstGeom prst="curvedConnector3">
                <a:avLst>
                  <a:gd name="adj1" fmla="val 101192"/>
                </a:avLst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  <p:cxnSp>
            <p:nvCxnSpPr>
              <p:cNvPr id="36" name="Соединитель: изогнутый 25"/>
              <p:cNvCxnSpPr/>
              <p:nvPr/>
            </p:nvCxnSpPr>
            <p:spPr>
              <a:xfrm flipV="1">
                <a:off x="3505200" y="1638300"/>
                <a:ext cx="558799" cy="416378"/>
              </a:xfrm>
              <a:prstGeom prst="curvedConnector3">
                <a:avLst>
                  <a:gd name="adj1" fmla="val 50000"/>
                </a:avLst>
              </a:prstGeom>
              <a:ln>
                <a:tailEnd type="triangle"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4031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целей</a:t>
            </a:r>
          </a:p>
        </p:txBody>
      </p:sp>
      <p:pic>
        <p:nvPicPr>
          <p:cNvPr id="18435" name="Picture 7" descr="C:\Documents and Settings\Рустам\Рабочий стол\к.png"/>
          <p:cNvPicPr>
            <a:picLocks noChangeAspect="1" noChangeArrowheads="1"/>
          </p:cNvPicPr>
          <p:nvPr/>
        </p:nvPicPr>
        <p:blipFill>
          <a:blip r:embed="rId2"/>
          <a:srcRect l="29111" t="15334" r="28711" b="34601"/>
          <a:stretch>
            <a:fillRect/>
          </a:stretch>
        </p:blipFill>
        <p:spPr bwMode="auto">
          <a:xfrm>
            <a:off x="214313" y="214313"/>
            <a:ext cx="1098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7638"/>
            <a:ext cx="6696743" cy="51077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Группа 5"/>
          <p:cNvGrpSpPr/>
          <p:nvPr/>
        </p:nvGrpSpPr>
        <p:grpSpPr>
          <a:xfrm>
            <a:off x="107504" y="1341438"/>
            <a:ext cx="8880306" cy="5401692"/>
            <a:chOff x="-304181" y="-1200450"/>
            <a:chExt cx="9748202" cy="6596049"/>
          </a:xfrm>
        </p:grpSpPr>
        <p:sp>
          <p:nvSpPr>
            <p:cNvPr id="7" name="Надпись 2"/>
            <p:cNvSpPr txBox="1">
              <a:spLocks noChangeArrowheads="1"/>
            </p:cNvSpPr>
            <p:nvPr/>
          </p:nvSpPr>
          <p:spPr bwMode="auto">
            <a:xfrm>
              <a:off x="689162" y="677371"/>
              <a:ext cx="7157211" cy="119889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Цель проекта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1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r>
                <a:rPr lang="ru-RU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Повышение роли института семьи в городе Кумертау через развитие семейного </a:t>
              </a:r>
              <a:r>
                <a:rPr lang="ru-RU" b="1" dirty="0" err="1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волонтёрства</a:t>
              </a:r>
              <a:r>
                <a:rPr lang="ru-RU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ru-RU" sz="11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Надпись 2"/>
            <p:cNvSpPr txBox="1">
              <a:spLocks noChangeArrowheads="1"/>
            </p:cNvSpPr>
            <p:nvPr/>
          </p:nvSpPr>
          <p:spPr bwMode="auto">
            <a:xfrm>
              <a:off x="12002" y="-1143091"/>
              <a:ext cx="2139641" cy="132588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200" b="1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Будет больше позитивной информации о счастливых семьях и успешных его членов</a:t>
              </a:r>
              <a:r>
                <a:rPr lang="ru-RU" sz="1100" dirty="0" smtClean="0">
                  <a:solidFill>
                    <a:schemeClr val="bg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ru-RU" sz="1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Надпись 2"/>
            <p:cNvSpPr txBox="1">
              <a:spLocks noChangeArrowheads="1"/>
            </p:cNvSpPr>
            <p:nvPr/>
          </p:nvSpPr>
          <p:spPr bwMode="auto">
            <a:xfrm>
              <a:off x="2670609" y="-1171872"/>
              <a:ext cx="3383205" cy="132588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1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Повыситься активность семей. Изменится позиция участников мероприятий от просто участников до организаторов. У членов семей появится объединяющая деятельность.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Надпись 4"/>
            <p:cNvSpPr txBox="1">
              <a:spLocks noChangeArrowheads="1"/>
            </p:cNvSpPr>
            <p:nvPr/>
          </p:nvSpPr>
          <p:spPr bwMode="auto">
            <a:xfrm>
              <a:off x="6572780" y="-1200450"/>
              <a:ext cx="2713476" cy="14193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Родители и дети получат знания по решению многих общих задач, по </a:t>
              </a:r>
              <a:r>
                <a:rPr lang="ru-RU" sz="14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безконфликтному</a:t>
              </a:r>
              <a:r>
                <a:rPr lang="ru-RU" sz="1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проживанию</a:t>
              </a:r>
              <a:r>
                <a:rPr lang="ru-RU" sz="1400" b="1" dirty="0" smtClean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ru-RU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Надпись 2"/>
            <p:cNvSpPr txBox="1">
              <a:spLocks noChangeArrowheads="1"/>
            </p:cNvSpPr>
            <p:nvPr/>
          </p:nvSpPr>
          <p:spPr bwMode="auto">
            <a:xfrm>
              <a:off x="-304181" y="3520123"/>
              <a:ext cx="1397988" cy="178555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Провести старт-презентацию проекта</a:t>
              </a:r>
              <a:endPara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Надпись 2"/>
            <p:cNvSpPr txBox="1">
              <a:spLocks noChangeArrowheads="1"/>
            </p:cNvSpPr>
            <p:nvPr/>
          </p:nvSpPr>
          <p:spPr bwMode="auto">
            <a:xfrm>
              <a:off x="2915102" y="3632797"/>
              <a:ext cx="1680113" cy="174132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Провести цикл семинаров для семейных добровольцев</a:t>
              </a:r>
              <a:endPara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Надпись 2"/>
            <p:cNvSpPr txBox="1">
              <a:spLocks noChangeArrowheads="1"/>
            </p:cNvSpPr>
            <p:nvPr/>
          </p:nvSpPr>
          <p:spPr bwMode="auto">
            <a:xfrm>
              <a:off x="4687840" y="3611320"/>
              <a:ext cx="1472417" cy="178427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1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Провести:</a:t>
              </a:r>
            </a:p>
            <a:p>
              <a:pPr algn="ctr">
                <a:spcAft>
                  <a:spcPts val="0"/>
                </a:spcAft>
              </a:pPr>
              <a:r>
                <a:rPr lang="ru-RU" sz="1100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Марафон Уроков доброты,</a:t>
              </a: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100" dirty="0" err="1" smtClean="0">
                  <a:ea typeface="Calibri" panose="020F0502020204030204" pitchFamily="34" charset="0"/>
                  <a:cs typeface="Times New Roman" panose="02020603050405020304" pitchFamily="18" charset="0"/>
                </a:rPr>
                <a:t>ДОБРОвечер</a:t>
              </a:r>
              <a:r>
                <a:rPr lang="ru-RU" sz="1100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</a:p>
            <a:p>
              <a:pPr algn="ctr">
                <a:spcAft>
                  <a:spcPts val="0"/>
                </a:spcAft>
              </a:pPr>
              <a:r>
                <a:rPr lang="ru-RU" sz="11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Семейный слёт,</a:t>
              </a:r>
            </a:p>
            <a:p>
              <a:pPr algn="ctr">
                <a:spcAft>
                  <a:spcPts val="0"/>
                </a:spcAft>
              </a:pPr>
              <a:r>
                <a:rPr lang="ru-RU" sz="1100" dirty="0" err="1" smtClean="0">
                  <a:ea typeface="Calibri" panose="020F0502020204030204" pitchFamily="34" charset="0"/>
                  <a:cs typeface="Times New Roman" panose="02020603050405020304" pitchFamily="18" charset="0"/>
                </a:rPr>
                <a:t>ДОБРОдармарку</a:t>
              </a:r>
              <a:r>
                <a:rPr lang="ru-RU" sz="1100" dirty="0" smtClean="0">
                  <a:ea typeface="Calibri" panose="020F0502020204030204" pitchFamily="34" charset="0"/>
                  <a:cs typeface="Times New Roman" panose="02020603050405020304" pitchFamily="18" charset="0"/>
                </a:rPr>
                <a:t>,</a:t>
              </a:r>
            </a:p>
            <a:p>
              <a:pPr algn="ctr">
                <a:spcAft>
                  <a:spcPts val="0"/>
                </a:spcAft>
              </a:pPr>
              <a:r>
                <a:rPr lang="ru-RU" sz="1100" dirty="0" smtClean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Волонтёрскую акцию.</a:t>
              </a:r>
            </a:p>
            <a:p>
              <a:pPr algn="ctr">
                <a:spcAft>
                  <a:spcPts val="0"/>
                </a:spcAft>
              </a:pPr>
              <a:endParaRPr lang="ru-RU" sz="1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endPara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Надпись 2"/>
            <p:cNvSpPr txBox="1">
              <a:spLocks noChangeArrowheads="1"/>
            </p:cNvSpPr>
            <p:nvPr/>
          </p:nvSpPr>
          <p:spPr bwMode="auto">
            <a:xfrm>
              <a:off x="6252881" y="3521395"/>
              <a:ext cx="1593492" cy="178427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Открыть консультативную «</a:t>
              </a:r>
              <a:r>
                <a:rPr lang="ru-RU" sz="1400" b="1" dirty="0" err="1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ДОБРОсовет</a:t>
              </a:r>
              <a:r>
                <a:rPr lang="ru-RU" sz="1400" b="1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»</a:t>
              </a:r>
              <a:endPara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Надпись 2"/>
            <p:cNvSpPr txBox="1">
              <a:spLocks noChangeArrowheads="1"/>
            </p:cNvSpPr>
            <p:nvPr/>
          </p:nvSpPr>
          <p:spPr bwMode="auto">
            <a:xfrm>
              <a:off x="7929516" y="3507161"/>
              <a:ext cx="1514505" cy="179851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Оказывать адресную помощь.</a:t>
              </a:r>
              <a:endPara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Надпись 6"/>
          <p:cNvSpPr txBox="1">
            <a:spLocks noChangeArrowheads="1"/>
          </p:cNvSpPr>
          <p:nvPr/>
        </p:nvSpPr>
        <p:spPr bwMode="auto">
          <a:xfrm>
            <a:off x="3139717" y="3971491"/>
            <a:ext cx="2880845" cy="13104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Задача</a:t>
            </a:r>
          </a:p>
          <a:p>
            <a:pPr algn="ctr">
              <a:spcAft>
                <a:spcPts val="0"/>
              </a:spcAft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ряд инновационных мероприятий для </a:t>
            </a:r>
            <a:r>
              <a:rPr lang="ru-RU" sz="1200" b="1" dirty="0" smtClean="0">
                <a:solidFill>
                  <a:srgbClr val="FFFFFF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сплочения семейных </a:t>
            </a:r>
            <a:r>
              <a:rPr lang="ru-RU" sz="1200" b="1" dirty="0">
                <a:solidFill>
                  <a:srgbClr val="FFFFFF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добровольцев и создать механизма стимулирования волонтёрской деятельности </a:t>
            </a:r>
            <a:endParaRPr lang="ru-RU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Надпись 7"/>
          <p:cNvSpPr txBox="1">
            <a:spLocks noChangeArrowheads="1"/>
          </p:cNvSpPr>
          <p:nvPr/>
        </p:nvSpPr>
        <p:spPr bwMode="auto">
          <a:xfrm>
            <a:off x="6606971" y="3941344"/>
            <a:ext cx="1691005" cy="11821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Задача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Оказать психологическую помощь членам семей.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2" name="Надпись 2"/>
          <p:cNvSpPr txBox="1">
            <a:spLocks noChangeArrowheads="1"/>
          </p:cNvSpPr>
          <p:nvPr/>
        </p:nvSpPr>
        <p:spPr bwMode="auto">
          <a:xfrm>
            <a:off x="457201" y="3935814"/>
            <a:ext cx="2291276" cy="11876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Задача</a:t>
            </a:r>
            <a:endParaRPr lang="ru-RU" sz="1100" b="1" dirty="0" smtClean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Расширять позитивное информационного поле проекта и его участников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Надпись 2"/>
          <p:cNvSpPr txBox="1">
            <a:spLocks noChangeArrowheads="1"/>
          </p:cNvSpPr>
          <p:nvPr/>
        </p:nvSpPr>
        <p:spPr bwMode="auto">
          <a:xfrm>
            <a:off x="1487333" y="5207249"/>
            <a:ext cx="1446530" cy="14622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Провести День добровольца «Портфолио добровольческого успеха»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014843"/>
              </p:ext>
            </p:extLst>
          </p:nvPr>
        </p:nvGraphicFramePr>
        <p:xfrm>
          <a:off x="609600" y="1752601"/>
          <a:ext cx="6770712" cy="4484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479822" y="2708920"/>
            <a:ext cx="216024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Направлен </a:t>
            </a:r>
            <a:r>
              <a:rPr lang="ru-RU" sz="1100" dirty="0"/>
              <a:t>на создание семейного волонтёрского корпуса и на обучение его членов компетенциям волонтёра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479822" y="3677580"/>
            <a:ext cx="2170584" cy="9755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М</a:t>
            </a:r>
            <a:r>
              <a:rPr lang="ru-RU" sz="1100" dirty="0" smtClean="0"/>
              <a:t>ероприятия </a:t>
            </a:r>
            <a:r>
              <a:rPr lang="ru-RU" sz="1100" dirty="0"/>
              <a:t>направлены на организацию и проведение мероприятий силами волонтеров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76265" y="4713529"/>
            <a:ext cx="216024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Направлен на </a:t>
            </a:r>
            <a:r>
              <a:rPr lang="ru-RU" sz="1100" dirty="0"/>
              <a:t>сплочение </a:t>
            </a:r>
            <a:r>
              <a:rPr lang="ru-RU" sz="1100" dirty="0" err="1" smtClean="0"/>
              <a:t>внутрикомандных</a:t>
            </a:r>
            <a:r>
              <a:rPr lang="ru-RU" sz="1100" dirty="0" smtClean="0"/>
              <a:t> </a:t>
            </a:r>
            <a:r>
              <a:rPr lang="ru-RU" sz="1100" dirty="0"/>
              <a:t>и междусемейных отношений, на создание доброжелательной атмосферы в коллективе</a:t>
            </a:r>
          </a:p>
        </p:txBody>
      </p:sp>
    </p:spTree>
    <p:extLst>
      <p:ext uri="{BB962C8B-B14F-4D97-AF65-F5344CB8AC3E}">
        <p14:creationId xmlns:p14="http://schemas.microsoft.com/office/powerpoint/2010/main" val="4052764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8358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441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результатов</a:t>
            </a:r>
          </a:p>
        </p:txBody>
      </p:sp>
      <p:pic>
        <p:nvPicPr>
          <p:cNvPr id="19459" name="Picture 7" descr="C:\Documents and Settings\Рустам\Рабочий стол\к.png"/>
          <p:cNvPicPr>
            <a:picLocks noChangeAspect="1" noChangeArrowheads="1"/>
          </p:cNvPicPr>
          <p:nvPr/>
        </p:nvPicPr>
        <p:blipFill>
          <a:blip r:embed="rId2"/>
          <a:srcRect l="29111" t="15334" r="28711" b="34601"/>
          <a:stretch>
            <a:fillRect/>
          </a:stretch>
        </p:blipFill>
        <p:spPr bwMode="auto">
          <a:xfrm>
            <a:off x="214313" y="214313"/>
            <a:ext cx="10985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адпись 2"/>
          <p:cNvSpPr txBox="1">
            <a:spLocks noGrp="1" noChangeArrowheads="1"/>
          </p:cNvSpPr>
          <p:nvPr>
            <p:ph idx="1"/>
          </p:nvPr>
        </p:nvSpPr>
        <p:spPr bwMode="auto">
          <a:xfrm>
            <a:off x="110902" y="3359424"/>
            <a:ext cx="2263784" cy="10056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Задача</a:t>
            </a:r>
            <a:endParaRPr lang="ru-RU" sz="1100" b="1" dirty="0" smtClean="0">
              <a:solidFill>
                <a:srgbClr val="FF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1100" b="1" dirty="0">
                <a:solidFill>
                  <a:srgbClr val="FFFFFF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позитивное информационное поле проекта для продвижения ценностей </a:t>
            </a:r>
            <a:r>
              <a:rPr lang="ru-RU" sz="1100" b="1" dirty="0" err="1">
                <a:solidFill>
                  <a:srgbClr val="FFFFFF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добровольчестваа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Надпись 6"/>
          <p:cNvSpPr txBox="1">
            <a:spLocks noChangeArrowheads="1"/>
          </p:cNvSpPr>
          <p:nvPr/>
        </p:nvSpPr>
        <p:spPr bwMode="auto">
          <a:xfrm>
            <a:off x="157464" y="1544215"/>
            <a:ext cx="2250504" cy="12367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Задача</a:t>
            </a:r>
          </a:p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ряд инновационных мероприятий для сплочения </a:t>
            </a:r>
            <a:r>
              <a:rPr lang="ru-RU" sz="1100" b="1" dirty="0" smtClean="0">
                <a:solidFill>
                  <a:srgbClr val="FFFFFF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 добровольцев </a:t>
            </a:r>
            <a:r>
              <a:rPr lang="ru-RU" sz="1100" b="1" dirty="0">
                <a:solidFill>
                  <a:srgbClr val="FFFFFF"/>
                </a:solidFill>
                <a:effectLst>
                  <a:outerShdw blurRad="38100" dist="25400" dir="5400000" algn="ctr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создать механизма стимулирования волонтёрской деятельности 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Надпись 7"/>
          <p:cNvSpPr txBox="1">
            <a:spLocks noChangeArrowheads="1"/>
          </p:cNvSpPr>
          <p:nvPr/>
        </p:nvSpPr>
        <p:spPr bwMode="auto">
          <a:xfrm>
            <a:off x="122286" y="5047168"/>
            <a:ext cx="2252400" cy="11821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11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Задача</a:t>
            </a:r>
          </a:p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Оказать психологическую помощь членам семей.</a:t>
            </a:r>
            <a:endParaRPr lang="ru-RU" sz="11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" name="Надпись 6"/>
          <p:cNvSpPr txBox="1">
            <a:spLocks noChangeArrowheads="1"/>
          </p:cNvSpPr>
          <p:nvPr/>
        </p:nvSpPr>
        <p:spPr bwMode="auto">
          <a:xfrm>
            <a:off x="2915816" y="1544215"/>
            <a:ext cx="2480157" cy="10591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ru-RU" sz="11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1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Проведён цикл семинаров</a:t>
            </a:r>
            <a:endParaRPr lang="ru-RU" sz="1100" b="1" dirty="0" smtClean="0">
              <a:solidFill>
                <a:srgbClr val="FFFFFF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Открыт </a:t>
            </a:r>
            <a:r>
              <a:rPr lang="ru-RU" sz="1100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ДОБРОклуб</a:t>
            </a:r>
            <a:endParaRPr lang="ru-RU" sz="1100" b="1" dirty="0" smtClean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100" b="1" dirty="0" smtClean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Проведены методические </a:t>
            </a:r>
            <a:r>
              <a:rPr lang="ru-RU" sz="1100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семейные мероприятия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Надпись 6"/>
          <p:cNvSpPr txBox="1">
            <a:spLocks noChangeArrowheads="1"/>
          </p:cNvSpPr>
          <p:nvPr/>
        </p:nvSpPr>
        <p:spPr bwMode="auto">
          <a:xfrm>
            <a:off x="5724128" y="1544215"/>
            <a:ext cx="3240360" cy="15967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3 семинара, </a:t>
            </a:r>
            <a:r>
              <a:rPr lang="ru-RU" sz="1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участие 100 чел;;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Вырастут ряды добровольцев.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Повысится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и  эффективность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семейных волонтёров;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.У семей появится общая деятельность, наладятся отношения.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1100" b="1" dirty="0"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Надпись 2"/>
          <p:cNvSpPr txBox="1">
            <a:spLocks noChangeArrowheads="1"/>
          </p:cNvSpPr>
          <p:nvPr/>
        </p:nvSpPr>
        <p:spPr bwMode="auto">
          <a:xfrm>
            <a:off x="2857019" y="3212976"/>
            <a:ext cx="2478261" cy="1509736"/>
          </a:xfrm>
          <a:prstGeom prst="rect">
            <a:avLst/>
          </a:prstGeom>
          <a:ln w="25400" cap="flat" cmpd="sng" algn="ctr">
            <a:solidFill>
              <a:schemeClr val="accent2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Tx/>
              <a:buChar char="-"/>
            </a:pPr>
            <a:r>
              <a:rPr lang="ru-RU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проведена старт презентация;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-- Пройдёт старт-презентация проекта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проведён День добровольца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Надпись 2"/>
          <p:cNvSpPr txBox="1">
            <a:spLocks noChangeArrowheads="1"/>
          </p:cNvSpPr>
          <p:nvPr/>
        </p:nvSpPr>
        <p:spPr bwMode="auto">
          <a:xfrm>
            <a:off x="5725353" y="3359424"/>
            <a:ext cx="3239135" cy="1509736"/>
          </a:xfrm>
          <a:prstGeom prst="rect">
            <a:avLst/>
          </a:prstGeom>
          <a:ln w="25400" cap="flat" cmpd="sng" algn="ctr">
            <a:solidFill>
              <a:schemeClr val="accent2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r>
              <a:rPr lang="ru-RU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-В старт-</a:t>
            </a:r>
            <a:r>
              <a:rPr lang="ru-RU" sz="11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презентациипримут</a:t>
            </a:r>
            <a:r>
              <a:rPr lang="ru-RU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участие не менее 50 человек;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Расшириться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позитивное информационное поле проекта для продвижения ценностей </a:t>
            </a:r>
            <a:r>
              <a:rPr lang="ru-RU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волонтёрства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Aft>
                <a:spcPts val="0"/>
              </a:spcAft>
              <a:buFontTx/>
              <a:buChar char="-"/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Повыситься количество семейных волонтёров и количество оказанных ими услуг.</a:t>
            </a:r>
          </a:p>
          <a:p>
            <a:pPr>
              <a:spcAft>
                <a:spcPts val="0"/>
              </a:spcAft>
              <a:buFontTx/>
              <a:buChar char="-"/>
            </a:pP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Надпись 7"/>
          <p:cNvSpPr txBox="1">
            <a:spLocks noChangeArrowheads="1"/>
          </p:cNvSpPr>
          <p:nvPr/>
        </p:nvSpPr>
        <p:spPr bwMode="auto">
          <a:xfrm>
            <a:off x="2857019" y="5051514"/>
            <a:ext cx="2595854" cy="130549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ru-RU" sz="1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Откроется консультативная «»</a:t>
            </a:r>
            <a:r>
              <a:rPr lang="ru-RU" sz="1100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ДОБРОсовет</a:t>
            </a:r>
            <a:r>
              <a:rPr lang="ru-RU" sz="1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ru-RU" sz="1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- Будет оказываться помощь адресно.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Надпись 7"/>
          <p:cNvSpPr txBox="1">
            <a:spLocks noChangeArrowheads="1"/>
          </p:cNvSpPr>
          <p:nvPr/>
        </p:nvSpPr>
        <p:spPr bwMode="auto">
          <a:xfrm>
            <a:off x="5700981" y="5060860"/>
            <a:ext cx="3240360" cy="16085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-Консультативную посетят не менее 100 чел.: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</a:t>
            </a:r>
            <a:r>
              <a:rPr lang="ru-RU" sz="1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оказына</a:t>
            </a:r>
            <a:r>
              <a:rPr lang="ru-RU" sz="1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адресная помощь не менее 50 чел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.;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Члены семьи получат знания по решению проблем;</a:t>
            </a:r>
          </a:p>
          <a:p>
            <a:pPr marL="171450" indent="-171450">
              <a:spcAft>
                <a:spcPts val="0"/>
              </a:spcAft>
              <a:buFontTx/>
              <a:buChar char="-"/>
            </a:pPr>
            <a:r>
              <a:rPr lang="ru-RU" sz="1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Многих проблем удастся избежать.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642938" y="2143125"/>
            <a:ext cx="3786187" cy="228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5813" y="2286000"/>
            <a:ext cx="3500437" cy="150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86969" y="1765545"/>
            <a:ext cx="1019206" cy="500062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748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Adobe Gothic Std B"/>
                <a:cs typeface="Times New Roman" panose="02020603050405020304" pitchFamily="18" charset="0"/>
              </a:rPr>
              <a:t>НОВЫЕ ВОЗМОЖНОСТИ БЛИЖАЙШЕГО ВРЕМЕНИ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0" y="1187450"/>
            <a:ext cx="723900" cy="328613"/>
          </a:xfrm>
        </p:spPr>
        <p:txBody>
          <a:bodyPr>
            <a:noAutofit/>
          </a:bodyPr>
          <a:lstStyle/>
          <a:p>
            <a:pPr>
              <a:defRPr/>
            </a:pPr>
            <a:fld id="{82AB0265-AC7A-4E48-B1BF-8406BBA0DBA8}" type="slidenum">
              <a:rPr lang="ru-RU" sz="3200">
                <a:solidFill>
                  <a:srgbClr val="FFC000"/>
                </a:solidFill>
              </a:rPr>
              <a:pPr>
                <a:defRPr/>
              </a:pPr>
              <a:t>7</a:t>
            </a:fld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0727" name="Прямоугольник 6"/>
          <p:cNvSpPr>
            <a:spLocks noChangeArrowheads="1"/>
          </p:cNvSpPr>
          <p:nvPr/>
        </p:nvSpPr>
        <p:spPr bwMode="auto">
          <a:xfrm>
            <a:off x="475831" y="1965987"/>
            <a:ext cx="4506218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rgbClr val="FFFFFF"/>
                </a:solidFill>
              </a:rPr>
              <a:t>Создана </a:t>
            </a:r>
            <a:r>
              <a:rPr lang="ru-RU" sz="2000" dirty="0" err="1" smtClean="0">
                <a:solidFill>
                  <a:srgbClr val="FFFFFF"/>
                </a:solidFill>
              </a:rPr>
              <a:t>оргструктура</a:t>
            </a:r>
            <a:r>
              <a:rPr lang="ru-RU" sz="2000" dirty="0" smtClean="0">
                <a:solidFill>
                  <a:srgbClr val="FFFFFF"/>
                </a:solidFill>
              </a:rPr>
              <a:t> семейных добровольцев.</a:t>
            </a:r>
            <a:endParaRPr lang="ru-RU" sz="2000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ru-RU" sz="2000" dirty="0">
                <a:solidFill>
                  <a:srgbClr val="FFFFFF"/>
                </a:solidFill>
              </a:rPr>
              <a:t>В </a:t>
            </a:r>
            <a:r>
              <a:rPr lang="ru-RU" sz="2000" dirty="0" smtClean="0">
                <a:solidFill>
                  <a:srgbClr val="FFFFFF"/>
                </a:solidFill>
              </a:rPr>
              <a:t> семейном добровольчестве  </a:t>
            </a:r>
            <a:r>
              <a:rPr lang="ru-RU" sz="2000" dirty="0">
                <a:solidFill>
                  <a:srgbClr val="FFFFFF"/>
                </a:solidFill>
              </a:rPr>
              <a:t>увидят значимый ресурс, их деятельность станет важным элементом повышения  </a:t>
            </a:r>
            <a:r>
              <a:rPr lang="ru-RU" sz="2000" dirty="0" smtClean="0">
                <a:solidFill>
                  <a:srgbClr val="FFFFFF"/>
                </a:solidFill>
              </a:rPr>
              <a:t>имиджа семьи, </a:t>
            </a:r>
          </a:p>
          <a:p>
            <a:pPr>
              <a:defRPr/>
            </a:pPr>
            <a:endParaRPr lang="ru-RU" sz="2000" dirty="0">
              <a:solidFill>
                <a:srgbClr val="FFFFFF"/>
              </a:solidFill>
            </a:endParaRPr>
          </a:p>
          <a:p>
            <a:pPr>
              <a:defRPr/>
            </a:pPr>
            <a:endParaRPr lang="ru-RU" sz="2000" dirty="0" smtClean="0">
              <a:solidFill>
                <a:srgbClr val="FFFFFF"/>
              </a:solidFill>
            </a:endParaRPr>
          </a:p>
          <a:p>
            <a:pPr>
              <a:defRPr/>
            </a:pP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020" y="1647814"/>
            <a:ext cx="10573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2022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31752" name="Группа 29"/>
          <p:cNvGrpSpPr>
            <a:grpSpLocks/>
          </p:cNvGrpSpPr>
          <p:nvPr/>
        </p:nvGrpSpPr>
        <p:grpSpPr bwMode="auto">
          <a:xfrm>
            <a:off x="468309" y="4221163"/>
            <a:ext cx="4181479" cy="2286000"/>
            <a:chOff x="176148" y="4000509"/>
            <a:chExt cx="4181537" cy="2286010"/>
          </a:xfrm>
        </p:grpSpPr>
        <p:grpSp>
          <p:nvGrpSpPr>
            <p:cNvPr id="31758" name="Группа 27"/>
            <p:cNvGrpSpPr>
              <a:grpSpLocks/>
            </p:cNvGrpSpPr>
            <p:nvPr/>
          </p:nvGrpSpPr>
          <p:grpSpPr bwMode="auto">
            <a:xfrm>
              <a:off x="390467" y="4429136"/>
              <a:ext cx="3967218" cy="1857383"/>
              <a:chOff x="390467" y="4429136"/>
              <a:chExt cx="3967218" cy="1857383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571445" y="4429136"/>
                <a:ext cx="3786240" cy="1857383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grpSp>
            <p:nvGrpSpPr>
              <p:cNvPr id="31763" name="Группа 22"/>
              <p:cNvGrpSpPr>
                <a:grpSpLocks/>
              </p:cNvGrpSpPr>
              <p:nvPr/>
            </p:nvGrpSpPr>
            <p:grpSpPr bwMode="auto">
              <a:xfrm>
                <a:off x="390467" y="4591062"/>
                <a:ext cx="3824341" cy="1552582"/>
                <a:chOff x="390467" y="4591062"/>
                <a:chExt cx="3824341" cy="1552582"/>
              </a:xfrm>
            </p:grpSpPr>
            <p:sp>
              <p:nvSpPr>
                <p:cNvPr id="19" name="Прямоугольник 18"/>
                <p:cNvSpPr/>
                <p:nvPr/>
              </p:nvSpPr>
              <p:spPr>
                <a:xfrm>
                  <a:off x="714321" y="4591062"/>
                  <a:ext cx="3500487" cy="15525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/>
                </a:p>
              </p:txBody>
            </p:sp>
            <p:sp>
              <p:nvSpPr>
                <p:cNvPr id="31765" name="Прямоугольник 5"/>
                <p:cNvSpPr>
                  <a:spLocks noChangeArrowheads="1"/>
                </p:cNvSpPr>
                <p:nvPr/>
              </p:nvSpPr>
              <p:spPr bwMode="auto">
                <a:xfrm>
                  <a:off x="390467" y="4594233"/>
                  <a:ext cx="3752903" cy="3667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buFont typeface="Arial" charset="0"/>
                    <a:buChar char="•"/>
                  </a:pPr>
                  <a:r>
                    <a:rPr lang="ru-RU">
                      <a:solidFill>
                        <a:schemeClr val="bg1"/>
                      </a:solidFill>
                      <a:latin typeface="Calibri" pitchFamily="34" charset="0"/>
                    </a:rPr>
                    <a:t> </a:t>
                  </a:r>
                  <a:r>
                    <a:rPr lang="ru-RU" sz="1600">
                      <a:solidFill>
                        <a:schemeClr val="bg1"/>
                      </a:solidFill>
                      <a:latin typeface="Calibri" pitchFamily="34" charset="0"/>
                    </a:rPr>
                    <a:t>л</a:t>
                  </a:r>
                </a:p>
              </p:txBody>
            </p:sp>
          </p:grpSp>
        </p:grpSp>
        <p:grpSp>
          <p:nvGrpSpPr>
            <p:cNvPr id="31759" name="Группа 28"/>
            <p:cNvGrpSpPr>
              <a:grpSpLocks/>
            </p:cNvGrpSpPr>
            <p:nvPr/>
          </p:nvGrpSpPr>
          <p:grpSpPr bwMode="auto">
            <a:xfrm>
              <a:off x="176148" y="4000509"/>
              <a:ext cx="1943478" cy="571502"/>
              <a:chOff x="7462824" y="1785931"/>
              <a:chExt cx="1943478" cy="571502"/>
            </a:xfrm>
          </p:grpSpPr>
          <p:sp>
            <p:nvSpPr>
              <p:cNvPr id="21" name="Прямоугольник 20"/>
              <p:cNvSpPr/>
              <p:nvPr/>
            </p:nvSpPr>
            <p:spPr>
              <a:xfrm>
                <a:off x="7500929" y="1857368"/>
                <a:ext cx="1833364" cy="500065"/>
              </a:xfrm>
              <a:prstGeom prst="rect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7462824" y="1785931"/>
                <a:ext cx="1943478" cy="523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800" dirty="0" smtClean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+mn-lt"/>
                  </a:rPr>
                  <a:t>2022-2023</a:t>
                </a:r>
                <a:endParaRPr lang="ru-RU" sz="2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</a:endParaRPr>
              </a:p>
            </p:txBody>
          </p:sp>
        </p:grpSp>
      </p:grpSp>
      <p:sp>
        <p:nvSpPr>
          <p:cNvPr id="32" name="Прямоугольник 31"/>
          <p:cNvSpPr/>
          <p:nvPr/>
        </p:nvSpPr>
        <p:spPr>
          <a:xfrm>
            <a:off x="4929188" y="2143125"/>
            <a:ext cx="3786187" cy="4357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732" name="Прямоугольник 4"/>
          <p:cNvSpPr>
            <a:spLocks noChangeArrowheads="1"/>
          </p:cNvSpPr>
          <p:nvPr/>
        </p:nvSpPr>
        <p:spPr bwMode="auto">
          <a:xfrm>
            <a:off x="5143500" y="2214563"/>
            <a:ext cx="3571875" cy="4401205"/>
          </a:xfrm>
          <a:prstGeom prst="rect">
            <a:avLst/>
          </a:prstGeom>
          <a:ln w="6350">
            <a:solidFill>
              <a:srgbClr val="FF0000"/>
            </a:solidFill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Семейное добровольчество </a:t>
            </a:r>
            <a:r>
              <a:rPr lang="ru-RU" sz="2000" dirty="0">
                <a:solidFill>
                  <a:schemeClr val="bg1"/>
                </a:solidFill>
              </a:rPr>
              <a:t>будет иметь положительный образ в обществе.</a:t>
            </a:r>
          </a:p>
          <a:p>
            <a:pPr>
              <a:buFont typeface="Arial" charset="0"/>
              <a:buChar char="•"/>
              <a:defRPr/>
            </a:pPr>
            <a:r>
              <a:rPr lang="ru-RU" sz="2000" dirty="0">
                <a:solidFill>
                  <a:schemeClr val="bg1"/>
                </a:solidFill>
              </a:rPr>
              <a:t>Добровольчество станет популярным и авторитетным  видом </a:t>
            </a:r>
            <a:r>
              <a:rPr lang="ru-RU" sz="2000" dirty="0" smtClean="0">
                <a:solidFill>
                  <a:schemeClr val="bg1"/>
                </a:solidFill>
              </a:rPr>
              <a:t>объединяющей деятельностью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ru-RU" sz="2000" dirty="0">
                <a:solidFill>
                  <a:schemeClr val="bg1"/>
                </a:solidFill>
              </a:rPr>
              <a:t>Благодаря труду добровольцев  будут достигнуты  улучшения условий жизни</a:t>
            </a:r>
          </a:p>
          <a:p>
            <a:pPr>
              <a:buFont typeface="Arial" charset="0"/>
              <a:buChar char="•"/>
              <a:defRPr/>
            </a:pPr>
            <a:r>
              <a:rPr lang="ru-RU" sz="2000" dirty="0">
                <a:solidFill>
                  <a:schemeClr val="bg1"/>
                </a:solidFill>
              </a:rPr>
              <a:t>Добровольчество станет перспективным и престижным.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57750" y="1765545"/>
            <a:ext cx="2016794" cy="500062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1773238"/>
            <a:ext cx="2160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2023-2024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63600" y="4772248"/>
            <a:ext cx="3786188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dirty="0"/>
              <a:t> </a:t>
            </a:r>
            <a:r>
              <a:rPr lang="ru-RU" sz="2000" dirty="0" smtClean="0"/>
              <a:t>Семейная добровольческая </a:t>
            </a:r>
            <a:r>
              <a:rPr lang="ru-RU" sz="2000" dirty="0"/>
              <a:t>деятельность станет  эффективным методом формирования </a:t>
            </a:r>
            <a:r>
              <a:rPr lang="ru-RU" sz="2000" dirty="0" smtClean="0"/>
              <a:t>методов и форм духовно-нравственного </a:t>
            </a:r>
            <a:r>
              <a:rPr lang="ru-RU" sz="2000" dirty="0"/>
              <a:t>и трудового воспитания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4579</TotalTime>
  <Words>622</Words>
  <Application>Microsoft Office PowerPoint</Application>
  <PresentationFormat>Экран (4:3)</PresentationFormat>
  <Paragraphs>112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Adobe Gothic Std B</vt:lpstr>
      <vt:lpstr>Arial</vt:lpstr>
      <vt:lpstr>Calibri</vt:lpstr>
      <vt:lpstr>PT Sans Narrow</vt:lpstr>
      <vt:lpstr>Times New Roman</vt:lpstr>
      <vt:lpstr>Тема Office</vt:lpstr>
      <vt:lpstr>Проект-тренд «Через семейное добровольчество к семейному благополучию»  </vt:lpstr>
      <vt:lpstr>Презентация PowerPoint</vt:lpstr>
      <vt:lpstr>Дерево целей</vt:lpstr>
      <vt:lpstr>Презентация PowerPoint</vt:lpstr>
      <vt:lpstr>Целевая аудитория</vt:lpstr>
      <vt:lpstr>Карта результатов</vt:lpstr>
      <vt:lpstr>НОВЫЕ ВОЗМОЖНОСТИ БЛИЖАЙШЕГО ВРЕМЕНИ</vt:lpstr>
    </vt:vector>
  </TitlesOfParts>
  <Company>Admn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312-nach</dc:creator>
  <cp:lastModifiedBy>Пользователь</cp:lastModifiedBy>
  <cp:revision>358</cp:revision>
  <cp:lastPrinted>2021-05-19T03:32:55Z</cp:lastPrinted>
  <dcterms:created xsi:type="dcterms:W3CDTF">2016-01-28T10:34:13Z</dcterms:created>
  <dcterms:modified xsi:type="dcterms:W3CDTF">2021-06-12T08:05:19Z</dcterms:modified>
</cp:coreProperties>
</file>