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0" r:id="rId4"/>
    <p:sldId id="315" r:id="rId5"/>
    <p:sldId id="301" r:id="rId6"/>
    <p:sldId id="281" r:id="rId7"/>
    <p:sldId id="285" r:id="rId8"/>
    <p:sldId id="286" r:id="rId9"/>
    <p:sldId id="284" r:id="rId10"/>
    <p:sldId id="283" r:id="rId11"/>
    <p:sldId id="299" r:id="rId12"/>
    <p:sldId id="313" r:id="rId13"/>
    <p:sldId id="314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90" r:id="rId25"/>
    <p:sldId id="291" r:id="rId26"/>
    <p:sldId id="268" r:id="rId27"/>
    <p:sldId id="269" r:id="rId28"/>
    <p:sldId id="270" r:id="rId29"/>
    <p:sldId id="273" r:id="rId30"/>
    <p:sldId id="274" r:id="rId31"/>
    <p:sldId id="276" r:id="rId32"/>
    <p:sldId id="294" r:id="rId33"/>
    <p:sldId id="295" r:id="rId34"/>
    <p:sldId id="297" r:id="rId35"/>
    <p:sldId id="31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2732348"/>
            <a:ext cx="464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en-US" sz="3200" b="1" dirty="0" smtClean="0"/>
              <a:t>http://www.test-epk.ru/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8620" y="2214554"/>
            <a:ext cx="453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Платформа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581128"/>
            <a:ext cx="678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Сайт проекта: </a:t>
            </a:r>
            <a:endParaRPr lang="en-US" sz="3200" b="1" dirty="0" smtClean="0"/>
          </a:p>
          <a:p>
            <a:r>
              <a:rPr lang="en-US" sz="3200" b="1" dirty="0" smtClean="0"/>
              <a:t>http</a:t>
            </a:r>
            <a:r>
              <a:rPr lang="en-US" sz="3200" b="1" dirty="0"/>
              <a:t>://old.school-epk.ru</a:t>
            </a:r>
            <a:r>
              <a:rPr lang="en-US" sz="3200" b="1" dirty="0" smtClean="0"/>
              <a:t>/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45" y="2136476"/>
            <a:ext cx="2051611" cy="2051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45" y="4408792"/>
            <a:ext cx="2051611" cy="2051611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54851"/>
            <a:ext cx="6237371" cy="213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685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единая-промышленная-карта.рф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7353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86190"/>
            <a:ext cx="7229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685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единая-промышленная-карта.рф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668496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5727693" cy="258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63" y="1714500"/>
          <a:ext cx="6682130" cy="1225302"/>
        </p:xfrm>
        <a:graphic>
          <a:graphicData uri="http://schemas.openxmlformats.org/drawingml/2006/table">
            <a:tbl>
              <a:tblPr/>
              <a:tblGrid>
                <a:gridCol w="2450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0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0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43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Сколько молока в день на одного человека поставляется в магазины?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6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500 мл.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1000 мл.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200 мл.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3214688"/>
          <a:ext cx="7000924" cy="1357322"/>
        </p:xfrm>
        <a:graphic>
          <a:graphicData uri="http://schemas.openxmlformats.org/drawingml/2006/table">
            <a:tbl>
              <a:tblPr/>
              <a:tblGrid>
                <a:gridCol w="2407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7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5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19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Сколько сена в день съедает корова?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кг.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 кг.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 кг.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214313"/>
          <a:ext cx="5577519" cy="1236158"/>
        </p:xfrm>
        <a:graphic>
          <a:graphicData uri="http://schemas.openxmlformats.org/drawingml/2006/table">
            <a:tbl>
              <a:tblPr/>
              <a:tblGrid>
                <a:gridCol w="130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88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Что для коровы является самым вкусным лакомством?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Хлеб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Шоколад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Молоко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Свежая трава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38" y="4857750"/>
          <a:ext cx="6429375" cy="1287463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26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 коровнике делают роботы? 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Охраняют коров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Доят коров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Убирают навоз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Ведут видеонаблюдение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38" y="5000625"/>
          <a:ext cx="7577782" cy="736092"/>
        </p:xfrm>
        <a:graphic>
          <a:graphicData uri="http://schemas.openxmlformats.org/drawingml/2006/table">
            <a:tbl>
              <a:tblPr/>
              <a:tblGrid>
                <a:gridCol w="2106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0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Укажите количество подвижного состава РЖД, ежедневно находящегося в движении по территории РФ?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 тысяч вагонов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тысяч вагонов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500 тысяч вагонов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тысяч вагонов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2000250"/>
          <a:ext cx="8006411" cy="1226820"/>
        </p:xfrm>
        <a:graphic>
          <a:graphicData uri="http://schemas.openxmlformats.org/drawingml/2006/table">
            <a:tbl>
              <a:tblPr/>
              <a:tblGrid>
                <a:gridCol w="186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5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4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6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Какой самый маленький диаметр прокатной трубы, выпускаемой на Первоуральском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новотрубном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заводе?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0.18 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хирургическая игла для глазных операций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0.5 мм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инсулиновая игла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мм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гидравлическая система в авиации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 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гидравлика в нефтяной промышленности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3643313"/>
          <a:ext cx="8001056" cy="981456"/>
        </p:xfrm>
        <a:graphic>
          <a:graphicData uri="http://schemas.openxmlformats.org/drawingml/2006/table">
            <a:tbl>
              <a:tblPr/>
              <a:tblGrid>
                <a:gridCol w="2223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9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7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0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Какое российское предприятие занимается изготовлением мерных слитков золота и серебра банковской чистоты?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ОАО «Центр по обработке цветных металлов»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Уральская горно-металлургическая компания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ОАО «Уральская фольга»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Цветмет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214313"/>
          <a:ext cx="7643865" cy="1226820"/>
        </p:xfrm>
        <a:graphic>
          <a:graphicData uri="http://schemas.openxmlformats.org/drawingml/2006/table">
            <a:tbl>
              <a:tblPr/>
              <a:tblGrid>
                <a:gridCol w="22559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1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609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Как называют соревнования по спортивной пеленгации, которые проводит для школьников Управление навигации и океанографии Министерства обороны Российской Федерации?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Охота на ведьм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Охота на лис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Морская охота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Охота на корабли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6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000125" y="500063"/>
            <a:ext cx="5000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/>
              <a:t>Принципы работы</a:t>
            </a:r>
            <a:r>
              <a:rPr lang="ru-RU" sz="3000"/>
              <a:t>: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000125" y="1714500"/>
            <a:ext cx="6754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/>
              <a:t>Три раза в год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Посещение РЕАЛЬНЫХ производств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Посещение различных по типу предприятий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Посещение закрытых производств </a:t>
            </a:r>
          </a:p>
          <a:p>
            <a:pPr marL="342900" indent="-342900"/>
            <a:r>
              <a:rPr lang="ru-RU" sz="2000"/>
              <a:t>(через согласования МВД)</a:t>
            </a:r>
          </a:p>
          <a:p>
            <a:pPr marL="342900" indent="-342900"/>
            <a:r>
              <a:rPr lang="ru-RU" sz="2000"/>
              <a:t>5.  Официальная программа внеурочной деятельности</a:t>
            </a:r>
          </a:p>
          <a:p>
            <a:pPr marL="342900" indent="-342900">
              <a:buFontTx/>
              <a:buAutoNum type="arabicPeriod"/>
            </a:pPr>
            <a:endParaRPr lang="ru-RU" sz="2000"/>
          </a:p>
        </p:txBody>
      </p:sp>
      <p:pic>
        <p:nvPicPr>
          <p:cNvPr id="10244" name="Picture 2" descr="C:\Users\nika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813175"/>
            <a:ext cx="4143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810000"/>
            <a:ext cx="37861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3500438" y="214313"/>
            <a:ext cx="2928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/>
              <a:t>ЭНЕРГЕТИКА</a:t>
            </a:r>
          </a:p>
          <a:p>
            <a:pPr algn="ctr"/>
            <a:endParaRPr lang="ru-RU" u="sng"/>
          </a:p>
          <a:p>
            <a:pPr algn="ctr"/>
            <a:endParaRPr lang="ru-RU" u="sng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357313" y="1071563"/>
            <a:ext cx="67151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>
                <a:cs typeface="Times New Roman" pitchFamily="18" charset="0"/>
              </a:rPr>
              <a:t>«СвердНИИхиммаш»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Свердловский научно-исследовательский институт химического машиностроения («СвердНИИхиммаш») основан Приказом Народного комиссара минометного вооружения СССР № 201 от 18 августа 1942 года для оказания технической помощи оборонным заводам Урала. В настоящее время АО «СвердНИИхиммаш» входит в состав интегрированной компании ОАО «Атомэнергмаш», консолидировавшей гражданские активы российской атомной отрасли и обеспечивающей полный цикл производства в сфере атомной энергетики, от добычи урана до строительства АЭС и выработки электроэнергии.</a:t>
            </a:r>
          </a:p>
          <a:p>
            <a:pPr eaLnBrk="0" hangingPunct="0"/>
            <a:endParaRPr lang="ru-RU"/>
          </a:p>
          <a:p>
            <a:pPr eaLnBrk="0" hangingPunct="0">
              <a:buFontTx/>
              <a:buChar char="•"/>
            </a:pPr>
            <a:r>
              <a:rPr lang="ru-RU" b="1">
                <a:cs typeface="Times New Roman" pitchFamily="18" charset="0"/>
              </a:rPr>
              <a:t>Белоярская АЭС – </a:t>
            </a:r>
            <a:r>
              <a:rPr lang="ru-RU">
                <a:cs typeface="Times New Roman" pitchFamily="18" charset="0"/>
              </a:rPr>
              <a:t>единственная в России атомная станция с энергоблоками разных типов.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Объем вырабатываемой Белоярской АЭС электроэнергии составляет порядка 10 % от общего объема электроэнергии Свердловской энергосистемы.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071563" y="1500188"/>
            <a:ext cx="7143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НПО Автоматики: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Предприятие занимается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разработкой систем управления и радиоэлектронной аппаратуры для ракетной и космической техники, для автоматизации технологических процессов в различных отраслях отечественной промышленности.</a:t>
            </a:r>
          </a:p>
          <a:p>
            <a:pPr eaLnBrk="0" hangingPunct="0">
              <a:buFontTx/>
              <a:buChar char="•"/>
            </a:pP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НИИМаш: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Предприятие является ведущим предприятием российской ракетно-космичской отрасли в области создания и изготовления ракетных двигателей малой тяги для управления полетом космических аппаратов различного назначения.</a:t>
            </a:r>
            <a:b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вид деятельности предприятия </a:t>
            </a:r>
            <a:r>
              <a:rPr lang="ru-RU">
                <a:ea typeface="Calibri" pitchFamily="34" charset="0"/>
                <a:cs typeface="Times New Roman" pitchFamily="18" charset="0"/>
              </a:rPr>
              <a:t>—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создание, производство и испытания ракетных двигателей малой тяги и двигательных установок космических аппаратов на их основе, включающее проведение научно-исследовательских и поисковых экспериментальных работ, проектирование, изготовление опытных образцов, наземную экспериментальную отработку, изготовление, испытания и поставки продукции для лётной эксплуатации, инженерное сопровождение эксплуатации.</a:t>
            </a:r>
            <a:endParaRPr lang="ru-RU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143375" y="571500"/>
            <a:ext cx="200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u="sng"/>
              <a:t>КОСМОС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571875" y="428625"/>
            <a:ext cx="2152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/>
              <a:t>13 элемент</a:t>
            </a:r>
          </a:p>
          <a:p>
            <a:endParaRPr lang="ru-RU" sz="2800" b="1" u="sng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1500" y="2000250"/>
            <a:ext cx="8358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>
                <a:ea typeface="Calibri" pitchFamily="34" charset="0"/>
                <a:cs typeface="Times New Roman" pitchFamily="18" charset="0"/>
              </a:rPr>
              <a:t>Уральская Фольга: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Основной продукцией РУСАЛа являются первичный алюминий и сплавы на его основе, а также фольга и упаковка. Компания обладает собственной ресурсной базой и осуществляет полный цикл производства алюминия.</a:t>
            </a:r>
            <a:endParaRPr lang="en-US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/>
          </a:p>
          <a:p>
            <a:pPr eaLnBrk="0" hangingPunct="0">
              <a:buFontTx/>
              <a:buChar char="•"/>
            </a:pPr>
            <a:r>
              <a:rPr lang="ru-RU" b="1">
                <a:cs typeface="Calibri" pitchFamily="34" charset="0"/>
              </a:rPr>
              <a:t>Демидовский завод: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Крупнейший в России производитель алюминиевой посуды с антипригарным покрытием. Сегодня под брендом SCOVO®  выпускается более 400 наименований изделий.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Несомненным преимуществом завода «Сково» является разнообразие используемых технологий нанесения антипригарного покрытия и интересный дизайн изделий.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14500" y="428625"/>
            <a:ext cx="556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ДИЗАЙН И ИНФОРМАЦИОННЫЕ ТЕХНОЛОГИИ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3000" y="1428750"/>
            <a:ext cx="6500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УЭХК: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ea typeface="Calibri" pitchFamily="34" charset="0"/>
                <a:cs typeface="Times New Roman" pitchFamily="18" charset="0"/>
              </a:rPr>
              <a:t>Производство Рускор-Джинс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Объекты показа:</a:t>
            </a:r>
            <a:endParaRPr lang="ru-RU" sz="2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Раскройный цех.</a:t>
            </a:r>
            <a:endParaRPr lang="ru-RU" sz="2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Пошивочный цех.</a:t>
            </a:r>
            <a:endParaRPr lang="ru-RU" sz="2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Склад.</a:t>
            </a:r>
          </a:p>
          <a:p>
            <a:pPr eaLnBrk="0" hangingPunct="0">
              <a:tabLst>
                <a:tab pos="457200" algn="l"/>
              </a:tabLst>
            </a:pPr>
            <a:endParaRPr lang="ru-RU" sz="20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000" b="1">
                <a:cs typeface="Times New Roman" pitchFamily="18" charset="0"/>
              </a:rPr>
              <a:t>Ювелиры Урала: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Производство ювелирных изделий.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Объекты показа: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·         Участки литья металла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·         Участки монтажа изделий</a:t>
            </a:r>
            <a:endParaRPr lang="ru-RU" sz="2000"/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·         Участки производства цепей и обручальных колец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cs typeface="Times New Roman" pitchFamily="18" charset="0"/>
              </a:rPr>
              <a:t>·         Участок 3-D моделирования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000500" y="428625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ТРАНСПОРТ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857250" y="1500188"/>
            <a:ext cx="4786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РЖД :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центр управления перевозочным процессом </a:t>
            </a:r>
          </a:p>
          <a:p>
            <a:pPr eaLnBrk="0" hangingPunct="0">
              <a:buFontTx/>
              <a:buChar char="•"/>
              <a:defRPr/>
            </a:pPr>
            <a:endParaRPr lang="ru-RU" sz="2400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Метрополитен: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инженерный корпус, диспетчерский участок</a:t>
            </a:r>
          </a:p>
          <a:p>
            <a:pPr eaLnBrk="0" hangingPunct="0">
              <a:buFontTx/>
              <a:buChar char="•"/>
              <a:defRPr/>
            </a:pPr>
            <a:endParaRPr lang="ru-RU" sz="24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ТТТ: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комплект транспортных тренажеров (с мастер-классами для каждого экскурсанта)</a:t>
            </a:r>
            <a:r>
              <a:rPr lang="ru-RU" sz="24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429000" y="1928813"/>
            <a:ext cx="5119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 декабря 2016 года программа </a:t>
            </a:r>
          </a:p>
          <a:p>
            <a:r>
              <a:rPr lang="ru-RU" sz="2000"/>
              <a:t>«Единая промышленная карта» вошла в </a:t>
            </a:r>
          </a:p>
          <a:p>
            <a:r>
              <a:rPr lang="ru-RU" sz="2000"/>
              <a:t>перечень рекомендованных программ </a:t>
            </a:r>
          </a:p>
          <a:p>
            <a:r>
              <a:rPr lang="ru-RU" sz="2000"/>
              <a:t>патриотического воспитания в РФ</a:t>
            </a:r>
          </a:p>
        </p:txBody>
      </p:sp>
      <p:pic>
        <p:nvPicPr>
          <p:cNvPr id="4099" name="Picture 3" descr="C:\Documents and Settings\nika\Рабочий стол\a0e61d724d03ea804948165309e66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571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Documents and Settings\nika\Рабочий стол\image-30-11-15-02-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71875"/>
            <a:ext cx="2187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292893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285750"/>
            <a:ext cx="2189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3571875"/>
            <a:ext cx="4540819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071688" y="571500"/>
            <a:ext cx="504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ПРОДОВОЛЬСТВЕННАЯ БЕЗОПАСНОСТЬ 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14375" y="1643063"/>
            <a:ext cx="7143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Хлебная База 65: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единственный в Свердловской области стратегический объект продовольственной безопасности (элеватор, хранилище зерна) </a:t>
            </a:r>
          </a:p>
          <a:p>
            <a:pPr eaLnBrk="0" hangingPunct="0">
              <a:defRPr/>
            </a:pPr>
            <a:endParaRPr lang="ru-RU" sz="24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Каменская молочная ферма: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 молочно-товарная ферма и тракторно-полеводческие бригада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786188" y="428625"/>
            <a:ext cx="1747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/>
              <a:t>КРЫЛЬЯ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928688" y="1785938"/>
            <a:ext cx="6929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Аэропорт Кольцово:</a:t>
            </a:r>
            <a:r>
              <a:rPr lang="ru-RU" dirty="0">
                <a:latin typeface="+mj-lt"/>
                <a:ea typeface="Calibri" pitchFamily="34" charset="0"/>
                <a:cs typeface="Times New Roman" pitchFamily="18" charset="0"/>
              </a:rPr>
              <a:t> процесс сортировки багажа, обслуживание самолетов, диспетчерская полетов</a:t>
            </a:r>
          </a:p>
          <a:p>
            <a:pPr eaLnBrk="0" hangingPunct="0">
              <a:buFontTx/>
              <a:buChar char="•"/>
              <a:defRPr/>
            </a:pPr>
            <a:endParaRPr lang="ru-RU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Уральские Авиалинии:</a:t>
            </a:r>
            <a:r>
              <a:rPr lang="ru-RU" dirty="0">
                <a:latin typeface="+mj-lt"/>
                <a:ea typeface="Calibri" pitchFamily="34" charset="0"/>
                <a:cs typeface="Times New Roman" pitchFamily="18" charset="0"/>
              </a:rPr>
              <a:t> знакомство с </a:t>
            </a:r>
            <a:r>
              <a:rPr lang="ru-RU" dirty="0" err="1">
                <a:latin typeface="+mj-lt"/>
                <a:ea typeface="Calibri" pitchFamily="34" charset="0"/>
                <a:cs typeface="Times New Roman" pitchFamily="18" charset="0"/>
              </a:rPr>
              <a:t>авиатренажерным</a:t>
            </a:r>
            <a:r>
              <a:rPr lang="ru-RU" dirty="0">
                <a:latin typeface="+mj-lt"/>
                <a:ea typeface="Calibri" pitchFamily="34" charset="0"/>
                <a:cs typeface="Times New Roman" pitchFamily="18" charset="0"/>
              </a:rPr>
              <a:t> комплексом авиакомпании</a:t>
            </a:r>
          </a:p>
          <a:p>
            <a:pPr eaLnBrk="0" hangingPunct="0">
              <a:buFontTx/>
              <a:buChar char="•"/>
              <a:defRPr/>
            </a:pPr>
            <a:endParaRPr lang="ru-RU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Уральская вертолетная компания</a:t>
            </a:r>
            <a:r>
              <a:rPr lang="ru-RU" dirty="0">
                <a:latin typeface="+mj-lt"/>
                <a:ea typeface="Calibri" pitchFamily="34" charset="0"/>
                <a:cs typeface="Times New Roman" pitchFamily="18" charset="0"/>
              </a:rPr>
              <a:t>: знакомство с парком малых вертолетов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428875" y="285750"/>
            <a:ext cx="4117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/>
              <a:t>ДИФФУЗИЯ МЕТАЛЛА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928688" y="1143000"/>
            <a:ext cx="74295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 err="1"/>
              <a:t>Первоуральский</a:t>
            </a:r>
            <a:r>
              <a:rPr lang="ru-RU" b="1" dirty="0"/>
              <a:t> </a:t>
            </a:r>
            <a:r>
              <a:rPr lang="ru-RU" b="1" dirty="0" err="1"/>
              <a:t>новотрубный</a:t>
            </a:r>
            <a:r>
              <a:rPr lang="ru-RU" b="1" dirty="0"/>
              <a:t> завод: </a:t>
            </a:r>
            <a:endParaRPr lang="ru-RU" dirty="0"/>
          </a:p>
          <a:p>
            <a:pPr>
              <a:defRPr/>
            </a:pPr>
            <a:r>
              <a:rPr lang="ru-RU" dirty="0"/>
              <a:t>ЧТПЗ – промышленная группа металлургического комплекса России, является одной из крупнейших отечественных компаний-производителей трубной продукции с общей долей рынка около 20%. Входит в десятку крупнейших трубных компаний мира.</a:t>
            </a:r>
          </a:p>
          <a:p>
            <a:pPr>
              <a:defRPr/>
            </a:pPr>
            <a:r>
              <a:rPr lang="ru-RU" dirty="0"/>
              <a:t> Объекты показа:</a:t>
            </a:r>
          </a:p>
          <a:p>
            <a:pPr>
              <a:defRPr/>
            </a:pPr>
            <a:r>
              <a:rPr lang="ru-RU" dirty="0"/>
              <a:t>·         ЭСПК «Железный Озон 32».</a:t>
            </a:r>
          </a:p>
          <a:p>
            <a:pPr>
              <a:defRPr/>
            </a:pPr>
            <a:r>
              <a:rPr lang="ru-RU" dirty="0"/>
              <a:t>·         Цех по производству труб нефтяного сортамента №4 ( Финишный центр).</a:t>
            </a:r>
          </a:p>
          <a:p>
            <a:pPr>
              <a:defRPr/>
            </a:pPr>
            <a:r>
              <a:rPr lang="ru-RU" dirty="0"/>
              <a:t>·         Образовательный центр.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b="1" dirty="0" err="1"/>
              <a:t>ВИЗ-Сталь</a:t>
            </a:r>
            <a:r>
              <a:rPr lang="ru-RU" b="1" dirty="0"/>
              <a:t>:</a:t>
            </a:r>
            <a:endParaRPr lang="ru-RU" dirty="0"/>
          </a:p>
          <a:p>
            <a:pPr>
              <a:defRPr/>
            </a:pPr>
            <a:r>
              <a:rPr lang="ru-RU" dirty="0"/>
              <a:t>Ведущий производитель холоднокатаной электротехнической стали и крупнейший производитель трансформаторной стали в России. Доля «</a:t>
            </a:r>
            <a:r>
              <a:rPr lang="ru-RU" dirty="0" err="1"/>
              <a:t>ВИЗ-Стали</a:t>
            </a:r>
            <a:r>
              <a:rPr lang="ru-RU" dirty="0"/>
              <a:t>» в мировом производстве трансформаторной стали составляет около 11%. Более 80% продукции отгружается на экспорт. Предприятие оснащено современным оборудованием и  способно производить более 170 тысяч тонн электротехнической стали в год. 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428875" y="285750"/>
            <a:ext cx="495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/>
              <a:t>ЦИФРОВЫЕ ТЕХНОЛОГИИ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928688" y="1357313"/>
            <a:ext cx="742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/>
              <a:t>Свердловская киностудия: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Тематическая экскурсия на выбор:</a:t>
            </a:r>
          </a:p>
          <a:p>
            <a:pPr>
              <a:defRPr/>
            </a:pPr>
            <a:r>
              <a:rPr lang="ru-RU" sz="2400" dirty="0"/>
              <a:t>1.      Грим.</a:t>
            </a:r>
          </a:p>
          <a:p>
            <a:pPr>
              <a:defRPr/>
            </a:pPr>
            <a:r>
              <a:rPr lang="ru-RU" sz="2400" dirty="0"/>
              <a:t>2.      Звук.</a:t>
            </a:r>
          </a:p>
          <a:p>
            <a:pPr>
              <a:defRPr/>
            </a:pPr>
            <a:r>
              <a:rPr lang="ru-RU" sz="2400" dirty="0"/>
              <a:t>3.      Костюмы.</a:t>
            </a:r>
          </a:p>
          <a:p>
            <a:pPr>
              <a:defRPr/>
            </a:pPr>
            <a:r>
              <a:rPr lang="ru-RU" sz="2400" dirty="0"/>
              <a:t>4.      Мультипликация.</a:t>
            </a:r>
            <a:br>
              <a:rPr lang="ru-RU" sz="2400" dirty="0"/>
            </a:br>
            <a:r>
              <a:rPr lang="ru-RU" sz="2400" dirty="0"/>
              <a:t>5.      Студия спецэффектов.</a:t>
            </a:r>
            <a:br>
              <a:rPr lang="ru-RU" sz="2400" dirty="0"/>
            </a:br>
            <a:r>
              <a:rPr lang="ru-RU" sz="2400" dirty="0"/>
              <a:t>6.      Обзорная экскурсия по киностудии.</a:t>
            </a:r>
          </a:p>
          <a:p>
            <a:pPr>
              <a:defRPr/>
            </a:pPr>
            <a:r>
              <a:rPr lang="ru-RU" sz="2400" dirty="0"/>
              <a:t> </a:t>
            </a:r>
          </a:p>
          <a:p>
            <a:pPr>
              <a:defRPr/>
            </a:pPr>
            <a:r>
              <a:rPr lang="ru-RU" sz="2400" b="1" dirty="0"/>
              <a:t>Телеканал ОТВ</a:t>
            </a:r>
            <a:r>
              <a:rPr lang="ru-RU" sz="2400" dirty="0"/>
              <a:t>: производственный процесс работы телевидения</a:t>
            </a:r>
          </a:p>
          <a:p>
            <a:pPr>
              <a:defRPr/>
            </a:pPr>
            <a:r>
              <a:rPr lang="ru-RU" sz="2400" dirty="0"/>
              <a:t>. 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642938" y="1214438"/>
            <a:ext cx="807246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/>
              <a:t>Комплексный подход к профессиональной ориентации – это сочетание изучения интерактивной программы и реальные выезды на предприятия.</a:t>
            </a:r>
          </a:p>
        </p:txBody>
      </p:sp>
      <p:pic>
        <p:nvPicPr>
          <p:cNvPr id="4198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189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03" y="2564904"/>
            <a:ext cx="5975735" cy="39669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071702" cy="8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285860"/>
            <a:ext cx="6408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Курс «Единая промышленная карта»</a:t>
            </a:r>
          </a:p>
          <a:p>
            <a:r>
              <a:rPr lang="ru-RU" sz="3000" b="1" dirty="0"/>
              <a:t>как </a:t>
            </a:r>
            <a:r>
              <a:rPr lang="ru-RU" sz="3000" b="1" dirty="0" smtClean="0"/>
              <a:t>дополнительная </a:t>
            </a:r>
            <a:r>
              <a:rPr lang="ru-RU" sz="3000" b="1" dirty="0"/>
              <a:t>услуга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00306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/>
              <a:t>ФЗ 273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ФГОС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ФЗ 83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Программа «Живые уроки»</a:t>
            </a:r>
          </a:p>
          <a:p>
            <a:pPr marL="342900" indent="-342900"/>
            <a:r>
              <a:rPr lang="ru-RU" sz="2000" b="1" dirty="0"/>
              <a:t> (методические рекомендации министерства образования РФ)</a:t>
            </a:r>
          </a:p>
          <a:p>
            <a:pPr marL="342900" indent="-342900"/>
            <a:r>
              <a:rPr lang="ru-RU" sz="2000" b="1" dirty="0"/>
              <a:t>5. Программа «Привлечение молодежи в высокотехнологичные отрасти экономики» (Постановление Правительства РФ).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42938" y="1143000"/>
            <a:ext cx="62150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Фабрика игрушек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Кондитерская фабрика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Детская железная дорога при ЦПКиО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Питомники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Кинологическая служба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Свечная фабрика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Стеклодувная мастерская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Молочно-товарная ферма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Тепличное хозяйство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Кинологическая служба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Хладокомбинат (мороженое)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Пожарная часть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Предприятие по производству посуды (фарфор)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Гончарное производство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Трамвайно-тролебусное управление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Метеостанция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Киностудия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Цирк/театр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Кузнечная мастерская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ea typeface="Calibri" pitchFamily="34" charset="0"/>
                <a:cs typeface="Times New Roman" pitchFamily="18" charset="0"/>
              </a:rPr>
              <a:t>Производство безалкогольных напитков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3286125" y="285750"/>
            <a:ext cx="23542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/>
              <a:t>1 – 4 класс:</a:t>
            </a:r>
          </a:p>
        </p:txBody>
      </p:sp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14313"/>
            <a:ext cx="2189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\\Server\epk\Фотоотчеты\стас\IMG_64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1285875"/>
            <a:ext cx="3286125" cy="2366963"/>
          </a:xfrm>
          <a:noFill/>
        </p:spPr>
      </p:pic>
      <p:pic>
        <p:nvPicPr>
          <p:cNvPr id="6150" name="Picture 4" descr="Фарфор Сысерти 110 лиц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71938"/>
            <a:ext cx="324961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3286125" y="285750"/>
            <a:ext cx="23542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/>
              <a:t>5 – 8 класс: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785813" y="1071563"/>
            <a:ext cx="4786312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РЖД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ДОСААФ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ОМОН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Трикотажная фабрика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Швейное ателье (массовый пошив)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Типография/книгопечатное производство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Авиакомпания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Аэропорт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Вертолетная компания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Элеватор (хлебная база)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Карьер (щебень, асбест и тп.)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Главпочтамт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Фармацевтическое производство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Метрополитен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Производство стройматериалов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Полимерное производство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Цементное производство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Производство ТНП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Обсерватория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Мультиплекс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Ювелирное производство</a:t>
            </a: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Телекомпания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14313"/>
            <a:ext cx="2189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\\Server\epk\Фотоотчеты\стас\IMG_65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357313"/>
            <a:ext cx="31575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IMG_4737_750x5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822700"/>
            <a:ext cx="312578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286125" y="428625"/>
            <a:ext cx="2546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/>
              <a:t>9 – 11 класс: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785813" y="1000125"/>
            <a:ext cx="4857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Электросетевая компания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Энергетическая компания Газпром)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Электростанция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Оборонные предприятия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Машиностроение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Металлургия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Горнорудное производство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Нефтяная промышленность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Лазерное производство</a:t>
            </a: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Банк</a:t>
            </a:r>
          </a:p>
          <a:p>
            <a:pPr eaLnBrk="0" hangingPunct="0">
              <a:buFontTx/>
              <a:buChar char="•"/>
            </a:pPr>
            <a:r>
              <a:rPr lang="ru-RU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Химическое производство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14313"/>
            <a:ext cx="2189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Users\nika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57325"/>
            <a:ext cx="34845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C:\Users\nika\Desktop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4071938"/>
            <a:ext cx="34639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C:\Users\nika\Desktop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071938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071702" cy="8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285860"/>
            <a:ext cx="6408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Курс «Единая промышленная карта»</a:t>
            </a:r>
          </a:p>
          <a:p>
            <a:r>
              <a:rPr lang="ru-RU" sz="3000" b="1" dirty="0"/>
              <a:t>как </a:t>
            </a:r>
            <a:r>
              <a:rPr lang="ru-RU" sz="3000" b="1" dirty="0" smtClean="0"/>
              <a:t>дополнительная </a:t>
            </a:r>
            <a:r>
              <a:rPr lang="ru-RU" sz="3000" b="1" dirty="0"/>
              <a:t>услуга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86124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/>
              <a:t>Доступ к технологическим картам уроков</a:t>
            </a:r>
          </a:p>
          <a:p>
            <a:pPr marL="342900" indent="-342900">
              <a:buFontTx/>
              <a:buAutoNum type="arabicPeriod"/>
            </a:pPr>
            <a:endParaRPr lang="ru-RU" sz="2000" b="1" dirty="0"/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Доступ к статистике</a:t>
            </a:r>
          </a:p>
          <a:p>
            <a:pPr marL="342900" indent="-342900">
              <a:buFontTx/>
              <a:buAutoNum type="arabicPeriod"/>
            </a:pPr>
            <a:endParaRPr lang="ru-RU" sz="2000" b="1" dirty="0"/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Выезды на программной основе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182909" cy="556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071702" cy="8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357166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u="sng" dirty="0"/>
              <a:t>Доступ к технологическим картам уроков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Доступ к статистике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Выезды на программной основе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641547" cy="44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071702" cy="81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357166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/>
              <a:t>Доступ к технологическим картам уроков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Доступ к статистике</a:t>
            </a:r>
          </a:p>
          <a:p>
            <a:pPr marL="342900" indent="-342900">
              <a:buFontTx/>
              <a:buAutoNum type="arabicPeriod"/>
            </a:pPr>
            <a:r>
              <a:rPr lang="ru-RU" sz="2000" b="1" u="sng" dirty="0"/>
              <a:t>Выезды на программной основе</a:t>
            </a:r>
          </a:p>
        </p:txBody>
      </p:sp>
      <p:pic>
        <p:nvPicPr>
          <p:cNvPr id="7" name="Picture 2" descr="C:\Users\nika\Desktop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13175"/>
            <a:ext cx="4143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810000"/>
            <a:ext cx="378618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185736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Каждый ученик курса выезжает на экскурсию на реальное производство 3 раза в год</a:t>
            </a:r>
          </a:p>
          <a:p>
            <a:pPr marL="342900" indent="-342900"/>
            <a:endParaRPr lang="ru-RU" dirty="0"/>
          </a:p>
          <a:p>
            <a:pPr marL="342900" indent="-342900"/>
            <a:r>
              <a:rPr lang="ru-RU" dirty="0"/>
              <a:t>2.  Экскурсии образовательные, а не рекламно-туристические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547688"/>
            <a:ext cx="72294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885825"/>
            <a:ext cx="7191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737371" cy="511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14313"/>
            <a:ext cx="21891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6215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/>
              <a:t>Актуальность включения ЕПК в программу внеурочной работы: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857250" y="1785938"/>
            <a:ext cx="4129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/>
              <a:t>Внеурочная работа ФЗ 273 + ФГОС</a:t>
            </a:r>
          </a:p>
          <a:p>
            <a:pPr>
              <a:buFontTx/>
              <a:buChar char="-"/>
            </a:pPr>
            <a:r>
              <a:rPr lang="ru-RU"/>
              <a:t> ФЗ 83 (автономия)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71500" y="2714625"/>
            <a:ext cx="52863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/>
              <a:t>Экскурсии привязаны к основному образовательному плану (животные, </a:t>
            </a:r>
            <a:r>
              <a:rPr lang="ru-RU" dirty="0" err="1"/>
              <a:t>фотозинтез</a:t>
            </a:r>
            <a:r>
              <a:rPr lang="ru-RU" dirty="0"/>
              <a:t>, диффузия металла, англ.яз)</a:t>
            </a:r>
          </a:p>
          <a:p>
            <a:pPr>
              <a:buFontTx/>
              <a:buChar char="-"/>
            </a:pPr>
            <a:r>
              <a:rPr lang="ru-RU" dirty="0"/>
              <a:t>Требование ФГОС разрабатывать проводить курс профориентации </a:t>
            </a:r>
          </a:p>
          <a:p>
            <a:pPr>
              <a:buFontTx/>
              <a:buChar char="-"/>
            </a:pPr>
            <a:r>
              <a:rPr lang="ru-RU" dirty="0"/>
              <a:t>Готовая отчетность курса профориентации : рабочая тетрадь и олимпиада</a:t>
            </a:r>
          </a:p>
          <a:p>
            <a:pPr>
              <a:buFontTx/>
              <a:buChar char="-"/>
            </a:pPr>
            <a:r>
              <a:rPr lang="ru-RU" dirty="0"/>
              <a:t>Доступность программы без выездов (</a:t>
            </a:r>
            <a:r>
              <a:rPr lang="ru-RU" dirty="0" err="1"/>
              <a:t>видеолекци</a:t>
            </a:r>
            <a:r>
              <a:rPr lang="ru-RU" dirty="0"/>
              <a:t>)</a:t>
            </a:r>
          </a:p>
          <a:p>
            <a:pPr>
              <a:buFontTx/>
              <a:buChar char="-"/>
            </a:pPr>
            <a:r>
              <a:rPr lang="ru-RU" dirty="0"/>
              <a:t> Дипломы учителю от ВПС, ЕР, </a:t>
            </a:r>
            <a:r>
              <a:rPr lang="ru-RU" dirty="0" err="1"/>
              <a:t>Минобра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 </a:t>
            </a:r>
            <a:r>
              <a:rPr lang="ru-RU" dirty="0"/>
              <a:t>Сертификат школе-участнику </a:t>
            </a:r>
          </a:p>
        </p:txBody>
      </p:sp>
      <p:pic>
        <p:nvPicPr>
          <p:cNvPr id="20486" name="Picture 2" descr="C:\Users\nika\AppData\Local\Temp\bat45A7.tmp\FullSizeRe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357563"/>
            <a:ext cx="24653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143000"/>
            <a:ext cx="2143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6394680" cy="57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865937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685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единая-промышленная-карта.рф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018112" cy="32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28934"/>
            <a:ext cx="4710119" cy="32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685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единая-промышленная-карта.рф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142984"/>
            <a:ext cx="4714908" cy="300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143248"/>
            <a:ext cx="5204055" cy="328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685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единая-промышленная-карта.рф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6215106" cy="304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390581"/>
            <a:ext cx="6491280" cy="32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6858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единая-промышленная-карта.рф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5705490" cy="432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981572"/>
            <a:ext cx="4619632" cy="340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964</Words>
  <Application>Microsoft Office PowerPoint</Application>
  <PresentationFormat>Экран (4:3)</PresentationFormat>
  <Paragraphs>241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Nika</dc:creator>
  <cp:lastModifiedBy>Пользователь</cp:lastModifiedBy>
  <cp:revision>75</cp:revision>
  <dcterms:created xsi:type="dcterms:W3CDTF">2018-01-30T06:35:28Z</dcterms:created>
  <dcterms:modified xsi:type="dcterms:W3CDTF">2023-05-22T05:50:07Z</dcterms:modified>
</cp:coreProperties>
</file>