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2">
  <p:sldMasterIdLst>
    <p:sldMasterId id="2147483701" r:id="rId1"/>
    <p:sldMasterId id="2147483705" r:id="rId2"/>
    <p:sldMasterId id="2147483865" r:id="rId3"/>
    <p:sldMasterId id="2147483689" r:id="rId4"/>
    <p:sldMasterId id="2147483873" r:id="rId5"/>
    <p:sldMasterId id="2147483703" r:id="rId6"/>
  </p:sldMasterIdLst>
  <p:notesMasterIdLst>
    <p:notesMasterId r:id="rId16"/>
  </p:notesMasterIdLst>
  <p:handoutMasterIdLst>
    <p:handoutMasterId r:id="rId17"/>
  </p:handoutMasterIdLst>
  <p:sldIdLst>
    <p:sldId id="2510" r:id="rId7"/>
    <p:sldId id="2511" r:id="rId8"/>
    <p:sldId id="2512" r:id="rId9"/>
    <p:sldId id="2513" r:id="rId10"/>
    <p:sldId id="2515" r:id="rId11"/>
    <p:sldId id="2509" r:id="rId12"/>
    <p:sldId id="2508" r:id="rId13"/>
    <p:sldId id="2514" r:id="rId14"/>
    <p:sldId id="2516" r:id="rId15"/>
  </p:sldIdLst>
  <p:sldSz cx="12192000" cy="6858000"/>
  <p:notesSz cx="6797675" cy="9925050"/>
  <p:embeddedFontLs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Montserrat Light" panose="020B0604020202020204" charset="-52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16х9" id="{2DEBFDE6-A1AD-BA4D-90BF-1D391A2B5EFF}">
          <p14:sldIdLst>
            <p14:sldId id="2510"/>
            <p14:sldId id="2511"/>
            <p14:sldId id="2512"/>
            <p14:sldId id="2513"/>
            <p14:sldId id="2515"/>
            <p14:sldId id="2509"/>
            <p14:sldId id="2508"/>
            <p14:sldId id="2514"/>
            <p14:sldId id="25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580"/>
    <a:srgbClr val="82AB27"/>
    <a:srgbClr val="5FDE92"/>
    <a:srgbClr val="00356C"/>
    <a:srgbClr val="DFF8E9"/>
    <a:srgbClr val="AEEDCA"/>
    <a:srgbClr val="56C12A"/>
    <a:srgbClr val="0E6DA0"/>
    <a:srgbClr val="4FB95E"/>
    <a:srgbClr val="02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5748" autoAdjust="0"/>
  </p:normalViewPr>
  <p:slideViewPr>
    <p:cSldViewPr snapToGrid="0" snapToObjects="1">
      <p:cViewPr varScale="1">
        <p:scale>
          <a:sx n="75" d="100"/>
          <a:sy n="75" d="100"/>
        </p:scale>
        <p:origin x="798" y="6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33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7C7614-5EFF-49E9-5817-950016E15E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DE92"/>
              </a:gs>
              <a:gs pos="100000">
                <a:srgbClr val="32958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604EF5F-0373-3D9A-188F-98B6B988FD3B}"/>
              </a:ext>
            </a:extLst>
          </p:cNvPr>
          <p:cNvGrpSpPr/>
          <p:nvPr userDrawn="1"/>
        </p:nvGrpSpPr>
        <p:grpSpPr>
          <a:xfrm>
            <a:off x="10307954" y="3710940"/>
            <a:ext cx="1466221" cy="1107302"/>
            <a:chOff x="10118310" y="3853207"/>
            <a:chExt cx="1654874" cy="1249774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A22DD0C-0E39-68A1-46D4-0E25B2E90E87}"/>
                </a:ext>
              </a:extLst>
            </p:cNvPr>
            <p:cNvSpPr/>
            <p:nvPr userDrawn="1"/>
          </p:nvSpPr>
          <p:spPr>
            <a:xfrm>
              <a:off x="10118310" y="4502521"/>
              <a:ext cx="496823" cy="496824"/>
            </a:xfrm>
            <a:custGeom>
              <a:avLst/>
              <a:gdLst>
                <a:gd name="connsiteX0" fmla="*/ 496824 w 496823"/>
                <a:gd name="connsiteY0" fmla="*/ 248412 h 496824"/>
                <a:gd name="connsiteX1" fmla="*/ 248412 w 496823"/>
                <a:gd name="connsiteY1" fmla="*/ 496824 h 496824"/>
                <a:gd name="connsiteX2" fmla="*/ 0 w 496823"/>
                <a:gd name="connsiteY2" fmla="*/ 248412 h 496824"/>
                <a:gd name="connsiteX3" fmla="*/ 248412 w 496823"/>
                <a:gd name="connsiteY3" fmla="*/ 0 h 496824"/>
                <a:gd name="connsiteX4" fmla="*/ 496824 w 496823"/>
                <a:gd name="connsiteY4" fmla="*/ 248412 h 49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823" h="496824">
                  <a:moveTo>
                    <a:pt x="496824" y="248412"/>
                  </a:moveTo>
                  <a:cubicBezTo>
                    <a:pt x="496824" y="385606"/>
                    <a:pt x="385606" y="496824"/>
                    <a:pt x="248412" y="496824"/>
                  </a:cubicBezTo>
                  <a:cubicBezTo>
                    <a:pt x="111218" y="496824"/>
                    <a:pt x="0" y="385606"/>
                    <a:pt x="0" y="248412"/>
                  </a:cubicBezTo>
                  <a:cubicBezTo>
                    <a:pt x="0" y="111218"/>
                    <a:pt x="111218" y="0"/>
                    <a:pt x="248412" y="0"/>
                  </a:cubicBezTo>
                  <a:cubicBezTo>
                    <a:pt x="385606" y="0"/>
                    <a:pt x="496824" y="111218"/>
                    <a:pt x="496824" y="2484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5E16498-FBE7-8887-DBF2-1C1D6094A80A}"/>
                </a:ext>
              </a:extLst>
            </p:cNvPr>
            <p:cNvSpPr/>
            <p:nvPr userDrawn="1"/>
          </p:nvSpPr>
          <p:spPr>
            <a:xfrm>
              <a:off x="10421683" y="4606158"/>
              <a:ext cx="496823" cy="496823"/>
            </a:xfrm>
            <a:custGeom>
              <a:avLst/>
              <a:gdLst>
                <a:gd name="connsiteX0" fmla="*/ 496824 w 496823"/>
                <a:gd name="connsiteY0" fmla="*/ 248412 h 496823"/>
                <a:gd name="connsiteX1" fmla="*/ 248412 w 496823"/>
                <a:gd name="connsiteY1" fmla="*/ 496824 h 496823"/>
                <a:gd name="connsiteX2" fmla="*/ 0 w 496823"/>
                <a:gd name="connsiteY2" fmla="*/ 248412 h 496823"/>
                <a:gd name="connsiteX3" fmla="*/ 248412 w 496823"/>
                <a:gd name="connsiteY3" fmla="*/ 0 h 496823"/>
                <a:gd name="connsiteX4" fmla="*/ 496824 w 496823"/>
                <a:gd name="connsiteY4" fmla="*/ 248412 h 49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823" h="496823">
                  <a:moveTo>
                    <a:pt x="496824" y="248412"/>
                  </a:moveTo>
                  <a:cubicBezTo>
                    <a:pt x="496824" y="385606"/>
                    <a:pt x="385606" y="496824"/>
                    <a:pt x="248412" y="496824"/>
                  </a:cubicBezTo>
                  <a:cubicBezTo>
                    <a:pt x="111218" y="496824"/>
                    <a:pt x="0" y="385606"/>
                    <a:pt x="0" y="248412"/>
                  </a:cubicBezTo>
                  <a:cubicBezTo>
                    <a:pt x="0" y="111218"/>
                    <a:pt x="111218" y="0"/>
                    <a:pt x="248412" y="0"/>
                  </a:cubicBezTo>
                  <a:cubicBezTo>
                    <a:pt x="385606" y="0"/>
                    <a:pt x="496824" y="111218"/>
                    <a:pt x="496824" y="2484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AC967C0F-6D9E-EF80-1ADF-D60F23DF159E}"/>
                </a:ext>
              </a:extLst>
            </p:cNvPr>
            <p:cNvSpPr/>
            <p:nvPr userDrawn="1"/>
          </p:nvSpPr>
          <p:spPr>
            <a:xfrm>
              <a:off x="10711433" y="4435184"/>
              <a:ext cx="375856" cy="375856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1CFCF522-BA03-3073-067C-286F19FBC7B1}"/>
                </a:ext>
              </a:extLst>
            </p:cNvPr>
            <p:cNvSpPr/>
            <p:nvPr userDrawn="1"/>
          </p:nvSpPr>
          <p:spPr>
            <a:xfrm>
              <a:off x="10990135" y="4495668"/>
              <a:ext cx="375856" cy="375856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672E3CB9-F41C-0A3C-C49A-322973A6F3B1}"/>
                </a:ext>
              </a:extLst>
            </p:cNvPr>
            <p:cNvSpPr/>
            <p:nvPr userDrawn="1"/>
          </p:nvSpPr>
          <p:spPr>
            <a:xfrm>
              <a:off x="10899266" y="4230301"/>
              <a:ext cx="375856" cy="375856"/>
            </a:xfrm>
            <a:custGeom>
              <a:avLst/>
              <a:gdLst>
                <a:gd name="connsiteX0" fmla="*/ 375857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7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7" y="187928"/>
                  </a:moveTo>
                  <a:cubicBezTo>
                    <a:pt x="375857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7" y="84138"/>
                    <a:pt x="375857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1BEDB0AE-8562-7ED7-74D2-1BA58269A3C3}"/>
                </a:ext>
              </a:extLst>
            </p:cNvPr>
            <p:cNvSpPr/>
            <p:nvPr userDrawn="1"/>
          </p:nvSpPr>
          <p:spPr>
            <a:xfrm>
              <a:off x="11135391" y="4272688"/>
              <a:ext cx="375856" cy="375856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04A89F9-692E-CAC7-54EF-41B721254A55}"/>
                </a:ext>
              </a:extLst>
            </p:cNvPr>
            <p:cNvSpPr/>
            <p:nvPr userDrawn="1"/>
          </p:nvSpPr>
          <p:spPr>
            <a:xfrm>
              <a:off x="11239499" y="4144862"/>
              <a:ext cx="315849" cy="315848"/>
            </a:xfrm>
            <a:custGeom>
              <a:avLst/>
              <a:gdLst>
                <a:gd name="connsiteX0" fmla="*/ 315849 w 315849"/>
                <a:gd name="connsiteY0" fmla="*/ 157925 h 315848"/>
                <a:gd name="connsiteX1" fmla="*/ 157924 w 315849"/>
                <a:gd name="connsiteY1" fmla="*/ 315849 h 315848"/>
                <a:gd name="connsiteX2" fmla="*/ 0 w 315849"/>
                <a:gd name="connsiteY2" fmla="*/ 157925 h 315848"/>
                <a:gd name="connsiteX3" fmla="*/ 157924 w 315849"/>
                <a:gd name="connsiteY3" fmla="*/ 0 h 315848"/>
                <a:gd name="connsiteX4" fmla="*/ 315849 w 315849"/>
                <a:gd name="connsiteY4" fmla="*/ 157925 h 31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849" h="315848">
                  <a:moveTo>
                    <a:pt x="315849" y="157925"/>
                  </a:moveTo>
                  <a:cubicBezTo>
                    <a:pt x="315849" y="245144"/>
                    <a:pt x="245144" y="315849"/>
                    <a:pt x="157924" y="315849"/>
                  </a:cubicBezTo>
                  <a:cubicBezTo>
                    <a:pt x="70705" y="315849"/>
                    <a:pt x="0" y="245144"/>
                    <a:pt x="0" y="157925"/>
                  </a:cubicBezTo>
                  <a:cubicBezTo>
                    <a:pt x="0" y="70705"/>
                    <a:pt x="70705" y="0"/>
                    <a:pt x="157924" y="0"/>
                  </a:cubicBezTo>
                  <a:cubicBezTo>
                    <a:pt x="245144" y="0"/>
                    <a:pt x="315849" y="70705"/>
                    <a:pt x="315849" y="1579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6EE10EB-96AD-D5BE-B4BE-BE93AE7C4F30}"/>
                </a:ext>
              </a:extLst>
            </p:cNvPr>
            <p:cNvSpPr/>
            <p:nvPr userDrawn="1"/>
          </p:nvSpPr>
          <p:spPr>
            <a:xfrm>
              <a:off x="11117198" y="4058851"/>
              <a:ext cx="315848" cy="315848"/>
            </a:xfrm>
            <a:custGeom>
              <a:avLst/>
              <a:gdLst>
                <a:gd name="connsiteX0" fmla="*/ 315849 w 315848"/>
                <a:gd name="connsiteY0" fmla="*/ 157924 h 315848"/>
                <a:gd name="connsiteX1" fmla="*/ 157925 w 315848"/>
                <a:gd name="connsiteY1" fmla="*/ 315849 h 315848"/>
                <a:gd name="connsiteX2" fmla="*/ 0 w 315848"/>
                <a:gd name="connsiteY2" fmla="*/ 157924 h 315848"/>
                <a:gd name="connsiteX3" fmla="*/ 157925 w 315848"/>
                <a:gd name="connsiteY3" fmla="*/ 0 h 315848"/>
                <a:gd name="connsiteX4" fmla="*/ 315849 w 315848"/>
                <a:gd name="connsiteY4" fmla="*/ 157924 h 31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848" h="315848">
                  <a:moveTo>
                    <a:pt x="315849" y="157924"/>
                  </a:moveTo>
                  <a:cubicBezTo>
                    <a:pt x="315849" y="245144"/>
                    <a:pt x="245144" y="315849"/>
                    <a:pt x="157925" y="315849"/>
                  </a:cubicBezTo>
                  <a:cubicBezTo>
                    <a:pt x="70705" y="315849"/>
                    <a:pt x="0" y="245144"/>
                    <a:pt x="0" y="157924"/>
                  </a:cubicBezTo>
                  <a:cubicBezTo>
                    <a:pt x="0" y="70705"/>
                    <a:pt x="70705" y="0"/>
                    <a:pt x="157925" y="0"/>
                  </a:cubicBezTo>
                  <a:cubicBezTo>
                    <a:pt x="245144" y="0"/>
                    <a:pt x="315849" y="70705"/>
                    <a:pt x="315849" y="157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3C181C4-1A11-BD12-AB59-298A62C81FE7}"/>
                </a:ext>
              </a:extLst>
            </p:cNvPr>
            <p:cNvSpPr/>
            <p:nvPr userDrawn="1"/>
          </p:nvSpPr>
          <p:spPr>
            <a:xfrm>
              <a:off x="11331225" y="3853207"/>
              <a:ext cx="441959" cy="441960"/>
            </a:xfrm>
            <a:custGeom>
              <a:avLst/>
              <a:gdLst>
                <a:gd name="connsiteX0" fmla="*/ 441960 w 441959"/>
                <a:gd name="connsiteY0" fmla="*/ 220980 h 441960"/>
                <a:gd name="connsiteX1" fmla="*/ 220980 w 441959"/>
                <a:gd name="connsiteY1" fmla="*/ 441960 h 441960"/>
                <a:gd name="connsiteX2" fmla="*/ 0 w 441959"/>
                <a:gd name="connsiteY2" fmla="*/ 220980 h 441960"/>
                <a:gd name="connsiteX3" fmla="*/ 220980 w 441959"/>
                <a:gd name="connsiteY3" fmla="*/ 0 h 441960"/>
                <a:gd name="connsiteX4" fmla="*/ 441960 w 441959"/>
                <a:gd name="connsiteY4" fmla="*/ 22098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59" h="441960">
                  <a:moveTo>
                    <a:pt x="441960" y="220980"/>
                  </a:moveTo>
                  <a:cubicBezTo>
                    <a:pt x="441960" y="343024"/>
                    <a:pt x="343024" y="441960"/>
                    <a:pt x="220980" y="441960"/>
                  </a:cubicBezTo>
                  <a:cubicBezTo>
                    <a:pt x="98936" y="441960"/>
                    <a:pt x="0" y="343024"/>
                    <a:pt x="0" y="220980"/>
                  </a:cubicBezTo>
                  <a:cubicBezTo>
                    <a:pt x="0" y="98936"/>
                    <a:pt x="98936" y="0"/>
                    <a:pt x="220980" y="0"/>
                  </a:cubicBezTo>
                  <a:cubicBezTo>
                    <a:pt x="343024" y="0"/>
                    <a:pt x="441960" y="98936"/>
                    <a:pt x="441960" y="2209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793236F-1449-F571-13C9-DB08795DA19B}"/>
                </a:ext>
              </a:extLst>
            </p:cNvPr>
            <p:cNvSpPr/>
            <p:nvPr userDrawn="1"/>
          </p:nvSpPr>
          <p:spPr>
            <a:xfrm>
              <a:off x="10445398" y="4388561"/>
              <a:ext cx="375856" cy="375856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6838937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92240"/>
            <a:ext cx="8013700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>
            <a:spAutoFit/>
          </a:bodyPr>
          <a:lstStyle>
            <a:lvl1pPr>
              <a:lnSpc>
                <a:spcPct val="100000"/>
              </a:lnSpc>
              <a:defRPr lang="en-US" sz="4800" b="1" kern="1200" baseline="0" dirty="0">
                <a:ln>
                  <a:noFill/>
                </a:ln>
                <a:solidFill>
                  <a:schemeClr val="accent3"/>
                </a:solidFill>
                <a:latin typeface="+mj-lt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537908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824748"/>
            <a:ext cx="4792344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303974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BFB692-BED2-2469-C38D-CA78DDED6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895" y="422442"/>
            <a:ext cx="2351146" cy="1547590"/>
          </a:xfrm>
          <a:prstGeom prst="rect">
            <a:avLst/>
          </a:prstGeom>
        </p:spPr>
      </p:pic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DA163F49-9759-9254-6A9A-CDD0B00D6E4C}"/>
              </a:ext>
            </a:extLst>
          </p:cNvPr>
          <p:cNvSpPr/>
          <p:nvPr/>
        </p:nvSpPr>
        <p:spPr>
          <a:xfrm>
            <a:off x="-819917" y="-173217"/>
            <a:ext cx="6915917" cy="3309022"/>
          </a:xfrm>
          <a:custGeom>
            <a:avLst/>
            <a:gdLst>
              <a:gd name="connsiteX0" fmla="*/ 6902451 w 6915917"/>
              <a:gd name="connsiteY0" fmla="*/ 49 h 3309022"/>
              <a:gd name="connsiteX1" fmla="*/ 6305111 w 6915917"/>
              <a:gd name="connsiteY1" fmla="*/ 989982 h 3309022"/>
              <a:gd name="connsiteX2" fmla="*/ 4161183 w 6915917"/>
              <a:gd name="connsiteY2" fmla="*/ 989982 h 3309022"/>
              <a:gd name="connsiteX3" fmla="*/ 2308560 w 6915917"/>
              <a:gd name="connsiteY3" fmla="*/ 2290657 h 3309022"/>
              <a:gd name="connsiteX4" fmla="*/ 1169292 w 6915917"/>
              <a:gd name="connsiteY4" fmla="*/ 3100228 h 3309022"/>
              <a:gd name="connsiteX5" fmla="*/ 85 w 6915917"/>
              <a:gd name="connsiteY5" fmla="*/ 3066305 h 3309022"/>
              <a:gd name="connsiteX6" fmla="*/ 1117381 w 6915917"/>
              <a:gd name="connsiteY6" fmla="*/ 2709205 h 3309022"/>
              <a:gd name="connsiteX7" fmla="*/ 2152948 w 6915917"/>
              <a:gd name="connsiteY7" fmla="*/ 1931746 h 3309022"/>
              <a:gd name="connsiteX8" fmla="*/ 3131411 w 6915917"/>
              <a:gd name="connsiteY8" fmla="*/ 816864 h 3309022"/>
              <a:gd name="connsiteX9" fmla="*/ 5390752 w 6915917"/>
              <a:gd name="connsiteY9" fmla="*/ 599079 h 3309022"/>
              <a:gd name="connsiteX10" fmla="*/ 6159881 w 6915917"/>
              <a:gd name="connsiteY10" fmla="*/ 49 h 330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5917" h="3309022">
                <a:moveTo>
                  <a:pt x="6902451" y="49"/>
                </a:moveTo>
                <a:cubicBezTo>
                  <a:pt x="6902451" y="49"/>
                  <a:pt x="7059392" y="846683"/>
                  <a:pt x="6305111" y="989982"/>
                </a:cubicBezTo>
                <a:cubicBezTo>
                  <a:pt x="5562541" y="1130866"/>
                  <a:pt x="5014819" y="910666"/>
                  <a:pt x="4161183" y="989982"/>
                </a:cubicBezTo>
                <a:cubicBezTo>
                  <a:pt x="2941875" y="1103100"/>
                  <a:pt x="3190204" y="2069612"/>
                  <a:pt x="2308560" y="2290657"/>
                </a:cubicBezTo>
                <a:cubicBezTo>
                  <a:pt x="1424019" y="2512426"/>
                  <a:pt x="1619712" y="2697133"/>
                  <a:pt x="1169292" y="3100228"/>
                </a:cubicBezTo>
                <a:cubicBezTo>
                  <a:pt x="623260" y="3589159"/>
                  <a:pt x="85" y="3066305"/>
                  <a:pt x="85" y="3066305"/>
                </a:cubicBezTo>
                <a:cubicBezTo>
                  <a:pt x="85" y="3066305"/>
                  <a:pt x="796860" y="3426786"/>
                  <a:pt x="1117381" y="2709205"/>
                </a:cubicBezTo>
                <a:cubicBezTo>
                  <a:pt x="1327923" y="2238383"/>
                  <a:pt x="1532549" y="2117660"/>
                  <a:pt x="2152948" y="1931746"/>
                </a:cubicBezTo>
                <a:cubicBezTo>
                  <a:pt x="2677370" y="1774805"/>
                  <a:pt x="2783969" y="1067003"/>
                  <a:pt x="3131411" y="816864"/>
                </a:cubicBezTo>
                <a:cubicBezTo>
                  <a:pt x="3860943" y="291596"/>
                  <a:pt x="4705284" y="474734"/>
                  <a:pt x="5390752" y="599079"/>
                </a:cubicBezTo>
                <a:cubicBezTo>
                  <a:pt x="6155656" y="737911"/>
                  <a:pt x="6327445" y="240289"/>
                  <a:pt x="6159881" y="49"/>
                </a:cubicBezTo>
                <a:close/>
              </a:path>
            </a:pathLst>
          </a:custGeom>
          <a:solidFill>
            <a:srgbClr val="AEEDCA"/>
          </a:solidFill>
          <a:ln w="12068" cap="flat">
            <a:noFill/>
            <a:prstDash val="solid"/>
            <a:miter/>
          </a:ln>
          <a:effectLst>
            <a:outerShdw blurRad="127000" dist="88900" dir="2700000" algn="tl" rotWithShape="0">
              <a:schemeClr val="tx1">
                <a:alpha val="50000"/>
              </a:schemeClr>
            </a:outerShdw>
          </a:effectLst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96B139F9-DBF1-B154-3431-C7BC76073B8E}"/>
              </a:ext>
            </a:extLst>
          </p:cNvPr>
          <p:cNvSpPr/>
          <p:nvPr/>
        </p:nvSpPr>
        <p:spPr>
          <a:xfrm>
            <a:off x="4923834" y="2847756"/>
            <a:ext cx="8272730" cy="4081462"/>
          </a:xfrm>
          <a:custGeom>
            <a:avLst/>
            <a:gdLst>
              <a:gd name="connsiteX0" fmla="*/ 13075 w 6791047"/>
              <a:gd name="connsiteY0" fmla="*/ 3249229 h 3249427"/>
              <a:gd name="connsiteX1" fmla="*/ 599625 w 6791047"/>
              <a:gd name="connsiteY1" fmla="*/ 2277107 h 3249427"/>
              <a:gd name="connsiteX2" fmla="*/ 2704650 w 6791047"/>
              <a:gd name="connsiteY2" fmla="*/ 2277107 h 3249427"/>
              <a:gd name="connsiteX3" fmla="*/ 4523925 w 6791047"/>
              <a:gd name="connsiteY3" fmla="*/ 999900 h 3249427"/>
              <a:gd name="connsiteX4" fmla="*/ 5642637 w 6791047"/>
              <a:gd name="connsiteY4" fmla="*/ 204848 h 3249427"/>
              <a:gd name="connsiteX5" fmla="*/ 6790780 w 6791047"/>
              <a:gd name="connsiteY5" fmla="*/ 238186 h 3249427"/>
              <a:gd name="connsiteX6" fmla="*/ 5693690 w 6791047"/>
              <a:gd name="connsiteY6" fmla="*/ 588896 h 3249427"/>
              <a:gd name="connsiteX7" fmla="*/ 4676897 w 6791047"/>
              <a:gd name="connsiteY7" fmla="*/ 1352230 h 3249427"/>
              <a:gd name="connsiteX8" fmla="*/ 3716014 w 6791047"/>
              <a:gd name="connsiteY8" fmla="*/ 2447033 h 3249427"/>
              <a:gd name="connsiteX9" fmla="*/ 1497451 w 6791047"/>
              <a:gd name="connsiteY9" fmla="*/ 2660965 h 3249427"/>
              <a:gd name="connsiteX10" fmla="*/ 742214 w 6791047"/>
              <a:gd name="connsiteY10" fmla="*/ 3249229 h 3249427"/>
              <a:gd name="connsiteX0" fmla="*/ 13343 w 6791048"/>
              <a:gd name="connsiteY0" fmla="*/ 3249428 h 3356250"/>
              <a:gd name="connsiteX1" fmla="*/ 599893 w 6791048"/>
              <a:gd name="connsiteY1" fmla="*/ 2277306 h 3356250"/>
              <a:gd name="connsiteX2" fmla="*/ 2704918 w 6791048"/>
              <a:gd name="connsiteY2" fmla="*/ 2277306 h 3356250"/>
              <a:gd name="connsiteX3" fmla="*/ 4524193 w 6791048"/>
              <a:gd name="connsiteY3" fmla="*/ 1000099 h 3356250"/>
              <a:gd name="connsiteX4" fmla="*/ 5642905 w 6791048"/>
              <a:gd name="connsiteY4" fmla="*/ 205047 h 3356250"/>
              <a:gd name="connsiteX5" fmla="*/ 6791048 w 6791048"/>
              <a:gd name="connsiteY5" fmla="*/ 238385 h 3356250"/>
              <a:gd name="connsiteX6" fmla="*/ 5693958 w 6791048"/>
              <a:gd name="connsiteY6" fmla="*/ 589095 h 3356250"/>
              <a:gd name="connsiteX7" fmla="*/ 4677165 w 6791048"/>
              <a:gd name="connsiteY7" fmla="*/ 1352429 h 3356250"/>
              <a:gd name="connsiteX8" fmla="*/ 3716282 w 6791048"/>
              <a:gd name="connsiteY8" fmla="*/ 2447232 h 3356250"/>
              <a:gd name="connsiteX9" fmla="*/ 1497719 w 6791048"/>
              <a:gd name="connsiteY9" fmla="*/ 2661164 h 3356250"/>
              <a:gd name="connsiteX10" fmla="*/ 761333 w 6791048"/>
              <a:gd name="connsiteY10" fmla="*/ 3356250 h 3356250"/>
              <a:gd name="connsiteX11" fmla="*/ 13343 w 6791048"/>
              <a:gd name="connsiteY11" fmla="*/ 3249428 h 3356250"/>
              <a:gd name="connsiteX0" fmla="*/ 0 w 6777705"/>
              <a:gd name="connsiteY0" fmla="*/ 3381385 h 3381385"/>
              <a:gd name="connsiteX1" fmla="*/ 586550 w 6777705"/>
              <a:gd name="connsiteY1" fmla="*/ 2277306 h 3381385"/>
              <a:gd name="connsiteX2" fmla="*/ 2691575 w 6777705"/>
              <a:gd name="connsiteY2" fmla="*/ 2277306 h 3381385"/>
              <a:gd name="connsiteX3" fmla="*/ 4510850 w 6777705"/>
              <a:gd name="connsiteY3" fmla="*/ 1000099 h 3381385"/>
              <a:gd name="connsiteX4" fmla="*/ 5629562 w 6777705"/>
              <a:gd name="connsiteY4" fmla="*/ 205047 h 3381385"/>
              <a:gd name="connsiteX5" fmla="*/ 6777705 w 6777705"/>
              <a:gd name="connsiteY5" fmla="*/ 238385 h 3381385"/>
              <a:gd name="connsiteX6" fmla="*/ 5680615 w 6777705"/>
              <a:gd name="connsiteY6" fmla="*/ 589095 h 3381385"/>
              <a:gd name="connsiteX7" fmla="*/ 4663822 w 6777705"/>
              <a:gd name="connsiteY7" fmla="*/ 1352429 h 3381385"/>
              <a:gd name="connsiteX8" fmla="*/ 3702939 w 6777705"/>
              <a:gd name="connsiteY8" fmla="*/ 2447232 h 3381385"/>
              <a:gd name="connsiteX9" fmla="*/ 1484376 w 6777705"/>
              <a:gd name="connsiteY9" fmla="*/ 2661164 h 3381385"/>
              <a:gd name="connsiteX10" fmla="*/ 747990 w 6777705"/>
              <a:gd name="connsiteY10" fmla="*/ 3356250 h 3381385"/>
              <a:gd name="connsiteX11" fmla="*/ 0 w 6777705"/>
              <a:gd name="connsiteY11" fmla="*/ 3381385 h 3381385"/>
              <a:gd name="connsiteX0" fmla="*/ 0 w 6820905"/>
              <a:gd name="connsiteY0" fmla="*/ 3365676 h 3365676"/>
              <a:gd name="connsiteX1" fmla="*/ 629750 w 6820905"/>
              <a:gd name="connsiteY1" fmla="*/ 2277306 h 3365676"/>
              <a:gd name="connsiteX2" fmla="*/ 2734775 w 6820905"/>
              <a:gd name="connsiteY2" fmla="*/ 2277306 h 3365676"/>
              <a:gd name="connsiteX3" fmla="*/ 4554050 w 6820905"/>
              <a:gd name="connsiteY3" fmla="*/ 1000099 h 3365676"/>
              <a:gd name="connsiteX4" fmla="*/ 5672762 w 6820905"/>
              <a:gd name="connsiteY4" fmla="*/ 205047 h 3365676"/>
              <a:gd name="connsiteX5" fmla="*/ 6820905 w 6820905"/>
              <a:gd name="connsiteY5" fmla="*/ 238385 h 3365676"/>
              <a:gd name="connsiteX6" fmla="*/ 5723815 w 6820905"/>
              <a:gd name="connsiteY6" fmla="*/ 589095 h 3365676"/>
              <a:gd name="connsiteX7" fmla="*/ 4707022 w 6820905"/>
              <a:gd name="connsiteY7" fmla="*/ 1352429 h 3365676"/>
              <a:gd name="connsiteX8" fmla="*/ 3746139 w 6820905"/>
              <a:gd name="connsiteY8" fmla="*/ 2447232 h 3365676"/>
              <a:gd name="connsiteX9" fmla="*/ 1527576 w 6820905"/>
              <a:gd name="connsiteY9" fmla="*/ 2661164 h 3365676"/>
              <a:gd name="connsiteX10" fmla="*/ 791190 w 6820905"/>
              <a:gd name="connsiteY10" fmla="*/ 3356250 h 3365676"/>
              <a:gd name="connsiteX11" fmla="*/ 0 w 6820905"/>
              <a:gd name="connsiteY11" fmla="*/ 3365676 h 3365676"/>
              <a:gd name="connsiteX0" fmla="*/ 996 w 6821901"/>
              <a:gd name="connsiteY0" fmla="*/ 3365676 h 3365676"/>
              <a:gd name="connsiteX1" fmla="*/ 630746 w 6821901"/>
              <a:gd name="connsiteY1" fmla="*/ 2277306 h 3365676"/>
              <a:gd name="connsiteX2" fmla="*/ 2735771 w 6821901"/>
              <a:gd name="connsiteY2" fmla="*/ 2277306 h 3365676"/>
              <a:gd name="connsiteX3" fmla="*/ 4555046 w 6821901"/>
              <a:gd name="connsiteY3" fmla="*/ 1000099 h 3365676"/>
              <a:gd name="connsiteX4" fmla="*/ 5673758 w 6821901"/>
              <a:gd name="connsiteY4" fmla="*/ 205047 h 3365676"/>
              <a:gd name="connsiteX5" fmla="*/ 6821901 w 6821901"/>
              <a:gd name="connsiteY5" fmla="*/ 238385 h 3365676"/>
              <a:gd name="connsiteX6" fmla="*/ 5724811 w 6821901"/>
              <a:gd name="connsiteY6" fmla="*/ 589095 h 3365676"/>
              <a:gd name="connsiteX7" fmla="*/ 4708018 w 6821901"/>
              <a:gd name="connsiteY7" fmla="*/ 1352429 h 3365676"/>
              <a:gd name="connsiteX8" fmla="*/ 3747135 w 6821901"/>
              <a:gd name="connsiteY8" fmla="*/ 2447232 h 3365676"/>
              <a:gd name="connsiteX9" fmla="*/ 1528572 w 6821901"/>
              <a:gd name="connsiteY9" fmla="*/ 2661164 h 3365676"/>
              <a:gd name="connsiteX10" fmla="*/ 792186 w 6821901"/>
              <a:gd name="connsiteY10" fmla="*/ 3356250 h 3365676"/>
              <a:gd name="connsiteX11" fmla="*/ 996 w 6821901"/>
              <a:gd name="connsiteY11" fmla="*/ 3365676 h 33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21901" h="3365676">
                <a:moveTo>
                  <a:pt x="996" y="3365676"/>
                </a:moveTo>
                <a:cubicBezTo>
                  <a:pt x="996" y="3365676"/>
                  <a:pt x="-52832" y="2521538"/>
                  <a:pt x="630746" y="2277306"/>
                </a:cubicBezTo>
                <a:cubicBezTo>
                  <a:pt x="1092711" y="2112253"/>
                  <a:pt x="1897571" y="2355126"/>
                  <a:pt x="2735771" y="2277306"/>
                </a:cubicBezTo>
                <a:cubicBezTo>
                  <a:pt x="3933254" y="2166245"/>
                  <a:pt x="3689128" y="1217174"/>
                  <a:pt x="4555046" y="1000099"/>
                </a:cubicBezTo>
                <a:cubicBezTo>
                  <a:pt x="5423631" y="782357"/>
                  <a:pt x="5231321" y="601002"/>
                  <a:pt x="5673758" y="205047"/>
                </a:cubicBezTo>
                <a:cubicBezTo>
                  <a:pt x="6209920" y="-275013"/>
                  <a:pt x="6821901" y="238385"/>
                  <a:pt x="6821901" y="238385"/>
                </a:cubicBezTo>
                <a:cubicBezTo>
                  <a:pt x="6821901" y="238385"/>
                  <a:pt x="6040184" y="-115564"/>
                  <a:pt x="5724811" y="589095"/>
                </a:cubicBezTo>
                <a:cubicBezTo>
                  <a:pt x="5518023" y="1051344"/>
                  <a:pt x="5317141" y="1170120"/>
                  <a:pt x="4708018" y="1352429"/>
                </a:cubicBezTo>
                <a:cubicBezTo>
                  <a:pt x="4193001" y="1506353"/>
                  <a:pt x="4088226" y="2201678"/>
                  <a:pt x="3747135" y="2447232"/>
                </a:cubicBezTo>
                <a:cubicBezTo>
                  <a:pt x="3030760" y="2963106"/>
                  <a:pt x="2201609" y="2783274"/>
                  <a:pt x="1528572" y="2661164"/>
                </a:cubicBezTo>
                <a:cubicBezTo>
                  <a:pt x="777526" y="2524861"/>
                  <a:pt x="627689" y="3120411"/>
                  <a:pt x="792186" y="3356250"/>
                </a:cubicBezTo>
                <a:cubicBezTo>
                  <a:pt x="549140" y="3356250"/>
                  <a:pt x="244042" y="3365676"/>
                  <a:pt x="996" y="3365676"/>
                </a:cubicBezTo>
                <a:close/>
              </a:path>
            </a:pathLst>
          </a:custGeom>
          <a:solidFill>
            <a:srgbClr val="AEEDCA"/>
          </a:solidFill>
          <a:ln w="12068" cap="flat">
            <a:noFill/>
            <a:prstDash val="solid"/>
            <a:miter/>
          </a:ln>
          <a:effectLst>
            <a:outerShdw blurRad="127000" dist="88900" dir="2700000" algn="tl" rotWithShape="0">
              <a:schemeClr val="tx1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B0ACC14-E90D-3790-C25E-BBD419F7C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4173" y="4296496"/>
            <a:ext cx="5676900" cy="2592138"/>
          </a:xfrm>
          <a:prstGeom prst="rect">
            <a:avLst/>
          </a:prstGeom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E8293FBD-3AED-361C-3F1C-AF104E2675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9262216" y="512362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DE92"/>
              </a:gs>
              <a:gs pos="100000">
                <a:srgbClr val="32958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Группа 34"/>
          <p:cNvGrpSpPr>
            <a:grpSpLocks/>
          </p:cNvGrpSpPr>
          <p:nvPr userDrawn="1"/>
        </p:nvGrpSpPr>
        <p:grpSpPr bwMode="auto">
          <a:xfrm>
            <a:off x="10307638" y="3711575"/>
            <a:ext cx="1466850" cy="1106488"/>
            <a:chOff x="10118310" y="3853207"/>
            <a:chExt cx="1654874" cy="1249774"/>
          </a:xfrm>
        </p:grpSpPr>
        <p:sp>
          <p:nvSpPr>
            <p:cNvPr id="14" name="Полилиния: фигура 23">
              <a:extLst/>
            </p:cNvPr>
            <p:cNvSpPr/>
            <p:nvPr userDrawn="1"/>
          </p:nvSpPr>
          <p:spPr>
            <a:xfrm>
              <a:off x="10118310" y="4502300"/>
              <a:ext cx="496103" cy="496682"/>
            </a:xfrm>
            <a:custGeom>
              <a:avLst/>
              <a:gdLst>
                <a:gd name="connsiteX0" fmla="*/ 496824 w 496823"/>
                <a:gd name="connsiteY0" fmla="*/ 248412 h 496824"/>
                <a:gd name="connsiteX1" fmla="*/ 248412 w 496823"/>
                <a:gd name="connsiteY1" fmla="*/ 496824 h 496824"/>
                <a:gd name="connsiteX2" fmla="*/ 0 w 496823"/>
                <a:gd name="connsiteY2" fmla="*/ 248412 h 496824"/>
                <a:gd name="connsiteX3" fmla="*/ 248412 w 496823"/>
                <a:gd name="connsiteY3" fmla="*/ 0 h 496824"/>
                <a:gd name="connsiteX4" fmla="*/ 496824 w 496823"/>
                <a:gd name="connsiteY4" fmla="*/ 248412 h 49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823" h="496824">
                  <a:moveTo>
                    <a:pt x="496824" y="248412"/>
                  </a:moveTo>
                  <a:cubicBezTo>
                    <a:pt x="496824" y="385606"/>
                    <a:pt x="385606" y="496824"/>
                    <a:pt x="248412" y="496824"/>
                  </a:cubicBezTo>
                  <a:cubicBezTo>
                    <a:pt x="111218" y="496824"/>
                    <a:pt x="0" y="385606"/>
                    <a:pt x="0" y="248412"/>
                  </a:cubicBezTo>
                  <a:cubicBezTo>
                    <a:pt x="0" y="111218"/>
                    <a:pt x="111218" y="0"/>
                    <a:pt x="248412" y="0"/>
                  </a:cubicBezTo>
                  <a:cubicBezTo>
                    <a:pt x="385606" y="0"/>
                    <a:pt x="496824" y="111218"/>
                    <a:pt x="496824" y="2484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Полилиния: фигура 24">
              <a:extLst/>
            </p:cNvPr>
            <p:cNvSpPr/>
            <p:nvPr userDrawn="1"/>
          </p:nvSpPr>
          <p:spPr>
            <a:xfrm>
              <a:off x="10420987" y="4606299"/>
              <a:ext cx="497895" cy="496682"/>
            </a:xfrm>
            <a:custGeom>
              <a:avLst/>
              <a:gdLst>
                <a:gd name="connsiteX0" fmla="*/ 496824 w 496823"/>
                <a:gd name="connsiteY0" fmla="*/ 248412 h 496823"/>
                <a:gd name="connsiteX1" fmla="*/ 248412 w 496823"/>
                <a:gd name="connsiteY1" fmla="*/ 496824 h 496823"/>
                <a:gd name="connsiteX2" fmla="*/ 0 w 496823"/>
                <a:gd name="connsiteY2" fmla="*/ 248412 h 496823"/>
                <a:gd name="connsiteX3" fmla="*/ 248412 w 496823"/>
                <a:gd name="connsiteY3" fmla="*/ 0 h 496823"/>
                <a:gd name="connsiteX4" fmla="*/ 496824 w 496823"/>
                <a:gd name="connsiteY4" fmla="*/ 248412 h 49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823" h="496823">
                  <a:moveTo>
                    <a:pt x="496824" y="248412"/>
                  </a:moveTo>
                  <a:cubicBezTo>
                    <a:pt x="496824" y="385606"/>
                    <a:pt x="385606" y="496824"/>
                    <a:pt x="248412" y="496824"/>
                  </a:cubicBezTo>
                  <a:cubicBezTo>
                    <a:pt x="111218" y="496824"/>
                    <a:pt x="0" y="385606"/>
                    <a:pt x="0" y="248412"/>
                  </a:cubicBezTo>
                  <a:cubicBezTo>
                    <a:pt x="0" y="111218"/>
                    <a:pt x="111218" y="0"/>
                    <a:pt x="248412" y="0"/>
                  </a:cubicBezTo>
                  <a:cubicBezTo>
                    <a:pt x="385606" y="0"/>
                    <a:pt x="496824" y="111218"/>
                    <a:pt x="496824" y="2484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Полилиния: фигура 25">
              <a:extLst/>
            </p:cNvPr>
            <p:cNvSpPr/>
            <p:nvPr userDrawn="1"/>
          </p:nvSpPr>
          <p:spPr>
            <a:xfrm>
              <a:off x="10711127" y="4435957"/>
              <a:ext cx="376108" cy="374752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Полилиния: фигура 26">
              <a:extLst/>
            </p:cNvPr>
            <p:cNvSpPr/>
            <p:nvPr userDrawn="1"/>
          </p:nvSpPr>
          <p:spPr>
            <a:xfrm>
              <a:off x="10990521" y="4495128"/>
              <a:ext cx="376108" cy="376546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Полилиния: фигура 27">
              <a:extLst/>
            </p:cNvPr>
            <p:cNvSpPr/>
            <p:nvPr userDrawn="1"/>
          </p:nvSpPr>
          <p:spPr>
            <a:xfrm>
              <a:off x="10899181" y="4229753"/>
              <a:ext cx="376108" cy="376546"/>
            </a:xfrm>
            <a:custGeom>
              <a:avLst/>
              <a:gdLst>
                <a:gd name="connsiteX0" fmla="*/ 375857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7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7" y="187928"/>
                  </a:moveTo>
                  <a:cubicBezTo>
                    <a:pt x="375857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7" y="84138"/>
                    <a:pt x="375857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Полилиния: фигура 28">
              <a:extLst/>
            </p:cNvPr>
            <p:cNvSpPr/>
            <p:nvPr userDrawn="1"/>
          </p:nvSpPr>
          <p:spPr>
            <a:xfrm>
              <a:off x="11135592" y="4272787"/>
              <a:ext cx="376108" cy="376546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Полилиния: фигура 29">
              <a:extLst/>
            </p:cNvPr>
            <p:cNvSpPr/>
            <p:nvPr userDrawn="1"/>
          </p:nvSpPr>
          <p:spPr>
            <a:xfrm>
              <a:off x="11239469" y="4145479"/>
              <a:ext cx="315214" cy="315581"/>
            </a:xfrm>
            <a:custGeom>
              <a:avLst/>
              <a:gdLst>
                <a:gd name="connsiteX0" fmla="*/ 315849 w 315849"/>
                <a:gd name="connsiteY0" fmla="*/ 157925 h 315848"/>
                <a:gd name="connsiteX1" fmla="*/ 157924 w 315849"/>
                <a:gd name="connsiteY1" fmla="*/ 315849 h 315848"/>
                <a:gd name="connsiteX2" fmla="*/ 0 w 315849"/>
                <a:gd name="connsiteY2" fmla="*/ 157925 h 315848"/>
                <a:gd name="connsiteX3" fmla="*/ 157924 w 315849"/>
                <a:gd name="connsiteY3" fmla="*/ 0 h 315848"/>
                <a:gd name="connsiteX4" fmla="*/ 315849 w 315849"/>
                <a:gd name="connsiteY4" fmla="*/ 157925 h 31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849" h="315848">
                  <a:moveTo>
                    <a:pt x="315849" y="157925"/>
                  </a:moveTo>
                  <a:cubicBezTo>
                    <a:pt x="315849" y="245144"/>
                    <a:pt x="245144" y="315849"/>
                    <a:pt x="157924" y="315849"/>
                  </a:cubicBezTo>
                  <a:cubicBezTo>
                    <a:pt x="70705" y="315849"/>
                    <a:pt x="0" y="245144"/>
                    <a:pt x="0" y="157925"/>
                  </a:cubicBezTo>
                  <a:cubicBezTo>
                    <a:pt x="0" y="70705"/>
                    <a:pt x="70705" y="0"/>
                    <a:pt x="157924" y="0"/>
                  </a:cubicBezTo>
                  <a:cubicBezTo>
                    <a:pt x="245144" y="0"/>
                    <a:pt x="315849" y="70705"/>
                    <a:pt x="315849" y="1579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Полилиния: фигура 30">
              <a:extLst/>
            </p:cNvPr>
            <p:cNvSpPr/>
            <p:nvPr userDrawn="1"/>
          </p:nvSpPr>
          <p:spPr>
            <a:xfrm>
              <a:off x="11117682" y="4059411"/>
              <a:ext cx="315214" cy="315581"/>
            </a:xfrm>
            <a:custGeom>
              <a:avLst/>
              <a:gdLst>
                <a:gd name="connsiteX0" fmla="*/ 315849 w 315848"/>
                <a:gd name="connsiteY0" fmla="*/ 157924 h 315848"/>
                <a:gd name="connsiteX1" fmla="*/ 157925 w 315848"/>
                <a:gd name="connsiteY1" fmla="*/ 315849 h 315848"/>
                <a:gd name="connsiteX2" fmla="*/ 0 w 315848"/>
                <a:gd name="connsiteY2" fmla="*/ 157924 h 315848"/>
                <a:gd name="connsiteX3" fmla="*/ 157925 w 315848"/>
                <a:gd name="connsiteY3" fmla="*/ 0 h 315848"/>
                <a:gd name="connsiteX4" fmla="*/ 315849 w 315848"/>
                <a:gd name="connsiteY4" fmla="*/ 157924 h 31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848" h="315848">
                  <a:moveTo>
                    <a:pt x="315849" y="157924"/>
                  </a:moveTo>
                  <a:cubicBezTo>
                    <a:pt x="315849" y="245144"/>
                    <a:pt x="245144" y="315849"/>
                    <a:pt x="157925" y="315849"/>
                  </a:cubicBezTo>
                  <a:cubicBezTo>
                    <a:pt x="70705" y="315849"/>
                    <a:pt x="0" y="245144"/>
                    <a:pt x="0" y="157924"/>
                  </a:cubicBezTo>
                  <a:cubicBezTo>
                    <a:pt x="0" y="70705"/>
                    <a:pt x="70705" y="0"/>
                    <a:pt x="157925" y="0"/>
                  </a:cubicBezTo>
                  <a:cubicBezTo>
                    <a:pt x="245144" y="0"/>
                    <a:pt x="315849" y="70705"/>
                    <a:pt x="315849" y="157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Полилиния: фигура 31">
              <a:extLst/>
            </p:cNvPr>
            <p:cNvSpPr/>
            <p:nvPr userDrawn="1"/>
          </p:nvSpPr>
          <p:spPr>
            <a:xfrm>
              <a:off x="11330809" y="3853207"/>
              <a:ext cx="442375" cy="441097"/>
            </a:xfrm>
            <a:custGeom>
              <a:avLst/>
              <a:gdLst>
                <a:gd name="connsiteX0" fmla="*/ 441960 w 441959"/>
                <a:gd name="connsiteY0" fmla="*/ 220980 h 441960"/>
                <a:gd name="connsiteX1" fmla="*/ 220980 w 441959"/>
                <a:gd name="connsiteY1" fmla="*/ 441960 h 441960"/>
                <a:gd name="connsiteX2" fmla="*/ 0 w 441959"/>
                <a:gd name="connsiteY2" fmla="*/ 220980 h 441960"/>
                <a:gd name="connsiteX3" fmla="*/ 220980 w 441959"/>
                <a:gd name="connsiteY3" fmla="*/ 0 h 441960"/>
                <a:gd name="connsiteX4" fmla="*/ 441960 w 441959"/>
                <a:gd name="connsiteY4" fmla="*/ 22098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59" h="441960">
                  <a:moveTo>
                    <a:pt x="441960" y="220980"/>
                  </a:moveTo>
                  <a:cubicBezTo>
                    <a:pt x="441960" y="343024"/>
                    <a:pt x="343024" y="441960"/>
                    <a:pt x="220980" y="441960"/>
                  </a:cubicBezTo>
                  <a:cubicBezTo>
                    <a:pt x="98936" y="441960"/>
                    <a:pt x="0" y="343024"/>
                    <a:pt x="0" y="220980"/>
                  </a:cubicBezTo>
                  <a:cubicBezTo>
                    <a:pt x="0" y="98936"/>
                    <a:pt x="98936" y="0"/>
                    <a:pt x="220980" y="0"/>
                  </a:cubicBezTo>
                  <a:cubicBezTo>
                    <a:pt x="343024" y="0"/>
                    <a:pt x="441960" y="98936"/>
                    <a:pt x="441960" y="2209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Полилиния: фигура 33">
              <a:extLst/>
            </p:cNvPr>
            <p:cNvSpPr/>
            <p:nvPr userDrawn="1"/>
          </p:nvSpPr>
          <p:spPr>
            <a:xfrm>
              <a:off x="10446060" y="4389337"/>
              <a:ext cx="374317" cy="374752"/>
            </a:xfrm>
            <a:custGeom>
              <a:avLst/>
              <a:gdLst>
                <a:gd name="connsiteX0" fmla="*/ 375856 w 375856"/>
                <a:gd name="connsiteY0" fmla="*/ 187928 h 375856"/>
                <a:gd name="connsiteX1" fmla="*/ 187928 w 375856"/>
                <a:gd name="connsiteY1" fmla="*/ 375857 h 375856"/>
                <a:gd name="connsiteX2" fmla="*/ 0 w 375856"/>
                <a:gd name="connsiteY2" fmla="*/ 187928 h 375856"/>
                <a:gd name="connsiteX3" fmla="*/ 187928 w 375856"/>
                <a:gd name="connsiteY3" fmla="*/ 0 h 375856"/>
                <a:gd name="connsiteX4" fmla="*/ 375856 w 375856"/>
                <a:gd name="connsiteY4" fmla="*/ 187928 h 37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856" h="375856">
                  <a:moveTo>
                    <a:pt x="375856" y="187928"/>
                  </a:moveTo>
                  <a:cubicBezTo>
                    <a:pt x="375856" y="291718"/>
                    <a:pt x="291718" y="375857"/>
                    <a:pt x="187928" y="375857"/>
                  </a:cubicBezTo>
                  <a:cubicBezTo>
                    <a:pt x="84138" y="375857"/>
                    <a:pt x="0" y="291718"/>
                    <a:pt x="0" y="187928"/>
                  </a:cubicBezTo>
                  <a:cubicBezTo>
                    <a:pt x="0" y="84138"/>
                    <a:pt x="84138" y="0"/>
                    <a:pt x="187928" y="0"/>
                  </a:cubicBezTo>
                  <a:cubicBezTo>
                    <a:pt x="291718" y="0"/>
                    <a:pt x="375856" y="84138"/>
                    <a:pt x="375856" y="1879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pic>
        <p:nvPicPr>
          <p:cNvPr id="2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22275"/>
            <a:ext cx="2351087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Рисунок 16">
            <a:extLst/>
          </p:cNvPr>
          <p:cNvSpPr/>
          <p:nvPr/>
        </p:nvSpPr>
        <p:spPr>
          <a:xfrm>
            <a:off x="-819150" y="-173038"/>
            <a:ext cx="6915150" cy="3308351"/>
          </a:xfrm>
          <a:custGeom>
            <a:avLst/>
            <a:gdLst>
              <a:gd name="connsiteX0" fmla="*/ 6902451 w 6915917"/>
              <a:gd name="connsiteY0" fmla="*/ 49 h 3309022"/>
              <a:gd name="connsiteX1" fmla="*/ 6305111 w 6915917"/>
              <a:gd name="connsiteY1" fmla="*/ 989982 h 3309022"/>
              <a:gd name="connsiteX2" fmla="*/ 4161183 w 6915917"/>
              <a:gd name="connsiteY2" fmla="*/ 989982 h 3309022"/>
              <a:gd name="connsiteX3" fmla="*/ 2308560 w 6915917"/>
              <a:gd name="connsiteY3" fmla="*/ 2290657 h 3309022"/>
              <a:gd name="connsiteX4" fmla="*/ 1169292 w 6915917"/>
              <a:gd name="connsiteY4" fmla="*/ 3100228 h 3309022"/>
              <a:gd name="connsiteX5" fmla="*/ 85 w 6915917"/>
              <a:gd name="connsiteY5" fmla="*/ 3066305 h 3309022"/>
              <a:gd name="connsiteX6" fmla="*/ 1117381 w 6915917"/>
              <a:gd name="connsiteY6" fmla="*/ 2709205 h 3309022"/>
              <a:gd name="connsiteX7" fmla="*/ 2152948 w 6915917"/>
              <a:gd name="connsiteY7" fmla="*/ 1931746 h 3309022"/>
              <a:gd name="connsiteX8" fmla="*/ 3131411 w 6915917"/>
              <a:gd name="connsiteY8" fmla="*/ 816864 h 3309022"/>
              <a:gd name="connsiteX9" fmla="*/ 5390752 w 6915917"/>
              <a:gd name="connsiteY9" fmla="*/ 599079 h 3309022"/>
              <a:gd name="connsiteX10" fmla="*/ 6159881 w 6915917"/>
              <a:gd name="connsiteY10" fmla="*/ 49 h 330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5917" h="3309022">
                <a:moveTo>
                  <a:pt x="6902451" y="49"/>
                </a:moveTo>
                <a:cubicBezTo>
                  <a:pt x="6902451" y="49"/>
                  <a:pt x="7059392" y="846683"/>
                  <a:pt x="6305111" y="989982"/>
                </a:cubicBezTo>
                <a:cubicBezTo>
                  <a:pt x="5562541" y="1130866"/>
                  <a:pt x="5014819" y="910666"/>
                  <a:pt x="4161183" y="989982"/>
                </a:cubicBezTo>
                <a:cubicBezTo>
                  <a:pt x="2941875" y="1103100"/>
                  <a:pt x="3190204" y="2069612"/>
                  <a:pt x="2308560" y="2290657"/>
                </a:cubicBezTo>
                <a:cubicBezTo>
                  <a:pt x="1424019" y="2512426"/>
                  <a:pt x="1619712" y="2697133"/>
                  <a:pt x="1169292" y="3100228"/>
                </a:cubicBezTo>
                <a:cubicBezTo>
                  <a:pt x="623260" y="3589159"/>
                  <a:pt x="85" y="3066305"/>
                  <a:pt x="85" y="3066305"/>
                </a:cubicBezTo>
                <a:cubicBezTo>
                  <a:pt x="85" y="3066305"/>
                  <a:pt x="796860" y="3426786"/>
                  <a:pt x="1117381" y="2709205"/>
                </a:cubicBezTo>
                <a:cubicBezTo>
                  <a:pt x="1327923" y="2238383"/>
                  <a:pt x="1532549" y="2117660"/>
                  <a:pt x="2152948" y="1931746"/>
                </a:cubicBezTo>
                <a:cubicBezTo>
                  <a:pt x="2677370" y="1774805"/>
                  <a:pt x="2783969" y="1067003"/>
                  <a:pt x="3131411" y="816864"/>
                </a:cubicBezTo>
                <a:cubicBezTo>
                  <a:pt x="3860943" y="291596"/>
                  <a:pt x="4705284" y="474734"/>
                  <a:pt x="5390752" y="599079"/>
                </a:cubicBezTo>
                <a:cubicBezTo>
                  <a:pt x="6155656" y="737911"/>
                  <a:pt x="6327445" y="240289"/>
                  <a:pt x="6159881" y="49"/>
                </a:cubicBezTo>
                <a:close/>
              </a:path>
            </a:pathLst>
          </a:custGeom>
          <a:solidFill>
            <a:srgbClr val="AEEDCA"/>
          </a:solidFill>
          <a:ln w="12068" cap="flat">
            <a:noFill/>
            <a:prstDash val="solid"/>
            <a:miter/>
          </a:ln>
          <a:effectLst>
            <a:outerShdw blurRad="127000" dist="88900" dir="2700000" algn="tl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Рисунок 18">
            <a:extLst/>
          </p:cNvPr>
          <p:cNvSpPr/>
          <p:nvPr/>
        </p:nvSpPr>
        <p:spPr>
          <a:xfrm>
            <a:off x="4924425" y="2847975"/>
            <a:ext cx="8272463" cy="4081463"/>
          </a:xfrm>
          <a:custGeom>
            <a:avLst/>
            <a:gdLst>
              <a:gd name="connsiteX0" fmla="*/ 13075 w 6791047"/>
              <a:gd name="connsiteY0" fmla="*/ 3249229 h 3249427"/>
              <a:gd name="connsiteX1" fmla="*/ 599625 w 6791047"/>
              <a:gd name="connsiteY1" fmla="*/ 2277107 h 3249427"/>
              <a:gd name="connsiteX2" fmla="*/ 2704650 w 6791047"/>
              <a:gd name="connsiteY2" fmla="*/ 2277107 h 3249427"/>
              <a:gd name="connsiteX3" fmla="*/ 4523925 w 6791047"/>
              <a:gd name="connsiteY3" fmla="*/ 999900 h 3249427"/>
              <a:gd name="connsiteX4" fmla="*/ 5642637 w 6791047"/>
              <a:gd name="connsiteY4" fmla="*/ 204848 h 3249427"/>
              <a:gd name="connsiteX5" fmla="*/ 6790780 w 6791047"/>
              <a:gd name="connsiteY5" fmla="*/ 238186 h 3249427"/>
              <a:gd name="connsiteX6" fmla="*/ 5693690 w 6791047"/>
              <a:gd name="connsiteY6" fmla="*/ 588896 h 3249427"/>
              <a:gd name="connsiteX7" fmla="*/ 4676897 w 6791047"/>
              <a:gd name="connsiteY7" fmla="*/ 1352230 h 3249427"/>
              <a:gd name="connsiteX8" fmla="*/ 3716014 w 6791047"/>
              <a:gd name="connsiteY8" fmla="*/ 2447033 h 3249427"/>
              <a:gd name="connsiteX9" fmla="*/ 1497451 w 6791047"/>
              <a:gd name="connsiteY9" fmla="*/ 2660965 h 3249427"/>
              <a:gd name="connsiteX10" fmla="*/ 742214 w 6791047"/>
              <a:gd name="connsiteY10" fmla="*/ 3249229 h 3249427"/>
              <a:gd name="connsiteX0" fmla="*/ 13343 w 6791048"/>
              <a:gd name="connsiteY0" fmla="*/ 3249428 h 3356250"/>
              <a:gd name="connsiteX1" fmla="*/ 599893 w 6791048"/>
              <a:gd name="connsiteY1" fmla="*/ 2277306 h 3356250"/>
              <a:gd name="connsiteX2" fmla="*/ 2704918 w 6791048"/>
              <a:gd name="connsiteY2" fmla="*/ 2277306 h 3356250"/>
              <a:gd name="connsiteX3" fmla="*/ 4524193 w 6791048"/>
              <a:gd name="connsiteY3" fmla="*/ 1000099 h 3356250"/>
              <a:gd name="connsiteX4" fmla="*/ 5642905 w 6791048"/>
              <a:gd name="connsiteY4" fmla="*/ 205047 h 3356250"/>
              <a:gd name="connsiteX5" fmla="*/ 6791048 w 6791048"/>
              <a:gd name="connsiteY5" fmla="*/ 238385 h 3356250"/>
              <a:gd name="connsiteX6" fmla="*/ 5693958 w 6791048"/>
              <a:gd name="connsiteY6" fmla="*/ 589095 h 3356250"/>
              <a:gd name="connsiteX7" fmla="*/ 4677165 w 6791048"/>
              <a:gd name="connsiteY7" fmla="*/ 1352429 h 3356250"/>
              <a:gd name="connsiteX8" fmla="*/ 3716282 w 6791048"/>
              <a:gd name="connsiteY8" fmla="*/ 2447232 h 3356250"/>
              <a:gd name="connsiteX9" fmla="*/ 1497719 w 6791048"/>
              <a:gd name="connsiteY9" fmla="*/ 2661164 h 3356250"/>
              <a:gd name="connsiteX10" fmla="*/ 761333 w 6791048"/>
              <a:gd name="connsiteY10" fmla="*/ 3356250 h 3356250"/>
              <a:gd name="connsiteX11" fmla="*/ 13343 w 6791048"/>
              <a:gd name="connsiteY11" fmla="*/ 3249428 h 3356250"/>
              <a:gd name="connsiteX0" fmla="*/ 0 w 6777705"/>
              <a:gd name="connsiteY0" fmla="*/ 3381385 h 3381385"/>
              <a:gd name="connsiteX1" fmla="*/ 586550 w 6777705"/>
              <a:gd name="connsiteY1" fmla="*/ 2277306 h 3381385"/>
              <a:gd name="connsiteX2" fmla="*/ 2691575 w 6777705"/>
              <a:gd name="connsiteY2" fmla="*/ 2277306 h 3381385"/>
              <a:gd name="connsiteX3" fmla="*/ 4510850 w 6777705"/>
              <a:gd name="connsiteY3" fmla="*/ 1000099 h 3381385"/>
              <a:gd name="connsiteX4" fmla="*/ 5629562 w 6777705"/>
              <a:gd name="connsiteY4" fmla="*/ 205047 h 3381385"/>
              <a:gd name="connsiteX5" fmla="*/ 6777705 w 6777705"/>
              <a:gd name="connsiteY5" fmla="*/ 238385 h 3381385"/>
              <a:gd name="connsiteX6" fmla="*/ 5680615 w 6777705"/>
              <a:gd name="connsiteY6" fmla="*/ 589095 h 3381385"/>
              <a:gd name="connsiteX7" fmla="*/ 4663822 w 6777705"/>
              <a:gd name="connsiteY7" fmla="*/ 1352429 h 3381385"/>
              <a:gd name="connsiteX8" fmla="*/ 3702939 w 6777705"/>
              <a:gd name="connsiteY8" fmla="*/ 2447232 h 3381385"/>
              <a:gd name="connsiteX9" fmla="*/ 1484376 w 6777705"/>
              <a:gd name="connsiteY9" fmla="*/ 2661164 h 3381385"/>
              <a:gd name="connsiteX10" fmla="*/ 747990 w 6777705"/>
              <a:gd name="connsiteY10" fmla="*/ 3356250 h 3381385"/>
              <a:gd name="connsiteX11" fmla="*/ 0 w 6777705"/>
              <a:gd name="connsiteY11" fmla="*/ 3381385 h 3381385"/>
              <a:gd name="connsiteX0" fmla="*/ 0 w 6820905"/>
              <a:gd name="connsiteY0" fmla="*/ 3365676 h 3365676"/>
              <a:gd name="connsiteX1" fmla="*/ 629750 w 6820905"/>
              <a:gd name="connsiteY1" fmla="*/ 2277306 h 3365676"/>
              <a:gd name="connsiteX2" fmla="*/ 2734775 w 6820905"/>
              <a:gd name="connsiteY2" fmla="*/ 2277306 h 3365676"/>
              <a:gd name="connsiteX3" fmla="*/ 4554050 w 6820905"/>
              <a:gd name="connsiteY3" fmla="*/ 1000099 h 3365676"/>
              <a:gd name="connsiteX4" fmla="*/ 5672762 w 6820905"/>
              <a:gd name="connsiteY4" fmla="*/ 205047 h 3365676"/>
              <a:gd name="connsiteX5" fmla="*/ 6820905 w 6820905"/>
              <a:gd name="connsiteY5" fmla="*/ 238385 h 3365676"/>
              <a:gd name="connsiteX6" fmla="*/ 5723815 w 6820905"/>
              <a:gd name="connsiteY6" fmla="*/ 589095 h 3365676"/>
              <a:gd name="connsiteX7" fmla="*/ 4707022 w 6820905"/>
              <a:gd name="connsiteY7" fmla="*/ 1352429 h 3365676"/>
              <a:gd name="connsiteX8" fmla="*/ 3746139 w 6820905"/>
              <a:gd name="connsiteY8" fmla="*/ 2447232 h 3365676"/>
              <a:gd name="connsiteX9" fmla="*/ 1527576 w 6820905"/>
              <a:gd name="connsiteY9" fmla="*/ 2661164 h 3365676"/>
              <a:gd name="connsiteX10" fmla="*/ 791190 w 6820905"/>
              <a:gd name="connsiteY10" fmla="*/ 3356250 h 3365676"/>
              <a:gd name="connsiteX11" fmla="*/ 0 w 6820905"/>
              <a:gd name="connsiteY11" fmla="*/ 3365676 h 3365676"/>
              <a:gd name="connsiteX0" fmla="*/ 996 w 6821901"/>
              <a:gd name="connsiteY0" fmla="*/ 3365676 h 3365676"/>
              <a:gd name="connsiteX1" fmla="*/ 630746 w 6821901"/>
              <a:gd name="connsiteY1" fmla="*/ 2277306 h 3365676"/>
              <a:gd name="connsiteX2" fmla="*/ 2735771 w 6821901"/>
              <a:gd name="connsiteY2" fmla="*/ 2277306 h 3365676"/>
              <a:gd name="connsiteX3" fmla="*/ 4555046 w 6821901"/>
              <a:gd name="connsiteY3" fmla="*/ 1000099 h 3365676"/>
              <a:gd name="connsiteX4" fmla="*/ 5673758 w 6821901"/>
              <a:gd name="connsiteY4" fmla="*/ 205047 h 3365676"/>
              <a:gd name="connsiteX5" fmla="*/ 6821901 w 6821901"/>
              <a:gd name="connsiteY5" fmla="*/ 238385 h 3365676"/>
              <a:gd name="connsiteX6" fmla="*/ 5724811 w 6821901"/>
              <a:gd name="connsiteY6" fmla="*/ 589095 h 3365676"/>
              <a:gd name="connsiteX7" fmla="*/ 4708018 w 6821901"/>
              <a:gd name="connsiteY7" fmla="*/ 1352429 h 3365676"/>
              <a:gd name="connsiteX8" fmla="*/ 3747135 w 6821901"/>
              <a:gd name="connsiteY8" fmla="*/ 2447232 h 3365676"/>
              <a:gd name="connsiteX9" fmla="*/ 1528572 w 6821901"/>
              <a:gd name="connsiteY9" fmla="*/ 2661164 h 3365676"/>
              <a:gd name="connsiteX10" fmla="*/ 792186 w 6821901"/>
              <a:gd name="connsiteY10" fmla="*/ 3356250 h 3365676"/>
              <a:gd name="connsiteX11" fmla="*/ 996 w 6821901"/>
              <a:gd name="connsiteY11" fmla="*/ 3365676 h 33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21901" h="3365676">
                <a:moveTo>
                  <a:pt x="996" y="3365676"/>
                </a:moveTo>
                <a:cubicBezTo>
                  <a:pt x="996" y="3365676"/>
                  <a:pt x="-52832" y="2521538"/>
                  <a:pt x="630746" y="2277306"/>
                </a:cubicBezTo>
                <a:cubicBezTo>
                  <a:pt x="1092711" y="2112253"/>
                  <a:pt x="1897571" y="2355126"/>
                  <a:pt x="2735771" y="2277306"/>
                </a:cubicBezTo>
                <a:cubicBezTo>
                  <a:pt x="3933254" y="2166245"/>
                  <a:pt x="3689128" y="1217174"/>
                  <a:pt x="4555046" y="1000099"/>
                </a:cubicBezTo>
                <a:cubicBezTo>
                  <a:pt x="5423631" y="782357"/>
                  <a:pt x="5231321" y="601002"/>
                  <a:pt x="5673758" y="205047"/>
                </a:cubicBezTo>
                <a:cubicBezTo>
                  <a:pt x="6209920" y="-275013"/>
                  <a:pt x="6821901" y="238385"/>
                  <a:pt x="6821901" y="238385"/>
                </a:cubicBezTo>
                <a:cubicBezTo>
                  <a:pt x="6821901" y="238385"/>
                  <a:pt x="6040184" y="-115564"/>
                  <a:pt x="5724811" y="589095"/>
                </a:cubicBezTo>
                <a:cubicBezTo>
                  <a:pt x="5518023" y="1051344"/>
                  <a:pt x="5317141" y="1170120"/>
                  <a:pt x="4708018" y="1352429"/>
                </a:cubicBezTo>
                <a:cubicBezTo>
                  <a:pt x="4193001" y="1506353"/>
                  <a:pt x="4088226" y="2201678"/>
                  <a:pt x="3747135" y="2447232"/>
                </a:cubicBezTo>
                <a:cubicBezTo>
                  <a:pt x="3030760" y="2963106"/>
                  <a:pt x="2201609" y="2783274"/>
                  <a:pt x="1528572" y="2661164"/>
                </a:cubicBezTo>
                <a:cubicBezTo>
                  <a:pt x="777526" y="2524861"/>
                  <a:pt x="627689" y="3120411"/>
                  <a:pt x="792186" y="3356250"/>
                </a:cubicBezTo>
                <a:cubicBezTo>
                  <a:pt x="549140" y="3356250"/>
                  <a:pt x="244042" y="3365676"/>
                  <a:pt x="996" y="3365676"/>
                </a:cubicBezTo>
                <a:close/>
              </a:path>
            </a:pathLst>
          </a:custGeom>
          <a:solidFill>
            <a:srgbClr val="AEEDCA"/>
          </a:solidFill>
          <a:ln w="12068" cap="flat">
            <a:noFill/>
            <a:prstDash val="solid"/>
            <a:miter/>
          </a:ln>
          <a:effectLst>
            <a:outerShdw blurRad="127000" dist="88900" dir="2700000" algn="tl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4295775"/>
            <a:ext cx="56769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512763"/>
            <a:ext cx="2147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590563" y="5070502"/>
            <a:ext cx="6838937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7375" y="2992240"/>
            <a:ext cx="8013700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>
            <a:spAutoFit/>
          </a:bodyPr>
          <a:lstStyle>
            <a:lvl1pPr>
              <a:lnSpc>
                <a:spcPct val="100000"/>
              </a:lnSpc>
              <a:defRPr lang="en-US" sz="4800" b="1" kern="1200" baseline="0" dirty="0">
                <a:ln>
                  <a:noFill/>
                </a:ln>
                <a:solidFill>
                  <a:schemeClr val="accent3"/>
                </a:solidFill>
                <a:latin typeface="+mj-lt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5526907"/>
            <a:ext cx="537908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4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87376" y="5824748"/>
            <a:ext cx="4792344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3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587376" y="6149263"/>
            <a:ext cx="303974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79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Текст 1">
            <a:extLst/>
          </p:cNvPr>
          <p:cNvSpPr txBox="1">
            <a:spLocks/>
          </p:cNvSpPr>
          <p:nvPr userDrawn="1"/>
        </p:nvSpPr>
        <p:spPr>
          <a:xfrm>
            <a:off x="11158538" y="6381750"/>
            <a:ext cx="460375" cy="215900"/>
          </a:xfrm>
          <a:prstGeom prst="rect">
            <a:avLst/>
          </a:prstGeom>
        </p:spPr>
        <p:txBody>
          <a:bodyPr lIns="0" tIns="0" rIns="0" bIns="0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</a:pPr>
            <a:fld id="{E0A78A67-9599-41BA-B94E-46A57EF4F427}" type="slidenum">
              <a:rPr lang="ru-RU" altLang="ru-RU" sz="1200">
                <a:solidFill>
                  <a:schemeClr val="bg1"/>
                </a:solidFill>
                <a:latin typeface="Montserrat Light" charset="-52"/>
              </a:rPr>
              <a:pPr algn="r" eaLnBrk="1" hangingPunct="1"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ru-RU" altLang="ru-RU" sz="1100">
              <a:solidFill>
                <a:schemeClr val="bg1"/>
              </a:solidFill>
              <a:latin typeface="Montserrat Light" charset="-52"/>
            </a:endParaRPr>
          </a:p>
        </p:txBody>
      </p:sp>
      <p:pic>
        <p:nvPicPr>
          <p:cNvPr id="8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38" y="296863"/>
            <a:ext cx="2147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defRPr lang="ru-RU" sz="3200" b="1" dirty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81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14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сносок и примечаний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4492625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lnSpc>
                <a:spcPct val="80000"/>
              </a:lnSpc>
              <a:defRPr lang="ru-RU" sz="3200" b="1" kern="120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50287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1BCCF4-72CB-B0C5-D7C3-BE27673589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DE92"/>
              </a:gs>
              <a:gs pos="100000">
                <a:srgbClr val="32958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505" y="2808157"/>
            <a:ext cx="6110475" cy="1396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1" y="6129339"/>
            <a:ext cx="3825020" cy="2159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9" y="5704783"/>
            <a:ext cx="4053992" cy="2159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9" y="5256966"/>
            <a:ext cx="3040532" cy="2246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24C189-6876-1D9C-74E0-81B5D87C9B75}"/>
              </a:ext>
            </a:extLst>
          </p:cNvPr>
          <p:cNvGrpSpPr/>
          <p:nvPr userDrawn="1"/>
        </p:nvGrpSpPr>
        <p:grpSpPr>
          <a:xfrm flipH="1">
            <a:off x="5923783" y="-173217"/>
            <a:ext cx="6915917" cy="3309022"/>
            <a:chOff x="-819917" y="-173217"/>
            <a:chExt cx="6915917" cy="330902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CF72D91-8FE7-833D-9608-9DB1C185C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6895" y="422442"/>
              <a:ext cx="2351146" cy="1547590"/>
            </a:xfrm>
            <a:prstGeom prst="rect">
              <a:avLst/>
            </a:prstGeom>
          </p:spPr>
        </p:pic>
        <p:sp>
          <p:nvSpPr>
            <p:cNvPr id="11" name="Рисунок 16">
              <a:extLst>
                <a:ext uri="{FF2B5EF4-FFF2-40B4-BE49-F238E27FC236}">
                  <a16:creationId xmlns:a16="http://schemas.microsoft.com/office/drawing/2014/main" id="{867E7707-1CCB-969C-5B88-BEDD9A6D0C2F}"/>
                </a:ext>
              </a:extLst>
            </p:cNvPr>
            <p:cNvSpPr/>
            <p:nvPr userDrawn="1"/>
          </p:nvSpPr>
          <p:spPr>
            <a:xfrm>
              <a:off x="-819917" y="-173217"/>
              <a:ext cx="6915917" cy="3309022"/>
            </a:xfrm>
            <a:custGeom>
              <a:avLst/>
              <a:gdLst>
                <a:gd name="connsiteX0" fmla="*/ 6902451 w 6915917"/>
                <a:gd name="connsiteY0" fmla="*/ 49 h 3309022"/>
                <a:gd name="connsiteX1" fmla="*/ 6305111 w 6915917"/>
                <a:gd name="connsiteY1" fmla="*/ 989982 h 3309022"/>
                <a:gd name="connsiteX2" fmla="*/ 4161183 w 6915917"/>
                <a:gd name="connsiteY2" fmla="*/ 989982 h 3309022"/>
                <a:gd name="connsiteX3" fmla="*/ 2308560 w 6915917"/>
                <a:gd name="connsiteY3" fmla="*/ 2290657 h 3309022"/>
                <a:gd name="connsiteX4" fmla="*/ 1169292 w 6915917"/>
                <a:gd name="connsiteY4" fmla="*/ 3100228 h 3309022"/>
                <a:gd name="connsiteX5" fmla="*/ 85 w 6915917"/>
                <a:gd name="connsiteY5" fmla="*/ 3066305 h 3309022"/>
                <a:gd name="connsiteX6" fmla="*/ 1117381 w 6915917"/>
                <a:gd name="connsiteY6" fmla="*/ 2709205 h 3309022"/>
                <a:gd name="connsiteX7" fmla="*/ 2152948 w 6915917"/>
                <a:gd name="connsiteY7" fmla="*/ 1931746 h 3309022"/>
                <a:gd name="connsiteX8" fmla="*/ 3131411 w 6915917"/>
                <a:gd name="connsiteY8" fmla="*/ 816864 h 3309022"/>
                <a:gd name="connsiteX9" fmla="*/ 5390752 w 6915917"/>
                <a:gd name="connsiteY9" fmla="*/ 599079 h 3309022"/>
                <a:gd name="connsiteX10" fmla="*/ 6159881 w 6915917"/>
                <a:gd name="connsiteY10" fmla="*/ 49 h 330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917" h="3309022">
                  <a:moveTo>
                    <a:pt x="6902451" y="49"/>
                  </a:moveTo>
                  <a:cubicBezTo>
                    <a:pt x="6902451" y="49"/>
                    <a:pt x="7059392" y="846683"/>
                    <a:pt x="6305111" y="989982"/>
                  </a:cubicBezTo>
                  <a:cubicBezTo>
                    <a:pt x="5562541" y="1130866"/>
                    <a:pt x="5014819" y="910666"/>
                    <a:pt x="4161183" y="989982"/>
                  </a:cubicBezTo>
                  <a:cubicBezTo>
                    <a:pt x="2941875" y="1103100"/>
                    <a:pt x="3190204" y="2069612"/>
                    <a:pt x="2308560" y="2290657"/>
                  </a:cubicBezTo>
                  <a:cubicBezTo>
                    <a:pt x="1424019" y="2512426"/>
                    <a:pt x="1619712" y="2697133"/>
                    <a:pt x="1169292" y="3100228"/>
                  </a:cubicBezTo>
                  <a:cubicBezTo>
                    <a:pt x="623260" y="3589159"/>
                    <a:pt x="85" y="3066305"/>
                    <a:pt x="85" y="3066305"/>
                  </a:cubicBezTo>
                  <a:cubicBezTo>
                    <a:pt x="85" y="3066305"/>
                    <a:pt x="796860" y="3426786"/>
                    <a:pt x="1117381" y="2709205"/>
                  </a:cubicBezTo>
                  <a:cubicBezTo>
                    <a:pt x="1327923" y="2238383"/>
                    <a:pt x="1532549" y="2117660"/>
                    <a:pt x="2152948" y="1931746"/>
                  </a:cubicBezTo>
                  <a:cubicBezTo>
                    <a:pt x="2677370" y="1774805"/>
                    <a:pt x="2783969" y="1067003"/>
                    <a:pt x="3131411" y="816864"/>
                  </a:cubicBezTo>
                  <a:cubicBezTo>
                    <a:pt x="3860943" y="291596"/>
                    <a:pt x="4705284" y="474734"/>
                    <a:pt x="5390752" y="599079"/>
                  </a:cubicBezTo>
                  <a:cubicBezTo>
                    <a:pt x="6155656" y="737911"/>
                    <a:pt x="6327445" y="240289"/>
                    <a:pt x="6159881" y="49"/>
                  </a:cubicBezTo>
                  <a:close/>
                </a:path>
              </a:pathLst>
            </a:custGeom>
            <a:solidFill>
              <a:srgbClr val="AEEDCA"/>
            </a:solidFill>
            <a:ln w="12068" cap="flat">
              <a:noFill/>
              <a:prstDash val="solid"/>
              <a:miter/>
            </a:ln>
            <a:effectLst>
              <a:outerShdw blurRad="127000" dist="88900" dir="2700000" algn="tl" rotWithShape="0">
                <a:schemeClr val="tx1">
                  <a:alpha val="50000"/>
                </a:schemeClr>
              </a:outerShdw>
            </a:effectLst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19802C-E472-C0CD-7D58-365BBE7761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DE92"/>
              </a:gs>
              <a:gs pos="100000">
                <a:srgbClr val="32958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DF86D-819F-A820-F16F-9E9AB90E2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931" y="0"/>
            <a:ext cx="596306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333626"/>
            <a:ext cx="8208963" cy="219074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+mj-lt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DE92"/>
              </a:gs>
              <a:gs pos="100000">
                <a:srgbClr val="32958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0E9CDF-8044-7311-222D-A1C4E6243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6553199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defRPr lang="ru-RU" sz="32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083BCD-38D1-0FE8-1456-598AC10D0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сносок и примечаний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4E14915-A1DC-A744-CEFB-63358A4A1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8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5D7C7B-BEF0-47B2-8621-51158DB4F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defRPr lang="ru-RU" sz="3200" b="1" dirty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0CF11C0-DFED-24BD-39DC-1AC6F13A6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8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D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CFE543-57BE-2C53-ABB0-E4274E19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defRPr lang="ru-RU" sz="3200" b="1" dirty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04718332-7657-D090-2435-5CCE329F3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8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5E95BD-0B80-07D4-1C1D-1E2007B54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defRPr lang="ru-RU" sz="3200" b="1" dirty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847B2C8F-250A-5427-6B11-10EF8B739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8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сносок и примечаний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6774124" cy="733284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lnSpc>
                <a:spcPct val="80000"/>
              </a:lnSpc>
              <a:defRPr lang="ru-RU" sz="3200" b="1" kern="120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7528560" y="169011"/>
            <a:ext cx="4218681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9748817" cy="647700"/>
          </a:xfrm>
          <a:prstGeom prst="rect">
            <a:avLst/>
          </a:prstGeom>
        </p:spPr>
        <p:txBody>
          <a:bodyPr lIns="0" tIns="0" rIns="0" bIns="36000" anchor="t" anchorCtr="0"/>
          <a:lstStyle>
            <a:lvl1pPr>
              <a:defRPr lang="ru-RU" sz="3200" b="1" dirty="0">
                <a:ea typeface="Arial" charset="0"/>
                <a:cs typeface="Arial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FA747A2-C731-8ECE-C076-27F44AF99A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сносок и примечаний</a:t>
            </a:r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6" r:id="rId2"/>
    <p:sldLayoutId id="2147483870" r:id="rId3"/>
    <p:sldLayoutId id="2147483871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2E24052E-DB0C-D04A-A690-DD148E6C28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876" r:id="rId4"/>
    <p:sldLayoutId id="2147483877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DA0A929-9018-8A11-DFF0-D9E16F517C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0"/>
          <p:cNvSpPr>
            <a:spLocks noGrp="1"/>
          </p:cNvSpPr>
          <p:nvPr>
            <p:ph type="title"/>
          </p:nvPr>
        </p:nvSpPr>
        <p:spPr bwMode="auto">
          <a:xfrm>
            <a:off x="498475" y="2093913"/>
            <a:ext cx="10309225" cy="16621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5400" smtClean="0">
                <a:solidFill>
                  <a:srgbClr val="00356C"/>
                </a:solidFill>
                <a:ea typeface="Rosatom Light"/>
                <a:cs typeface="Rosatom Light"/>
              </a:rPr>
              <a:t>Семейная азбука здоровья РОСАТОМА</a:t>
            </a:r>
            <a:endParaRPr lang="ru-RU" altLang="ru-RU" sz="4400" smtClean="0">
              <a:solidFill>
                <a:srgbClr val="00356C"/>
              </a:solidFill>
              <a:ea typeface="Rosatom Light"/>
              <a:cs typeface="Rosatom Light"/>
            </a:endParaRPr>
          </a:p>
        </p:txBody>
      </p:sp>
      <p:sp>
        <p:nvSpPr>
          <p:cNvPr id="13315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587375" y="6205538"/>
            <a:ext cx="233045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a typeface="Rosatom Light"/>
                <a:cs typeface="Rosatom Light"/>
              </a:rPr>
              <a:t>2024</a:t>
            </a:r>
          </a:p>
        </p:txBody>
      </p:sp>
      <p:sp>
        <p:nvSpPr>
          <p:cNvPr id="13316" name="Заголовок 10"/>
          <p:cNvSpPr txBox="1">
            <a:spLocks/>
          </p:cNvSpPr>
          <p:nvPr/>
        </p:nvSpPr>
        <p:spPr bwMode="auto">
          <a:xfrm>
            <a:off x="590550" y="4049713"/>
            <a:ext cx="57975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1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1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1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1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1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356C"/>
                </a:solidFill>
                <a:latin typeface="Montserrat" charset="-52"/>
                <a:ea typeface="Rosatom Light"/>
                <a:cs typeface="Rosatom Light"/>
              </a:rPr>
              <a:t>городской округ «Город Лесной»</a:t>
            </a:r>
          </a:p>
        </p:txBody>
      </p:sp>
    </p:spTree>
    <p:extLst>
      <p:ext uri="{BB962C8B-B14F-4D97-AF65-F5344CB8AC3E}">
        <p14:creationId xmlns:p14="http://schemas.microsoft.com/office/powerpoint/2010/main" val="38209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571019" y="1500188"/>
            <a:ext cx="655955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altLang="ru-RU" sz="4000" dirty="0">
                <a:solidFill>
                  <a:srgbClr val="5FDE92"/>
                </a:solidFill>
                <a:ea typeface="Blogger Sans"/>
                <a:cs typeface="Blogger Sans"/>
              </a:rPr>
              <a:t>ОПИСАНИЕ </a:t>
            </a:r>
            <a:r>
              <a:rPr altLang="ru-RU" sz="4000" dirty="0">
                <a:solidFill>
                  <a:srgbClr val="191919"/>
                </a:solidFill>
                <a:ea typeface="Blogger Sans"/>
                <a:cs typeface="Blogger Sans"/>
              </a:rPr>
              <a:t/>
            </a:r>
            <a:br>
              <a:rPr altLang="ru-RU" sz="4000" dirty="0">
                <a:solidFill>
                  <a:srgbClr val="191919"/>
                </a:solidFill>
                <a:ea typeface="Blogger Sans"/>
                <a:cs typeface="Blogger Sans"/>
              </a:rPr>
            </a:br>
            <a:r>
              <a:rPr altLang="ru-RU" sz="4000" dirty="0">
                <a:solidFill>
                  <a:srgbClr val="00356C"/>
                </a:solidFill>
                <a:ea typeface="Blogger Sans"/>
                <a:cs typeface="Blogger Sans"/>
              </a:rPr>
              <a:t>ПРОБЛЕМЫ которую решает программа</a:t>
            </a:r>
            <a:endParaRPr altLang="ru-RU" sz="4000" dirty="0">
              <a:solidFill>
                <a:srgbClr val="00356C"/>
              </a:solidFill>
              <a:cs typeface="Arial" panose="020B0604020202020204" pitchFamily="34" charset="0"/>
            </a:endParaRPr>
          </a:p>
        </p:txBody>
      </p:sp>
      <p:sp>
        <p:nvSpPr>
          <p:cNvPr id="49" name="Google Shape;274;p13">
            <a:extLst/>
          </p:cNvPr>
          <p:cNvSpPr/>
          <p:nvPr/>
        </p:nvSpPr>
        <p:spPr>
          <a:xfrm>
            <a:off x="7461250" y="1610162"/>
            <a:ext cx="307022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56C"/>
                </a:solidFill>
                <a:latin typeface="+mj-lt"/>
                <a:ea typeface="Blogger Sans" panose="02000506030000020004" pitchFamily="50" charset="0"/>
                <a:cs typeface="+mn-cs"/>
                <a:sym typeface="Arial"/>
              </a:rPr>
              <a:t>СОЦИАЛЬНЫЕ</a:t>
            </a:r>
          </a:p>
        </p:txBody>
      </p:sp>
      <p:sp>
        <p:nvSpPr>
          <p:cNvPr id="50" name="Google Shape;266;p13">
            <a:extLst/>
          </p:cNvPr>
          <p:cNvSpPr/>
          <p:nvPr/>
        </p:nvSpPr>
        <p:spPr>
          <a:xfrm>
            <a:off x="7578725" y="4969864"/>
            <a:ext cx="329247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56C"/>
                </a:solidFill>
                <a:latin typeface="+mj-lt"/>
                <a:ea typeface="Blogger Sans" panose="02000506030000020004" pitchFamily="50" charset="0"/>
                <a:cs typeface="+mn-cs"/>
                <a:sym typeface="Arial"/>
              </a:rPr>
              <a:t>ЭКОНОМИЧЕСКИЕ</a:t>
            </a:r>
          </a:p>
        </p:txBody>
      </p:sp>
      <p:sp>
        <p:nvSpPr>
          <p:cNvPr id="56" name="TextBox 55">
            <a:extLst/>
          </p:cNvPr>
          <p:cNvSpPr txBox="1"/>
          <p:nvPr/>
        </p:nvSpPr>
        <p:spPr>
          <a:xfrm>
            <a:off x="7461250" y="1187533"/>
            <a:ext cx="488950" cy="338137"/>
          </a:xfrm>
          <a:prstGeom prst="rect">
            <a:avLst/>
          </a:prstGeom>
          <a:ln>
            <a:noFill/>
          </a:ln>
        </p:spPr>
        <p:txBody>
          <a:bodyPr lIns="0" tIns="0" rIns="0" bIns="36000"/>
          <a:lstStyle>
            <a:defPPr>
              <a:defRPr lang="en-US"/>
            </a:defPPr>
            <a:lvl1pPr defTabSz="1042690">
              <a:lnSpc>
                <a:spcPct val="90000"/>
              </a:lnSpc>
              <a:spcBef>
                <a:spcPct val="0"/>
              </a:spcBef>
              <a:buNone/>
              <a:defRPr sz="2800" b="0">
                <a:solidFill>
                  <a:srgbClr val="56C02B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FDE92"/>
                </a:solidFill>
                <a:latin typeface="+mn-lt"/>
              </a:rPr>
              <a:t>0</a:t>
            </a:r>
            <a:r>
              <a:rPr lang="ru-RU" dirty="0">
                <a:solidFill>
                  <a:srgbClr val="5FDE92"/>
                </a:solidFill>
                <a:latin typeface="+mn-lt"/>
              </a:rPr>
              <a:t>1</a:t>
            </a:r>
            <a:endParaRPr lang="en-US" dirty="0">
              <a:solidFill>
                <a:srgbClr val="5FDE92"/>
              </a:solidFill>
              <a:latin typeface="+mn-lt"/>
            </a:endParaRPr>
          </a:p>
        </p:txBody>
      </p:sp>
      <p:sp>
        <p:nvSpPr>
          <p:cNvPr id="57" name="TextBox 56">
            <a:extLst/>
          </p:cNvPr>
          <p:cNvSpPr txBox="1"/>
          <p:nvPr/>
        </p:nvSpPr>
        <p:spPr>
          <a:xfrm>
            <a:off x="7522527" y="4567423"/>
            <a:ext cx="488950" cy="338138"/>
          </a:xfrm>
          <a:prstGeom prst="rect">
            <a:avLst/>
          </a:prstGeom>
          <a:ln>
            <a:noFill/>
          </a:ln>
        </p:spPr>
        <p:txBody>
          <a:bodyPr lIns="0" tIns="0" rIns="0" bIns="36000"/>
          <a:lstStyle>
            <a:defPPr>
              <a:defRPr lang="en-US"/>
            </a:defPPr>
            <a:lvl1pPr defTabSz="1042690">
              <a:lnSpc>
                <a:spcPct val="90000"/>
              </a:lnSpc>
              <a:spcBef>
                <a:spcPct val="0"/>
              </a:spcBef>
              <a:buNone/>
              <a:defRPr sz="2800" b="0">
                <a:solidFill>
                  <a:srgbClr val="56C02B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FDE92"/>
                </a:solidFill>
                <a:latin typeface="+mn-lt"/>
              </a:rPr>
              <a:t>0</a:t>
            </a:r>
            <a:r>
              <a:rPr lang="ru-RU" dirty="0">
                <a:solidFill>
                  <a:srgbClr val="5FDE92"/>
                </a:solidFill>
                <a:latin typeface="+mn-lt"/>
              </a:rPr>
              <a:t>2</a:t>
            </a:r>
            <a:endParaRPr lang="en-US" dirty="0">
              <a:solidFill>
                <a:srgbClr val="5FDE92"/>
              </a:solidFill>
              <a:latin typeface="+mn-lt"/>
            </a:endParaRP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7501891" y="1138167"/>
            <a:ext cx="4160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Tx/>
              <a:buChar char="-"/>
            </a:pPr>
            <a:endParaRPr lang="ru-RU" altLang="ru-RU" sz="1400" i="1" dirty="0">
              <a:solidFill>
                <a:srgbClr val="00356C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Tx/>
              <a:buChar char="-"/>
            </a:pPr>
            <a:endParaRPr lang="ru-RU" altLang="ru-RU" sz="1400" b="1" i="1" dirty="0">
              <a:solidFill>
                <a:srgbClr val="00356C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Tx/>
              <a:buChar char="-"/>
            </a:pPr>
            <a:endParaRPr lang="ru-RU" altLang="ru-RU" sz="1400" b="1" i="1" dirty="0" smtClean="0">
              <a:solidFill>
                <a:srgbClr val="00356C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i="1" dirty="0" smtClean="0">
                <a:solidFill>
                  <a:srgbClr val="00356C"/>
                </a:solidFill>
                <a:latin typeface="Montserrat Light" charset="-52"/>
                <a:ea typeface="Blogger Sans Light"/>
                <a:cs typeface="Blogger Sans Light"/>
              </a:rPr>
              <a:t>ухудшение </a:t>
            </a:r>
            <a:r>
              <a:rPr lang="ru-RU" altLang="ru-RU" sz="1400" i="1" dirty="0">
                <a:solidFill>
                  <a:srgbClr val="00356C"/>
                </a:solidFill>
                <a:latin typeface="Montserrat Light" charset="-52"/>
                <a:ea typeface="Blogger Sans Light"/>
                <a:cs typeface="Blogger Sans Light"/>
              </a:rPr>
              <a:t>качества жизни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7522527" y="5288920"/>
            <a:ext cx="398621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Tx/>
              <a:buChar char="-"/>
            </a:pPr>
            <a:r>
              <a:rPr lang="ru-RU" altLang="ru-RU" sz="1200" i="1" dirty="0">
                <a:solidFill>
                  <a:schemeClr val="accent1"/>
                </a:solidFill>
                <a:latin typeface="Montserrat Light" charset="-52"/>
                <a:ea typeface="Blogger Sans Light"/>
                <a:cs typeface="Blogger Sans Light"/>
              </a:rPr>
              <a:t>прямые: затраты на оказание медицинской помощи (амбулаторное, стационарное и др. лечение), выплату пособий по социальному страхованию</a:t>
            </a: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Tx/>
              <a:buChar char="-"/>
            </a:pPr>
            <a:endParaRPr lang="ru-RU" altLang="ru-RU" sz="7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200" i="1" dirty="0">
                <a:solidFill>
                  <a:schemeClr val="accent1"/>
                </a:solidFill>
                <a:latin typeface="Montserrat Light" charset="-52"/>
              </a:rPr>
              <a:t>- косвенные: потери, связанные с падением производительности труда </a:t>
            </a: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2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2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2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400" i="1" dirty="0">
              <a:solidFill>
                <a:srgbClr val="7F7F7F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7476017" y="2067697"/>
            <a:ext cx="4191627" cy="234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1200" b="1" dirty="0">
              <a:solidFill>
                <a:srgbClr val="00356C"/>
              </a:solidFill>
              <a:latin typeface="Montserrat Light" charset="-52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200" b="1" dirty="0">
                <a:solidFill>
                  <a:srgbClr val="00356C"/>
                </a:solidFill>
                <a:latin typeface="Montserrat Light" charset="-52"/>
              </a:rPr>
              <a:t>з</a:t>
            </a:r>
            <a:r>
              <a:rPr lang="ru-RU" altLang="ru-RU" sz="1200" b="1" dirty="0" smtClean="0">
                <a:solidFill>
                  <a:srgbClr val="00356C"/>
                </a:solidFill>
                <a:latin typeface="Montserrat Light" charset="-52"/>
              </a:rPr>
              <a:t>а </a:t>
            </a:r>
            <a:r>
              <a:rPr lang="ru-RU" altLang="ru-RU" sz="1200" b="1" dirty="0">
                <a:solidFill>
                  <a:srgbClr val="00356C"/>
                </a:solidFill>
                <a:latin typeface="Montserrat Light" charset="-52"/>
              </a:rPr>
              <a:t>последние 5 лет выросли показатели общей заболеваемости детей 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1200" dirty="0" smtClean="0">
              <a:solidFill>
                <a:srgbClr val="00356C"/>
              </a:solidFill>
              <a:latin typeface="Montserrat Light" charset="-52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1200" dirty="0" smtClean="0">
                <a:solidFill>
                  <a:srgbClr val="00356C"/>
                </a:solidFill>
                <a:latin typeface="Montserrat Light" charset="-52"/>
              </a:rPr>
              <a:t>рост </a:t>
            </a:r>
            <a:r>
              <a:rPr lang="ru-RU" altLang="ru-RU" sz="1200" dirty="0">
                <a:solidFill>
                  <a:srgbClr val="00356C"/>
                </a:solidFill>
                <a:latin typeface="Montserrat Light" charset="-52"/>
              </a:rPr>
              <a:t>болезней эндокринной и костно-мышечной систем в 2 </a:t>
            </a:r>
            <a:r>
              <a:rPr lang="ru-RU" altLang="ru-RU" sz="1200" dirty="0" smtClean="0">
                <a:solidFill>
                  <a:srgbClr val="00356C"/>
                </a:solidFill>
                <a:latin typeface="Montserrat Light" charset="-52"/>
              </a:rPr>
              <a:t>раза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700" dirty="0">
              <a:solidFill>
                <a:srgbClr val="00356C"/>
              </a:solidFill>
              <a:latin typeface="Montserrat Light" charset="-52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1200" dirty="0">
                <a:solidFill>
                  <a:srgbClr val="00356C"/>
                </a:solidFill>
                <a:latin typeface="Montserrat Light" charset="-52"/>
              </a:rPr>
              <a:t> увеличение количества болезней глаз в 1,5 раза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1200" dirty="0">
                <a:solidFill>
                  <a:srgbClr val="00356C"/>
                </a:solidFill>
                <a:latin typeface="Montserrat Light" charset="-52"/>
              </a:rPr>
              <a:t> рост психических расстройств в 1,7 </a:t>
            </a:r>
            <a:r>
              <a:rPr lang="ru-RU" altLang="ru-RU" sz="1200" dirty="0" smtClean="0">
                <a:solidFill>
                  <a:srgbClr val="00356C"/>
                </a:solidFill>
                <a:latin typeface="Montserrat Light" charset="-52"/>
              </a:rPr>
              <a:t>раз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700" dirty="0">
              <a:solidFill>
                <a:srgbClr val="00356C"/>
              </a:solidFill>
              <a:latin typeface="Montserrat Light" charset="-52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1200" dirty="0">
                <a:solidFill>
                  <a:srgbClr val="00356C"/>
                </a:solidFill>
                <a:latin typeface="Montserrat Light" charset="-52"/>
              </a:rPr>
              <a:t>увеличение количества болезней пищеварительной и нервной систем в 1,3 и в 1,2 </a:t>
            </a:r>
            <a:r>
              <a:rPr lang="ru-RU" altLang="ru-RU" sz="1200" dirty="0" smtClean="0">
                <a:solidFill>
                  <a:srgbClr val="00356C"/>
                </a:solidFill>
                <a:latin typeface="Montserrat Light" charset="-52"/>
              </a:rPr>
              <a:t>раза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altLang="ru-RU" sz="700" dirty="0">
              <a:solidFill>
                <a:srgbClr val="00356C"/>
              </a:solidFill>
              <a:latin typeface="Montserrat Light" charset="-52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z="1200" dirty="0">
                <a:solidFill>
                  <a:srgbClr val="00356C"/>
                </a:solidFill>
                <a:latin typeface="Montserrat Light" charset="-52"/>
              </a:rPr>
              <a:t>тенденция к росту количества детей с избыточной массой тела и ожирением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300517" y="3145320"/>
            <a:ext cx="67452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0356C"/>
                </a:solidFill>
                <a:latin typeface="Montserrat Light" charset="-52"/>
              </a:rPr>
              <a:t>недостаточный уровень </a:t>
            </a:r>
            <a:r>
              <a:rPr lang="ru-RU" altLang="ru-RU" sz="2000" b="1" dirty="0" err="1">
                <a:solidFill>
                  <a:srgbClr val="00356C"/>
                </a:solidFill>
                <a:latin typeface="Montserrat Light" charset="-52"/>
              </a:rPr>
              <a:t>сформированности</a:t>
            </a:r>
            <a:r>
              <a:rPr lang="ru-RU" altLang="ru-RU" sz="2000" b="1" dirty="0">
                <a:solidFill>
                  <a:srgbClr val="00356C"/>
                </a:solidFill>
                <a:latin typeface="Montserrat Light" charset="-52"/>
              </a:rPr>
              <a:t> культуры здорового образа жизни</a:t>
            </a:r>
          </a:p>
        </p:txBody>
      </p:sp>
      <p:sp>
        <p:nvSpPr>
          <p:cNvPr id="16" name="Google Shape;266;p13">
            <a:extLst/>
          </p:cNvPr>
          <p:cNvSpPr/>
          <p:nvPr/>
        </p:nvSpPr>
        <p:spPr>
          <a:xfrm>
            <a:off x="7451725" y="902031"/>
            <a:ext cx="329247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5FDE92"/>
                </a:solidFill>
                <a:latin typeface="+mj-lt"/>
                <a:ea typeface="Blogger Sans" panose="02000506030000020004" pitchFamily="50" charset="0"/>
                <a:cs typeface="+mn-cs"/>
                <a:sym typeface="Arial"/>
              </a:rPr>
              <a:t>ПОСЛЕДСТВИЯ</a:t>
            </a:r>
            <a:r>
              <a:rPr lang="ru-RU" sz="2400" b="1" dirty="0">
                <a:solidFill>
                  <a:srgbClr val="00356C"/>
                </a:solidFill>
                <a:latin typeface="+mj-lt"/>
                <a:ea typeface="Blogger Sans" panose="02000506030000020004" pitchFamily="50" charset="0"/>
                <a:cs typeface="+mn-cs"/>
                <a:sym typeface="Arial"/>
              </a:rPr>
              <a:t> </a:t>
            </a:r>
          </a:p>
        </p:txBody>
      </p:sp>
      <p:pic>
        <p:nvPicPr>
          <p:cNvPr id="17" name="Рисунок 16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246" t="63104" r="-17945" b="-10430"/>
          <a:stretch>
            <a:fillRect/>
          </a:stretch>
        </p:blipFill>
        <p:spPr>
          <a:xfrm rot="10800000">
            <a:off x="3159917" y="3956050"/>
            <a:ext cx="863600" cy="3429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33613" y="4295775"/>
            <a:ext cx="271938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71019" y="4454526"/>
            <a:ext cx="604457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i="1" dirty="0" smtClean="0">
                <a:solidFill>
                  <a:schemeClr val="accent1"/>
                </a:solidFill>
                <a:latin typeface="Montserrat Light" charset="-52"/>
              </a:rPr>
              <a:t>Социологическое исследование </a:t>
            </a:r>
          </a:p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i="1" dirty="0" smtClean="0">
                <a:solidFill>
                  <a:schemeClr val="accent1"/>
                </a:solidFill>
                <a:latin typeface="Montserrat Light" charset="-52"/>
              </a:rPr>
              <a:t>«Система ценностей </a:t>
            </a:r>
            <a:r>
              <a:rPr lang="ru-RU" altLang="ru-RU" sz="1400" i="1" dirty="0" err="1" smtClean="0">
                <a:solidFill>
                  <a:schemeClr val="accent1"/>
                </a:solidFill>
                <a:latin typeface="Montserrat Light" charset="-52"/>
              </a:rPr>
              <a:t>лесничан</a:t>
            </a:r>
            <a:r>
              <a:rPr lang="ru-RU" altLang="ru-RU" sz="1400" i="1" dirty="0" smtClean="0">
                <a:solidFill>
                  <a:schemeClr val="accent1"/>
                </a:solidFill>
                <a:latin typeface="Montserrat Light" charset="-52"/>
              </a:rPr>
              <a:t>»:</a:t>
            </a:r>
          </a:p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endParaRPr lang="ru-RU" altLang="ru-RU" sz="900" i="1" dirty="0" smtClean="0">
              <a:solidFill>
                <a:schemeClr val="accent1"/>
              </a:solidFill>
              <a:latin typeface="Montserrat Light" charset="-52"/>
            </a:endParaRPr>
          </a:p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i="1" dirty="0" smtClean="0">
                <a:solidFill>
                  <a:schemeClr val="accent1"/>
                </a:solidFill>
                <a:latin typeface="Montserrat Light" charset="-52"/>
              </a:rPr>
              <a:t>-ценность здоровья переместилась с 03 на 06 место;</a:t>
            </a:r>
          </a:p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endParaRPr lang="ru-RU" altLang="ru-RU" sz="900" i="1" dirty="0" smtClean="0">
              <a:solidFill>
                <a:schemeClr val="accent1"/>
              </a:solidFill>
              <a:latin typeface="Montserrat Light" charset="-52"/>
            </a:endParaRPr>
          </a:p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i="1" dirty="0" smtClean="0">
                <a:solidFill>
                  <a:schemeClr val="accent1"/>
                </a:solidFill>
                <a:latin typeface="Montserrat Light" charset="-52"/>
              </a:rPr>
              <a:t>- уменьшение уровня знаний о культуре образе жизни на 30%</a:t>
            </a:r>
            <a:endParaRPr lang="ru-RU" altLang="ru-RU" sz="1400" i="1" dirty="0">
              <a:solidFill>
                <a:schemeClr val="accent1"/>
              </a:solidFill>
              <a:latin typeface="Montserrat Light" charset="-52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2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2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200" i="1" dirty="0">
              <a:solidFill>
                <a:schemeClr val="accent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  <a:buFont typeface="Arial" panose="020B0604020202020204" pitchFamily="34" charset="0"/>
              <a:buNone/>
            </a:pPr>
            <a:endParaRPr lang="ru-RU" altLang="ru-RU" sz="1400" i="1" dirty="0">
              <a:solidFill>
                <a:srgbClr val="7F7F7F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06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: скругленные противолежащие углы 60">
            <a:extLst/>
          </p:cNvPr>
          <p:cNvSpPr/>
          <p:nvPr/>
        </p:nvSpPr>
        <p:spPr>
          <a:xfrm>
            <a:off x="0" y="2457450"/>
            <a:ext cx="5976938" cy="245745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FDE92">
              <a:alpha val="20000"/>
            </a:srgbClr>
          </a:solidFill>
          <a:ln w="3079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587375" y="1231900"/>
            <a:ext cx="5743575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altLang="ru-RU" sz="4400">
                <a:solidFill>
                  <a:srgbClr val="00356C"/>
                </a:solidFill>
                <a:ea typeface="Blogger Sans"/>
                <a:cs typeface="Blogger Sans"/>
              </a:rPr>
              <a:t>О ПРОГРАММЕ</a:t>
            </a:r>
          </a:p>
        </p:txBody>
      </p:sp>
      <p:sp>
        <p:nvSpPr>
          <p:cNvPr id="50" name="Прямоугольник 49">
            <a:extLst/>
          </p:cNvPr>
          <p:cNvSpPr/>
          <p:nvPr/>
        </p:nvSpPr>
        <p:spPr>
          <a:xfrm>
            <a:off x="7407275" y="3016250"/>
            <a:ext cx="3181350" cy="296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56C"/>
                </a:solidFill>
                <a:latin typeface="+mj-lt"/>
                <a:ea typeface="Blogger Sans" panose="02000506030000020004" pitchFamily="50" charset="0"/>
                <a:cs typeface="+mn-cs"/>
              </a:rPr>
              <a:t>АКТУАЛЬНОСТЬ</a:t>
            </a:r>
          </a:p>
        </p:txBody>
      </p:sp>
      <p:sp>
        <p:nvSpPr>
          <p:cNvPr id="54" name="Прямоугольник 53">
            <a:extLst/>
          </p:cNvPr>
          <p:cNvSpPr/>
          <p:nvPr/>
        </p:nvSpPr>
        <p:spPr>
          <a:xfrm>
            <a:off x="233363" y="3527425"/>
            <a:ext cx="4733925" cy="295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56C"/>
                </a:solidFill>
                <a:latin typeface="+mj-lt"/>
                <a:ea typeface="Blogger Sans" panose="02000506030000020004" pitchFamily="50" charset="0"/>
                <a:cs typeface="+mn-cs"/>
              </a:rPr>
              <a:t>ЦЕЛЬ ПРОГРАММЫ</a:t>
            </a:r>
          </a:p>
        </p:txBody>
      </p:sp>
      <p:sp>
        <p:nvSpPr>
          <p:cNvPr id="15366" name="Прямоугольник 55"/>
          <p:cNvSpPr>
            <a:spLocks noChangeArrowheads="1"/>
          </p:cNvSpPr>
          <p:nvPr/>
        </p:nvSpPr>
        <p:spPr bwMode="auto">
          <a:xfrm>
            <a:off x="6330950" y="3313113"/>
            <a:ext cx="5245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>
                <a:solidFill>
                  <a:srgbClr val="00356C"/>
                </a:solidFill>
                <a:latin typeface="Montserrat Light" charset="-52"/>
              </a:rPr>
              <a:t>важно с дошкольного возрасте сформировать основу знаний и практических навыков здорового образа жизни. Ключевую  роль в этом процессе играет семья</a:t>
            </a:r>
            <a:endParaRPr lang="ru-RU" altLang="ru-RU" sz="1400" i="1">
              <a:solidFill>
                <a:srgbClr val="00356C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  <p:sp>
        <p:nvSpPr>
          <p:cNvPr id="15367" name="Прямоугольник 56"/>
          <p:cNvSpPr>
            <a:spLocks noChangeArrowheads="1"/>
          </p:cNvSpPr>
          <p:nvPr/>
        </p:nvSpPr>
        <p:spPr bwMode="auto">
          <a:xfrm>
            <a:off x="233363" y="3911600"/>
            <a:ext cx="574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b="1" i="1" dirty="0">
                <a:solidFill>
                  <a:srgbClr val="00356C"/>
                </a:solidFill>
                <a:latin typeface="Montserrat Light (Основной текс"/>
                <a:ea typeface="Blogger Sans Light"/>
                <a:cs typeface="Blogger Sans Light"/>
              </a:rPr>
              <a:t>формирование ценностных установок и устойчивых привычек здорового образа жизни у </a:t>
            </a:r>
            <a:r>
              <a:rPr lang="ru-RU" altLang="ru-RU" sz="1400" b="1" i="1" dirty="0" smtClean="0">
                <a:solidFill>
                  <a:srgbClr val="00356C"/>
                </a:solidFill>
                <a:latin typeface="Montserrat Light (Основной текс"/>
                <a:ea typeface="Blogger Sans Light"/>
                <a:cs typeface="Blogger Sans Light"/>
              </a:rPr>
              <a:t>семей </a:t>
            </a:r>
            <a:r>
              <a:rPr lang="ru-RU" altLang="ru-RU" sz="1400" b="1" i="1" dirty="0">
                <a:solidFill>
                  <a:srgbClr val="00356C"/>
                </a:solidFill>
                <a:latin typeface="Montserrat Light (Основной текс"/>
                <a:ea typeface="Blogger Sans Light"/>
                <a:cs typeface="Blogger Sans Light"/>
              </a:rPr>
              <a:t>с детьми                                                             в возрасте от 5 до 7 лет города Лесной</a:t>
            </a:r>
          </a:p>
        </p:txBody>
      </p:sp>
      <p:pic>
        <p:nvPicPr>
          <p:cNvPr id="4" name="Рисунок 3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57" y="2706185"/>
            <a:ext cx="732036" cy="732036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6000" y="2095175"/>
            <a:ext cx="724550" cy="72455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246" t="63104" r="-17945" b="-10430"/>
          <a:stretch>
            <a:fillRect/>
          </a:stretch>
        </p:blipFill>
        <p:spPr>
          <a:xfrm>
            <a:off x="8636000" y="4214813"/>
            <a:ext cx="863600" cy="3429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618413" y="4214813"/>
            <a:ext cx="271938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Прямоугольник 12"/>
          <p:cNvSpPr>
            <a:spLocks noChangeArrowheads="1"/>
          </p:cNvSpPr>
          <p:nvPr/>
        </p:nvSpPr>
        <p:spPr bwMode="auto">
          <a:xfrm>
            <a:off x="6542088" y="4711700"/>
            <a:ext cx="524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  <a:buClr>
                <a:srgbClr val="4F8B3C"/>
              </a:buClr>
              <a:buSzPct val="130000"/>
            </a:pPr>
            <a:r>
              <a:rPr lang="ru-RU" altLang="ru-RU" sz="1400" b="1" dirty="0" smtClean="0">
                <a:solidFill>
                  <a:srgbClr val="00356C"/>
                </a:solidFill>
                <a:latin typeface="Montserrat Light" charset="-52"/>
              </a:rPr>
              <a:t>разработана</a:t>
            </a:r>
            <a:r>
              <a:rPr lang="ru-RU" altLang="ru-RU" sz="1400" dirty="0" smtClean="0">
                <a:solidFill>
                  <a:srgbClr val="00356C"/>
                </a:solidFill>
                <a:latin typeface="Montserrat Light" charset="-52"/>
              </a:rPr>
              <a:t> </a:t>
            </a:r>
            <a:r>
              <a:rPr lang="ru-RU" altLang="ru-RU" sz="1400" b="1" dirty="0">
                <a:solidFill>
                  <a:srgbClr val="00356C"/>
                </a:solidFill>
                <a:latin typeface="Montserrat Light" charset="-52"/>
              </a:rPr>
              <a:t>комплексная программа формирования ценностных установок здорового образа жизни для семей с детьми старшего дошкольного возраста</a:t>
            </a:r>
            <a:endParaRPr lang="ru-RU" altLang="ru-RU" sz="1400" b="1" i="1" dirty="0">
              <a:solidFill>
                <a:srgbClr val="00356C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92682" y="5677334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56C"/>
                </a:solidFill>
                <a:latin typeface="Montserrat Light" charset="-52"/>
              </a:rPr>
              <a:t>СЕМЬЯ В ФОКУСЕ</a:t>
            </a:r>
            <a:endParaRPr lang="ru-RU" dirty="0"/>
          </a:p>
        </p:txBody>
      </p:sp>
      <p:sp>
        <p:nvSpPr>
          <p:cNvPr id="14" name="Прямоугольник: скругленные противолежащие углы 60">
            <a:extLst/>
          </p:cNvPr>
          <p:cNvSpPr/>
          <p:nvPr/>
        </p:nvSpPr>
        <p:spPr>
          <a:xfrm>
            <a:off x="7992682" y="5627111"/>
            <a:ext cx="2345118" cy="45561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FDE92">
              <a:alpha val="20000"/>
            </a:srgbClr>
          </a:solidFill>
          <a:ln w="3079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561975" y="369888"/>
            <a:ext cx="8556625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altLang="ru-RU" sz="4000">
                <a:solidFill>
                  <a:srgbClr val="5FDE92"/>
                </a:solidFill>
                <a:ea typeface="Blogger Sans"/>
                <a:cs typeface="Blogger Sans"/>
              </a:rPr>
              <a:t>ОПИСАНИЕ </a:t>
            </a:r>
            <a:br>
              <a:rPr altLang="ru-RU" sz="4000">
                <a:solidFill>
                  <a:srgbClr val="5FDE92"/>
                </a:solidFill>
                <a:ea typeface="Blogger Sans"/>
                <a:cs typeface="Blogger Sans"/>
              </a:rPr>
            </a:br>
            <a:r>
              <a:rPr altLang="ru-RU" sz="4000">
                <a:solidFill>
                  <a:srgbClr val="00356C"/>
                </a:solidFill>
                <a:ea typeface="Blogger Sans"/>
                <a:cs typeface="Blogger Sans"/>
              </a:rPr>
              <a:t>ПРОГРАМНОГО РЕШЕНИЯ</a:t>
            </a:r>
            <a:endParaRPr altLang="ru-RU" sz="4000">
              <a:solidFill>
                <a:srgbClr val="00356C"/>
              </a:solidFill>
              <a:cs typeface="Arial" panose="020B0604020202020204" pitchFamily="34" charset="0"/>
            </a:endParaRPr>
          </a:p>
        </p:txBody>
      </p:sp>
      <p:sp>
        <p:nvSpPr>
          <p:cNvPr id="20483" name="TextBox 45"/>
          <p:cNvSpPr txBox="1">
            <a:spLocks noChangeArrowheads="1"/>
          </p:cNvSpPr>
          <p:nvPr/>
        </p:nvSpPr>
        <p:spPr bwMode="auto">
          <a:xfrm>
            <a:off x="561975" y="1400175"/>
            <a:ext cx="112506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00356C"/>
                </a:solidFill>
                <a:latin typeface="Montserrat" charset="-52"/>
                <a:ea typeface="Blogger Sans"/>
                <a:cs typeface="Blogger Sans"/>
              </a:rPr>
              <a:t>ПРЕДЛАГАЕМОЕ ЦЕЛЕВОЕ СОСТОЯНИЕ НА  НЕСКОЛЬКИХ УРОВНЯХ</a:t>
            </a:r>
          </a:p>
        </p:txBody>
      </p:sp>
      <p:sp>
        <p:nvSpPr>
          <p:cNvPr id="20484" name="TextBox 65"/>
          <p:cNvSpPr txBox="1">
            <a:spLocks noChangeArrowheads="1"/>
          </p:cNvSpPr>
          <p:nvPr/>
        </p:nvSpPr>
        <p:spPr bwMode="auto">
          <a:xfrm>
            <a:off x="617538" y="5362575"/>
            <a:ext cx="29448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 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 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 </a:t>
            </a:r>
          </a:p>
        </p:txBody>
      </p:sp>
      <p:sp>
        <p:nvSpPr>
          <p:cNvPr id="18" name="Полилиния: фигура 9">
            <a:extLst/>
          </p:cNvPr>
          <p:cNvSpPr/>
          <p:nvPr/>
        </p:nvSpPr>
        <p:spPr>
          <a:xfrm>
            <a:off x="561975" y="1712913"/>
            <a:ext cx="3727450" cy="5145087"/>
          </a:xfrm>
          <a:custGeom>
            <a:avLst/>
            <a:gdLst>
              <a:gd name="connsiteX0" fmla="*/ 0 w 2797791"/>
              <a:gd name="connsiteY0" fmla="*/ 0 h 3862316"/>
              <a:gd name="connsiteX1" fmla="*/ 773435 w 2797791"/>
              <a:gd name="connsiteY1" fmla="*/ 0 h 3862316"/>
              <a:gd name="connsiteX2" fmla="*/ 2797791 w 2797791"/>
              <a:gd name="connsiteY2" fmla="*/ 3862316 h 3862316"/>
              <a:gd name="connsiteX3" fmla="*/ 0 w 2797791"/>
              <a:gd name="connsiteY3" fmla="*/ 3862316 h 3862316"/>
              <a:gd name="connsiteX4" fmla="*/ 0 w 2797791"/>
              <a:gd name="connsiteY4" fmla="*/ 0 h 3862316"/>
              <a:gd name="connsiteX0" fmla="*/ 0 w 2797791"/>
              <a:gd name="connsiteY0" fmla="*/ 0 h 3862316"/>
              <a:gd name="connsiteX1" fmla="*/ 944032 w 2797791"/>
              <a:gd name="connsiteY1" fmla="*/ 6824 h 3862316"/>
              <a:gd name="connsiteX2" fmla="*/ 2797791 w 2797791"/>
              <a:gd name="connsiteY2" fmla="*/ 3862316 h 3862316"/>
              <a:gd name="connsiteX3" fmla="*/ 0 w 2797791"/>
              <a:gd name="connsiteY3" fmla="*/ 3862316 h 3862316"/>
              <a:gd name="connsiteX4" fmla="*/ 0 w 2797791"/>
              <a:gd name="connsiteY4" fmla="*/ 0 h 3862316"/>
              <a:gd name="connsiteX0" fmla="*/ 0 w 2797791"/>
              <a:gd name="connsiteY0" fmla="*/ 0 h 3862316"/>
              <a:gd name="connsiteX1" fmla="*/ 950856 w 2797791"/>
              <a:gd name="connsiteY1" fmla="*/ 0 h 3862316"/>
              <a:gd name="connsiteX2" fmla="*/ 2797791 w 2797791"/>
              <a:gd name="connsiteY2" fmla="*/ 3862316 h 3862316"/>
              <a:gd name="connsiteX3" fmla="*/ 0 w 2797791"/>
              <a:gd name="connsiteY3" fmla="*/ 3862316 h 3862316"/>
              <a:gd name="connsiteX4" fmla="*/ 0 w 2797791"/>
              <a:gd name="connsiteY4" fmla="*/ 0 h 386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7791" h="3862316">
                <a:moveTo>
                  <a:pt x="0" y="0"/>
                </a:moveTo>
                <a:lnTo>
                  <a:pt x="950856" y="0"/>
                </a:lnTo>
                <a:lnTo>
                  <a:pt x="2797791" y="3862316"/>
                </a:lnTo>
                <a:lnTo>
                  <a:pt x="0" y="38623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98"/>
          </a:p>
        </p:txBody>
      </p:sp>
      <p:sp>
        <p:nvSpPr>
          <p:cNvPr id="19" name="Shape 518">
            <a:extLst/>
          </p:cNvPr>
          <p:cNvSpPr txBox="1"/>
          <p:nvPr/>
        </p:nvSpPr>
        <p:spPr>
          <a:xfrm>
            <a:off x="2155825" y="1841500"/>
            <a:ext cx="9164638" cy="498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сформирована </a:t>
            </a:r>
            <a:r>
              <a:rPr lang="ru-RU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система КПЭ, описывающая изменение состояния </a:t>
            </a: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целевой  группы </a:t>
            </a:r>
            <a:r>
              <a:rPr lang="ru-RU" b="1" dirty="0" err="1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благополучателей</a:t>
            </a:r>
            <a:endParaRPr lang="ru-RU" b="1" dirty="0" smtClean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утвержден </a:t>
            </a:r>
            <a:r>
              <a:rPr lang="ru-RU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план межведомственного взаимодействия </a:t>
            </a:r>
            <a:endParaRPr lang="ru-RU" b="1" dirty="0" smtClean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унесены изменения в локальные НПА</a:t>
            </a:r>
            <a:endParaRPr lang="ru-RU" b="1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7" name="Shape 518"/>
          <p:cNvSpPr txBox="1">
            <a:spLocks noChangeArrowheads="1"/>
          </p:cNvSpPr>
          <p:nvPr/>
        </p:nvSpPr>
        <p:spPr bwMode="auto">
          <a:xfrm>
            <a:off x="2576513" y="2582863"/>
            <a:ext cx="86010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7013" indent="-227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реализуется коммуникационная стратегия популяризации проекта и тематики ЗОЖ  в целом на муниципальном и региональном уровне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в программы  развития ДОУ включена социальная повестка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latin typeface="Montserrat Light" charset="-52"/>
                <a:ea typeface="Blogger Sans Light"/>
                <a:cs typeface="Blogger Sans Light"/>
              </a:rPr>
              <a:t>создан  единый цифровой ресурс  обмена  данными</a:t>
            </a:r>
            <a:endParaRPr lang="ru-RU" altLang="ru-RU" sz="1400" b="1">
              <a:latin typeface="Montserrat Light" charset="-52"/>
            </a:endParaRPr>
          </a:p>
        </p:txBody>
      </p:sp>
      <p:sp>
        <p:nvSpPr>
          <p:cNvPr id="20488" name="Shape 518"/>
          <p:cNvSpPr txBox="1">
            <a:spLocks noChangeArrowheads="1"/>
          </p:cNvSpPr>
          <p:nvPr/>
        </p:nvSpPr>
        <p:spPr bwMode="auto">
          <a:xfrm>
            <a:off x="3159125" y="3303588"/>
            <a:ext cx="87026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7013" indent="-227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сформирована организационная структура управления проектом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осуществляется регулярный мониторинг хода проекта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организаторы проекта проходят обучение и подготовку по направлениям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организовано консультирование с областным центром общественного здоровья и медицинской профилактики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200" b="1">
                <a:solidFill>
                  <a:srgbClr val="404040"/>
                </a:solidFill>
                <a:latin typeface="Montserrat Light" charset="-52"/>
              </a:rPr>
              <a:t>мероприятия марафона  реализуются по всем направлениям ЗОЖ в соответствии с учетом запросов благополучателей</a:t>
            </a:r>
          </a:p>
        </p:txBody>
      </p:sp>
      <p:sp>
        <p:nvSpPr>
          <p:cNvPr id="22" name="Shape 518">
            <a:extLst/>
          </p:cNvPr>
          <p:cNvSpPr txBox="1"/>
          <p:nvPr/>
        </p:nvSpPr>
        <p:spPr>
          <a:xfrm>
            <a:off x="3654425" y="4697413"/>
            <a:ext cx="7454900" cy="6651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разработана система поощрения участников</a:t>
            </a:r>
            <a:endParaRPr lang="ru-RU" b="1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организована система  проведения проекта по принципу  «Доступно и комфортно всей семье» : семейная диспансеризация, семейная сезонная вакцинация и др.</a:t>
            </a:r>
            <a:endParaRPr lang="ru-RU" b="1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разработан механизм вовлечения в проект населения в целом (группы поддержки)</a:t>
            </a:r>
            <a:endParaRPr lang="ru-RU" b="1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hape 518">
            <a:extLst/>
          </p:cNvPr>
          <p:cNvSpPr txBox="1"/>
          <p:nvPr/>
        </p:nvSpPr>
        <p:spPr>
          <a:xfrm>
            <a:off x="3987800" y="5626100"/>
            <a:ext cx="6510338" cy="3317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сформирована  профессиональная команда проекта</a:t>
            </a:r>
          </a:p>
          <a:p>
            <a:pPr marL="228389" indent="-2283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веден институт наставничества и индивидуального сопровождения семей</a:t>
            </a:r>
            <a:endParaRPr lang="ru-RU" b="1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hape 518">
            <a:extLst/>
          </p:cNvPr>
          <p:cNvSpPr txBox="1"/>
          <p:nvPr/>
        </p:nvSpPr>
        <p:spPr>
          <a:xfrm>
            <a:off x="4289425" y="6202363"/>
            <a:ext cx="7151688" cy="1666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сформированы </a:t>
            </a:r>
            <a:r>
              <a:rPr lang="ru-RU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инструменты сбора обратной связи и оценки эффективности</a:t>
            </a:r>
          </a:p>
        </p:txBody>
      </p:sp>
      <p:sp>
        <p:nvSpPr>
          <p:cNvPr id="25" name="Shape 518">
            <a:extLst/>
          </p:cNvPr>
          <p:cNvSpPr txBox="1"/>
          <p:nvPr/>
        </p:nvSpPr>
        <p:spPr>
          <a:xfrm>
            <a:off x="698500" y="2027238"/>
            <a:ext cx="1349375" cy="312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стандартизация</a:t>
            </a:r>
          </a:p>
        </p:txBody>
      </p:sp>
      <p:sp>
        <p:nvSpPr>
          <p:cNvPr id="26" name="Shape 518">
            <a:extLst/>
          </p:cNvPr>
          <p:cNvSpPr txBox="1"/>
          <p:nvPr/>
        </p:nvSpPr>
        <p:spPr>
          <a:xfrm>
            <a:off x="698500" y="2759075"/>
            <a:ext cx="1349375" cy="1555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Коммуникации</a:t>
            </a:r>
          </a:p>
        </p:txBody>
      </p:sp>
      <p:sp>
        <p:nvSpPr>
          <p:cNvPr id="27" name="Shape 518">
            <a:extLst/>
          </p:cNvPr>
          <p:cNvSpPr txBox="1"/>
          <p:nvPr/>
        </p:nvSpPr>
        <p:spPr>
          <a:xfrm>
            <a:off x="698500" y="3714750"/>
            <a:ext cx="1349375" cy="314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эффективности</a:t>
            </a:r>
          </a:p>
        </p:txBody>
      </p:sp>
      <p:sp>
        <p:nvSpPr>
          <p:cNvPr id="28" name="Shape 518">
            <a:extLst/>
          </p:cNvPr>
          <p:cNvSpPr txBox="1"/>
          <p:nvPr/>
        </p:nvSpPr>
        <p:spPr>
          <a:xfrm>
            <a:off x="698500" y="4889500"/>
            <a:ext cx="1878013" cy="314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условий </a:t>
            </a:r>
            <a:b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вовлечения граждан</a:t>
            </a:r>
          </a:p>
        </p:txBody>
      </p:sp>
      <p:sp>
        <p:nvSpPr>
          <p:cNvPr id="29" name="Shape 518">
            <a:extLst/>
          </p:cNvPr>
          <p:cNvSpPr txBox="1"/>
          <p:nvPr/>
        </p:nvSpPr>
        <p:spPr>
          <a:xfrm>
            <a:off x="698500" y="5643563"/>
            <a:ext cx="2955925" cy="314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инфраструктуры </a:t>
            </a:r>
            <a:b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развития социальной активности </a:t>
            </a:r>
          </a:p>
        </p:txBody>
      </p:sp>
      <p:sp>
        <p:nvSpPr>
          <p:cNvPr id="30" name="Shape 518">
            <a:extLst/>
          </p:cNvPr>
          <p:cNvSpPr txBox="1"/>
          <p:nvPr/>
        </p:nvSpPr>
        <p:spPr>
          <a:xfrm>
            <a:off x="698500" y="6202363"/>
            <a:ext cx="2613025" cy="312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Снятие запросов </a:t>
            </a:r>
            <a:b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32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исследовательская деятельность</a:t>
            </a:r>
          </a:p>
        </p:txBody>
      </p:sp>
      <p:cxnSp>
        <p:nvCxnSpPr>
          <p:cNvPr id="31" name="Прямая соединительная линия 30">
            <a:extLst/>
          </p:cNvPr>
          <p:cNvCxnSpPr>
            <a:cxnSpLocks/>
          </p:cNvCxnSpPr>
          <p:nvPr/>
        </p:nvCxnSpPr>
        <p:spPr>
          <a:xfrm>
            <a:off x="782638" y="2436813"/>
            <a:ext cx="107696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/>
          </p:cNvPr>
          <p:cNvCxnSpPr>
            <a:cxnSpLocks/>
          </p:cNvCxnSpPr>
          <p:nvPr/>
        </p:nvCxnSpPr>
        <p:spPr>
          <a:xfrm>
            <a:off x="673100" y="3303588"/>
            <a:ext cx="1076801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/>
          </p:cNvPr>
          <p:cNvCxnSpPr>
            <a:cxnSpLocks/>
          </p:cNvCxnSpPr>
          <p:nvPr/>
        </p:nvCxnSpPr>
        <p:spPr>
          <a:xfrm>
            <a:off x="431800" y="4524375"/>
            <a:ext cx="107696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/>
          </p:cNvPr>
          <p:cNvCxnSpPr>
            <a:cxnSpLocks/>
          </p:cNvCxnSpPr>
          <p:nvPr/>
        </p:nvCxnSpPr>
        <p:spPr>
          <a:xfrm>
            <a:off x="673100" y="5513388"/>
            <a:ext cx="1076801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/>
          </p:cNvPr>
          <p:cNvCxnSpPr>
            <a:cxnSpLocks/>
          </p:cNvCxnSpPr>
          <p:nvPr/>
        </p:nvCxnSpPr>
        <p:spPr>
          <a:xfrm>
            <a:off x="673100" y="6054725"/>
            <a:ext cx="1076801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4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388128" y="334462"/>
            <a:ext cx="8221663" cy="650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altLang="ru-RU" sz="2500" dirty="0">
                <a:solidFill>
                  <a:srgbClr val="5FDE92"/>
                </a:solidFill>
                <a:ea typeface="Blogger Sans"/>
                <a:cs typeface="Blogger Sans"/>
              </a:rPr>
              <a:t>ОПИСАНИЕ </a:t>
            </a:r>
            <a:br>
              <a:rPr altLang="ru-RU" sz="2500" dirty="0">
                <a:solidFill>
                  <a:srgbClr val="5FDE92"/>
                </a:solidFill>
                <a:ea typeface="Blogger Sans"/>
                <a:cs typeface="Blogger Sans"/>
              </a:rPr>
            </a:br>
            <a:r>
              <a:rPr altLang="ru-RU" sz="2500" dirty="0">
                <a:solidFill>
                  <a:srgbClr val="00356C"/>
                </a:solidFill>
                <a:ea typeface="Blogger Sans"/>
                <a:cs typeface="Blogger Sans"/>
              </a:rPr>
              <a:t>ПРОГРАММНОГО РЕШЕНИЯ</a:t>
            </a:r>
            <a:endParaRPr altLang="ru-RU" sz="2500" dirty="0">
              <a:solidFill>
                <a:srgbClr val="00356C"/>
              </a:solidFill>
              <a:cs typeface="Arial" panose="020B0604020202020204" pitchFamily="34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7196302" y="2202256"/>
            <a:ext cx="4127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</a:pPr>
            <a:endParaRPr lang="ru-RU" altLang="ru-RU" sz="500" b="1" dirty="0">
              <a:solidFill>
                <a:srgbClr val="333333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Tx/>
              <a:buChar char="-"/>
            </a:pPr>
            <a:endParaRPr lang="ru-RU" altLang="ru-RU" sz="500" dirty="0">
              <a:solidFill>
                <a:srgbClr val="333333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algn="ctr"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-52"/>
                <a:ea typeface="Blogger Sans Light"/>
                <a:cs typeface="Blogger Sans Light"/>
              </a:rPr>
              <a:t>создание родительского сообщества </a:t>
            </a:r>
            <a:r>
              <a:rPr lang="ru-RU" altLang="ru-RU" sz="16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-52"/>
                <a:ea typeface="Blogger Sans Light"/>
                <a:cs typeface="Blogger Sans Light"/>
              </a:rPr>
              <a:t>амбассадоров</a:t>
            </a:r>
            <a:r>
              <a:rPr lang="ru-RU" altLang="ru-RU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-52"/>
                <a:ea typeface="Blogger Sans Light"/>
                <a:cs typeface="Blogger Sans Light"/>
              </a:rPr>
              <a:t> ЗОЖ 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endParaRPr lang="ru-RU" altLang="ru-RU" sz="1000" b="1" dirty="0">
              <a:solidFill>
                <a:srgbClr val="333333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endParaRPr lang="ru-RU" altLang="ru-RU" sz="1000" b="1" dirty="0">
              <a:solidFill>
                <a:srgbClr val="333333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 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 </a:t>
            </a:r>
            <a:endParaRPr lang="ru-RU" altLang="ru-RU" sz="1400" dirty="0">
              <a:solidFill>
                <a:srgbClr val="333333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  <p:pic>
        <p:nvPicPr>
          <p:cNvPr id="9" name="Рисунок 8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246" t="63104" r="-17945" b="-10430"/>
          <a:stretch>
            <a:fillRect/>
          </a:stretch>
        </p:blipFill>
        <p:spPr>
          <a:xfrm>
            <a:off x="8830631" y="2993594"/>
            <a:ext cx="858842" cy="3845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63415" y="3486302"/>
            <a:ext cx="4704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продвижение  эффективных методов работы с семьей в сфере ЗОЖ в </a:t>
            </a:r>
            <a:r>
              <a:rPr lang="ru-RU" altLang="ru-RU" sz="1600" b="1" dirty="0" smtClean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рамках созданной модели                                      межсекторного </a:t>
            </a:r>
            <a:r>
              <a:rPr lang="ru-RU" altLang="ru-RU" sz="1600" b="1" dirty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взаимодействия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75256" y="5078992"/>
            <a:ext cx="4369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-52"/>
                <a:ea typeface="Blogger Sans Light"/>
                <a:cs typeface="Blogger Sans Light"/>
              </a:rPr>
              <a:t>продвижение пилотного проекта «Азбука здоровья </a:t>
            </a:r>
            <a:r>
              <a:rPr lang="ru-RU" altLang="ru-RU" sz="16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-52"/>
                <a:ea typeface="Blogger Sans Light"/>
                <a:cs typeface="Blogger Sans Light"/>
              </a:rPr>
              <a:t>Росатома</a:t>
            </a:r>
            <a:r>
              <a:rPr lang="ru-RU" altLang="ru-RU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charset="-52"/>
                <a:ea typeface="Blogger Sans Light"/>
                <a:cs typeface="Blogger Sans Light"/>
              </a:rPr>
              <a:t>» в регионе и городах присутствия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67" y="181224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err="1" smtClean="0"/>
              <a:t>чекап</a:t>
            </a:r>
            <a:r>
              <a:rPr lang="ru-RU" sz="1600" b="1" dirty="0" smtClean="0"/>
              <a:t> </a:t>
            </a:r>
            <a:r>
              <a:rPr lang="ru-RU" sz="1600" b="1" dirty="0"/>
              <a:t>здоровья </a:t>
            </a:r>
            <a:r>
              <a:rPr lang="ru-RU" sz="1600" b="1" dirty="0" smtClean="0"/>
              <a:t>семей</a:t>
            </a:r>
          </a:p>
          <a:p>
            <a:pPr marL="285750" indent="-285750">
              <a:buFontTx/>
              <a:buChar char="-"/>
            </a:pPr>
            <a:endParaRPr lang="ru-RU" sz="1600" b="1" dirty="0"/>
          </a:p>
          <a:p>
            <a:r>
              <a:rPr lang="ru-RU" sz="1600" b="1" dirty="0" smtClean="0"/>
              <a:t>- ЗОЖ </a:t>
            </a:r>
            <a:r>
              <a:rPr lang="ru-RU" sz="1600" b="1" dirty="0"/>
              <a:t>карта </a:t>
            </a:r>
            <a:r>
              <a:rPr lang="ru-RU" sz="1600" b="1" dirty="0" smtClean="0"/>
              <a:t>семьи</a:t>
            </a:r>
          </a:p>
          <a:p>
            <a:endParaRPr lang="ru-RU" sz="1600" b="1" dirty="0"/>
          </a:p>
          <a:p>
            <a:r>
              <a:rPr lang="ru-RU" sz="1600" b="1" dirty="0" smtClean="0"/>
              <a:t>- входное </a:t>
            </a:r>
            <a:r>
              <a:rPr lang="ru-RU" sz="1600" b="1" dirty="0"/>
              <a:t>тестирование, экспертная оценка, </a:t>
            </a:r>
          </a:p>
          <a:p>
            <a:r>
              <a:rPr lang="ru-RU" sz="1600" b="1" dirty="0" smtClean="0"/>
              <a:t>фокус-группа</a:t>
            </a:r>
          </a:p>
          <a:p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активности </a:t>
            </a:r>
            <a:r>
              <a:rPr lang="ru-RU" sz="1600" b="1" dirty="0"/>
              <a:t>по 6 направлениям ЗОЖ с применением программы </a:t>
            </a:r>
            <a:r>
              <a:rPr lang="ru-RU" sz="1600" b="1" dirty="0" smtClean="0"/>
              <a:t>мотивации</a:t>
            </a:r>
          </a:p>
          <a:p>
            <a:pPr marL="285750" indent="-285750">
              <a:buFontTx/>
              <a:buChar char="-"/>
            </a:pPr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индивидуальное </a:t>
            </a:r>
            <a:r>
              <a:rPr lang="ru-RU" sz="1600" b="1" dirty="0"/>
              <a:t>сопровождение, наставничество, формирование сообществ по проблемному </a:t>
            </a:r>
            <a:r>
              <a:rPr lang="ru-RU" sz="1600" b="1" dirty="0" smtClean="0"/>
              <a:t>полю</a:t>
            </a:r>
          </a:p>
          <a:p>
            <a:pPr marL="285750" indent="-285750">
              <a:buFontTx/>
              <a:buChar char="-"/>
            </a:pPr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заключительный </a:t>
            </a:r>
            <a:r>
              <a:rPr lang="ru-RU" sz="1600" b="1" dirty="0" err="1" smtClean="0"/>
              <a:t>чекап</a:t>
            </a:r>
            <a:endParaRPr lang="ru-RU" sz="1600" b="1" dirty="0" smtClean="0"/>
          </a:p>
          <a:p>
            <a:pPr marL="285750" indent="-285750">
              <a:buFontTx/>
              <a:buChar char="-"/>
            </a:pPr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выходное </a:t>
            </a:r>
            <a:r>
              <a:rPr lang="ru-RU" sz="1600" b="1" dirty="0"/>
              <a:t>тестирование, экспертная оценка, </a:t>
            </a:r>
            <a:endParaRPr lang="ru-RU" sz="1600" b="1" dirty="0" smtClean="0"/>
          </a:p>
          <a:p>
            <a:r>
              <a:rPr lang="ru-RU" sz="1600" b="1" dirty="0" smtClean="0"/>
              <a:t>фокус-группа</a:t>
            </a:r>
          </a:p>
          <a:p>
            <a:endParaRPr lang="ru-RU" sz="1600" b="1" dirty="0"/>
          </a:p>
          <a:p>
            <a:r>
              <a:rPr lang="ru-RU" sz="1600" b="1" dirty="0"/>
              <a:t>- обратная связь ЦА</a:t>
            </a:r>
          </a:p>
          <a:p>
            <a:r>
              <a:rPr lang="ru-RU" sz="1600" b="1" dirty="0" smtClean="0"/>
              <a:t>- аналитика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697" y="1092237"/>
            <a:ext cx="6485739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внесение изменений в муниципальные НПА</a:t>
            </a:r>
          </a:p>
          <a:p>
            <a:pPr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реализация </a:t>
            </a:r>
            <a:r>
              <a:rPr lang="ru-RU" altLang="ru-RU" sz="1600" b="1" dirty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марафона  «Азбука здоровья</a:t>
            </a:r>
            <a:r>
              <a:rPr lang="ru-RU" altLang="ru-RU" sz="1600" b="1" dirty="0" smtClean="0">
                <a:solidFill>
                  <a:srgbClr val="333333"/>
                </a:solidFill>
                <a:latin typeface="Montserrat Light" charset="-52"/>
                <a:ea typeface="Blogger Sans Light"/>
                <a:cs typeface="Blogger Sans Light"/>
              </a:rPr>
              <a:t>», ЦА- 200 семей:</a:t>
            </a:r>
            <a:endParaRPr lang="ru-RU" altLang="ru-RU" sz="1600" b="1" dirty="0">
              <a:solidFill>
                <a:srgbClr val="333333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05567" y="1367065"/>
            <a:ext cx="0" cy="53562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246" t="63104" r="-17945" b="-10430"/>
          <a:stretch>
            <a:fillRect/>
          </a:stretch>
        </p:blipFill>
        <p:spPr>
          <a:xfrm rot="16200000">
            <a:off x="6223248" y="3893802"/>
            <a:ext cx="1022488" cy="45784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рный, темнота&#10;&#10;Автоматически созданное описание">
            <a:extLst/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246" t="63104" r="-17945" b="-10430"/>
          <a:stretch>
            <a:fillRect/>
          </a:stretch>
        </p:blipFill>
        <p:spPr>
          <a:xfrm>
            <a:off x="8886040" y="4533252"/>
            <a:ext cx="858842" cy="3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5CACE-4A12-157B-8BF3-EA30A6FF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171" y="518628"/>
            <a:ext cx="7137401" cy="482184"/>
          </a:xfrm>
        </p:spPr>
        <p:txBody>
          <a:bodyPr lIns="0" tIns="0" rIns="0" bIns="0" anchor="t" anchorCtr="0"/>
          <a:lstStyle/>
          <a:p>
            <a:pPr defTabSz="914400"/>
            <a:r>
              <a:rPr lang="ru-RU" sz="4000" b="0" dirty="0" smtClean="0">
                <a:solidFill>
                  <a:srgbClr val="00356C"/>
                </a:solidFill>
              </a:rPr>
              <a:t>Смета проекта</a:t>
            </a:r>
            <a:endParaRPr lang="ru-RU" sz="4000" b="0" dirty="0">
              <a:solidFill>
                <a:srgbClr val="00356C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9171" y="1144306"/>
            <a:ext cx="8897387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16726"/>
              </p:ext>
            </p:extLst>
          </p:nvPr>
        </p:nvGraphicFramePr>
        <p:xfrm>
          <a:off x="909169" y="1574611"/>
          <a:ext cx="10317630" cy="4915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009">
                  <a:extLst>
                    <a:ext uri="{9D8B030D-6E8A-4147-A177-3AD203B41FA5}">
                      <a16:colId xmlns:a16="http://schemas.microsoft.com/office/drawing/2014/main" val="479864232"/>
                    </a:ext>
                  </a:extLst>
                </a:gridCol>
                <a:gridCol w="1658530">
                  <a:extLst>
                    <a:ext uri="{9D8B030D-6E8A-4147-A177-3AD203B41FA5}">
                      <a16:colId xmlns:a16="http://schemas.microsoft.com/office/drawing/2014/main" val="3766861460"/>
                    </a:ext>
                  </a:extLst>
                </a:gridCol>
                <a:gridCol w="2090451">
                  <a:extLst>
                    <a:ext uri="{9D8B030D-6E8A-4147-A177-3AD203B41FA5}">
                      <a16:colId xmlns:a16="http://schemas.microsoft.com/office/drawing/2014/main" val="1580097505"/>
                    </a:ext>
                  </a:extLst>
                </a:gridCol>
                <a:gridCol w="1985130">
                  <a:extLst>
                    <a:ext uri="{9D8B030D-6E8A-4147-A177-3AD203B41FA5}">
                      <a16:colId xmlns:a16="http://schemas.microsoft.com/office/drawing/2014/main" val="1034766517"/>
                    </a:ext>
                  </a:extLst>
                </a:gridCol>
                <a:gridCol w="2150510">
                  <a:extLst>
                    <a:ext uri="{9D8B030D-6E8A-4147-A177-3AD203B41FA5}">
                      <a16:colId xmlns:a16="http://schemas.microsoft.com/office/drawing/2014/main" val="3796502349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 измерения</a:t>
                      </a:r>
                      <a:endParaRPr lang="ru-RU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Стоимость за единицу, руб.</a:t>
                      </a:r>
                      <a:endParaRPr lang="ru-RU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Общая стоимость руб.</a:t>
                      </a:r>
                      <a:endParaRPr lang="ru-RU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2341933511"/>
                  </a:ext>
                </a:extLst>
              </a:tr>
              <a:tr h="51162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1. Расходы на оплату труда </a:t>
                      </a: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сотрудников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, задействованных в выполнении проекта, включая НДФЛ </a:t>
                      </a: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456407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ФОТ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12 месяцев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120 000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193610462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Страховые взносы</a:t>
                      </a:r>
                      <a:r>
                        <a:rPr lang="ru-RU" sz="1100" baseline="0" dirty="0" smtClean="0">
                          <a:effectLst/>
                        </a:rPr>
                        <a:t> с выплат штатным работникам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30,2%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36 240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36 240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1446814129"/>
                  </a:ext>
                </a:extLst>
              </a:tr>
              <a:tr h="25902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 по ст. 1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156 240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2261594698"/>
                  </a:ext>
                </a:extLst>
              </a:tr>
              <a:tr h="51805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3. Расходы на оплату товаров и оборудование, включая расходные материалы, необходимые для выполнения мероприятий проекта</a:t>
                      </a: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83059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</a:rPr>
                        <a:t>Брендированная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</a:rPr>
                        <a:t>Азбука здоровья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</a:rPr>
                        <a:t>4 100 единиц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</a:rPr>
                        <a:t>191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783 760</a:t>
                      </a:r>
                      <a:endParaRPr lang="ru-RU" sz="1100" dirty="0">
                        <a:effectLst/>
                        <a:latin typeface="Montserrat Light (Основной текст)"/>
                      </a:endParaRP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2329688965"/>
                  </a:ext>
                </a:extLst>
              </a:tr>
              <a:tr h="25902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 по ст. 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783 760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1734773398"/>
                  </a:ext>
                </a:extLst>
              </a:tr>
              <a:tr h="777081">
                <a:tc gridSpan="5">
                  <a:txBody>
                    <a:bodyPr/>
                    <a:lstStyle/>
                    <a:p>
                      <a:pPr marL="0" marR="0" indent="0" algn="ctr" defTabSz="1042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4. Расходы на оплату услуг </a:t>
                      </a: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, необходимые для выполнения мероприятий проекта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закупка работ, услуг, в том числе транспортные расходы, рекламно-информационное сопровождение и </a:t>
                      </a:r>
                      <a:r>
                        <a:rPr lang="ru-RU" sz="1100" dirty="0" err="1">
                          <a:effectLst/>
                          <a:latin typeface="Montserrat Light (Основной текст)"/>
                        </a:rPr>
                        <a:t>тп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., связанных с реализацией проекта)</a:t>
                      </a: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00468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Транспортные расходы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3 перевозки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60 000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2652147921"/>
                  </a:ext>
                </a:extLst>
              </a:tr>
              <a:tr h="25902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 по ст. 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60 000</a:t>
                      </a: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1198989945"/>
                  </a:ext>
                </a:extLst>
              </a:tr>
              <a:tr h="25902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 по всем статьям</a:t>
                      </a:r>
                      <a:endParaRPr lang="ru-RU" sz="11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357" marR="463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 Light (Основной текст)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Montserrat Light (Основной текст)"/>
                        </a:rPr>
                        <a:t>1 000 000</a:t>
                      </a:r>
                      <a:endParaRPr lang="ru-RU" sz="1100" dirty="0">
                        <a:effectLst/>
                        <a:latin typeface="Montserrat Light (Основной текст)"/>
                      </a:endParaRPr>
                    </a:p>
                  </a:txBody>
                  <a:tcPr marL="46357" marR="46357" marT="0" marB="0"/>
                </a:tc>
                <a:extLst>
                  <a:ext uri="{0D108BD9-81ED-4DB2-BD59-A6C34878D82A}">
                    <a16:rowId xmlns:a16="http://schemas.microsoft.com/office/drawing/2014/main" val="189309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5CACE-4A12-157B-8BF3-EA30A6FF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8" y="439104"/>
            <a:ext cx="7137401" cy="482184"/>
          </a:xfrm>
        </p:spPr>
        <p:txBody>
          <a:bodyPr lIns="0" tIns="0" rIns="0" bIns="0" anchor="t" anchorCtr="0"/>
          <a:lstStyle/>
          <a:p>
            <a:pPr defTabSz="914400"/>
            <a:r>
              <a:rPr lang="ru-RU" sz="4000" b="0" dirty="0" smtClean="0">
                <a:solidFill>
                  <a:srgbClr val="00356C"/>
                </a:solidFill>
              </a:rPr>
              <a:t>ПЛАНИРУЕМЫЕ  РЕЗУЛЬТАТЫ И МЕТРИКИ ПРОГРАММЫ</a:t>
            </a:r>
            <a:endParaRPr lang="ru-RU" sz="4000" b="0" dirty="0">
              <a:solidFill>
                <a:srgbClr val="00356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40FAC-E271-DC26-6EC2-DDE899F7A849}"/>
              </a:ext>
            </a:extLst>
          </p:cNvPr>
          <p:cNvSpPr txBox="1"/>
          <p:nvPr/>
        </p:nvSpPr>
        <p:spPr>
          <a:xfrm>
            <a:off x="432488" y="2298027"/>
            <a:ext cx="11249583" cy="297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400" b="1">
                <a:solidFill>
                  <a:srgbClr val="00356C"/>
                </a:solidFill>
                <a:latin typeface="+mj-lt"/>
                <a:ea typeface="Blogger Sans" panose="02000506030000020004" pitchFamily="50" charset="0"/>
              </a:defRPr>
            </a:lvl1pPr>
          </a:lstStyle>
          <a:p>
            <a:r>
              <a:rPr lang="ru-RU" dirty="0" smtClean="0"/>
              <a:t>КОЛИЧЕСТВЕННЫЕ: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40FAC-E271-DC26-6EC2-DDE899F7A849}"/>
              </a:ext>
            </a:extLst>
          </p:cNvPr>
          <p:cNvSpPr txBox="1"/>
          <p:nvPr/>
        </p:nvSpPr>
        <p:spPr>
          <a:xfrm>
            <a:off x="4679984" y="2278872"/>
            <a:ext cx="11249583" cy="297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400" b="1">
                <a:solidFill>
                  <a:srgbClr val="00356C"/>
                </a:solidFill>
                <a:latin typeface="+mj-lt"/>
                <a:ea typeface="Blogger Sans" panose="02000506030000020004" pitchFamily="50" charset="0"/>
              </a:defRPr>
            </a:lvl1pPr>
          </a:lstStyle>
          <a:p>
            <a:r>
              <a:rPr lang="ru-RU" dirty="0" smtClean="0"/>
              <a:t>КАЧЕСТВЕННЫЕ: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40FAC-E271-DC26-6EC2-DDE899F7A849}"/>
              </a:ext>
            </a:extLst>
          </p:cNvPr>
          <p:cNvSpPr txBox="1"/>
          <p:nvPr/>
        </p:nvSpPr>
        <p:spPr>
          <a:xfrm>
            <a:off x="8927480" y="2247355"/>
            <a:ext cx="11249583" cy="297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400" b="1">
                <a:solidFill>
                  <a:srgbClr val="00356C"/>
                </a:solidFill>
                <a:latin typeface="+mj-lt"/>
                <a:ea typeface="Blogger Sans" panose="02000506030000020004" pitchFamily="50" charset="0"/>
              </a:defRPr>
            </a:lvl1pPr>
          </a:lstStyle>
          <a:p>
            <a:r>
              <a:rPr lang="ru-RU" dirty="0" smtClean="0"/>
              <a:t>РИСКИ 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4565" y="2627190"/>
            <a:ext cx="43329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повышение уровня знаний и навыков здорового образа жизни у целевой аудитории на 90 </a:t>
            </a:r>
            <a:r>
              <a:rPr lang="ru-RU" altLang="ru-RU" sz="14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400" b="1" dirty="0" smtClean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создание эффективной модели межсекторного взаимодействия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700" b="1" dirty="0" smtClean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создание пула </a:t>
            </a:r>
            <a:r>
              <a:rPr lang="ru-RU" altLang="ru-RU" sz="1400" b="1" dirty="0" err="1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амбассадоров</a:t>
            </a:r>
            <a:r>
              <a:rPr lang="ru-RU" altLang="ru-RU" sz="14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 здоровья родительского сообщества</a:t>
            </a:r>
            <a:endParaRPr lang="ru-RU" altLang="ru-RU" sz="14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400" b="1" dirty="0" smtClean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сохранение  </a:t>
            </a: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контингента ЦА до окончания проекта  - 90 %</a:t>
            </a:r>
          </a:p>
          <a:p>
            <a:pPr>
              <a:lnSpc>
                <a:spcPct val="80000"/>
              </a:lnSpc>
            </a:pPr>
            <a:endParaRPr lang="ru-RU" altLang="ru-RU" sz="14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снижение уровня заболеваемости </a:t>
            </a:r>
            <a:endParaRPr lang="ru-RU" altLang="ru-RU" sz="1400" b="1" dirty="0" smtClean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детей </a:t>
            </a: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ЦА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7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снижение доли больничных листов у ЦА проекта на 20%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4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увеличение количества участников ЗОЖ-активностей и сторонников ЗОЖ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7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охват диспансеризацией ЦА – 100 %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7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охват вакцинацией ЦА – 85 %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96000"/>
              </p:ext>
            </p:extLst>
          </p:nvPr>
        </p:nvGraphicFramePr>
        <p:xfrm>
          <a:off x="8927480" y="2627190"/>
          <a:ext cx="2629836" cy="3734421"/>
        </p:xfrm>
        <a:graphic>
          <a:graphicData uri="http://schemas.openxmlformats.org/drawingml/2006/table">
            <a:tbl>
              <a:tblPr firstRow="1" bandRow="1"/>
              <a:tblGrid>
                <a:gridCol w="2629836">
                  <a:extLst>
                    <a:ext uri="{9D8B030D-6E8A-4147-A177-3AD203B41FA5}">
                      <a16:colId xmlns:a16="http://schemas.microsoft.com/office/drawing/2014/main" val="3298349545"/>
                    </a:ext>
                  </a:extLst>
                </a:gridCol>
              </a:tblGrid>
              <a:tr h="356175">
                <a:tc>
                  <a:txBody>
                    <a:bodyPr/>
                    <a:lstStyle/>
                    <a:p>
                      <a:pPr marL="0" marR="0" indent="0" algn="l" defTabSz="1042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- низкая </a:t>
                      </a:r>
                      <a:r>
                        <a:rPr lang="ru-RU" sz="1300" b="1" i="1" dirty="0" err="1" smtClean="0">
                          <a:solidFill>
                            <a:srgbClr val="00356C"/>
                          </a:solidFill>
                        </a:rPr>
                        <a:t>самомотивация</a:t>
                      </a:r>
                      <a:r>
                        <a:rPr lang="ru-RU" sz="1300" b="1" i="1" baseline="0" dirty="0" smtClean="0">
                          <a:solidFill>
                            <a:srgbClr val="00356C"/>
                          </a:solidFill>
                        </a:rPr>
                        <a:t> ЦА</a:t>
                      </a:r>
                      <a:endParaRPr lang="ru-RU" sz="1300" b="1" i="1" dirty="0" smtClean="0">
                        <a:solidFill>
                          <a:srgbClr val="00356C"/>
                        </a:solidFill>
                      </a:endParaRPr>
                    </a:p>
                  </a:txBody>
                  <a:tcPr marL="80351" marR="80351" marT="40177" marB="40177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noFill/>
                    </a:lnT>
                    <a:lnB w="1905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19751"/>
                  </a:ext>
                </a:extLst>
              </a:tr>
              <a:tr h="48943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- отсутствие финансирования</a:t>
                      </a:r>
                      <a:endParaRPr lang="ru-RU" sz="1300" b="1" i="1" dirty="0">
                        <a:solidFill>
                          <a:srgbClr val="00356C"/>
                        </a:solidFill>
                      </a:endParaRPr>
                    </a:p>
                  </a:txBody>
                  <a:tcPr marL="80351" marR="80351" marT="40177" marB="40177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noFill/>
                    </a:lnT>
                    <a:lnB w="19050" algn="ctr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5604"/>
                  </a:ext>
                </a:extLst>
              </a:tr>
              <a:tr h="6923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-отсутствие желания  взаимодействия  у отдельных </a:t>
                      </a:r>
                      <a:r>
                        <a:rPr lang="ru-RU" sz="1300" b="1" i="1" dirty="0" err="1" smtClean="0">
                          <a:solidFill>
                            <a:srgbClr val="00356C"/>
                          </a:solidFill>
                        </a:rPr>
                        <a:t>стейкхолдеров</a:t>
                      </a:r>
                      <a:endParaRPr sz="1300" b="1" i="1" dirty="0">
                        <a:solidFill>
                          <a:srgbClr val="00356C"/>
                        </a:solidFill>
                      </a:endParaRPr>
                    </a:p>
                  </a:txBody>
                  <a:tcPr marL="80351" marR="80351" marT="40177" marB="40177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noFill/>
                    </a:lnT>
                    <a:lnB w="1905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3251"/>
                  </a:ext>
                </a:extLst>
              </a:tr>
              <a:tr h="21964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-отказ семей ЦА  от  подачи обратной связи</a:t>
                      </a:r>
                    </a:p>
                    <a:p>
                      <a:pPr algn="l">
                        <a:defRPr/>
                      </a:pPr>
                      <a:endParaRPr lang="ru-RU" sz="1300" b="1" i="1" dirty="0" smtClean="0">
                        <a:solidFill>
                          <a:srgbClr val="00356C"/>
                        </a:solidFill>
                      </a:endParaRPr>
                    </a:p>
                    <a:p>
                      <a:pPr algn="l">
                        <a:defRPr/>
                      </a:pP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-ограничения, связанные с неблагополучной </a:t>
                      </a:r>
                      <a:r>
                        <a:rPr lang="ru-RU" sz="1300" b="1" i="1" dirty="0" err="1" smtClean="0">
                          <a:solidFill>
                            <a:srgbClr val="00356C"/>
                          </a:solidFill>
                        </a:rPr>
                        <a:t>эпид</a:t>
                      </a: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. обстановкой</a:t>
                      </a:r>
                    </a:p>
                    <a:p>
                      <a:pPr algn="l">
                        <a:defRPr/>
                      </a:pPr>
                      <a:endParaRPr lang="ru-RU" sz="1300" b="1" i="1" dirty="0" smtClean="0">
                        <a:solidFill>
                          <a:srgbClr val="00356C"/>
                        </a:solidFill>
                      </a:endParaRPr>
                    </a:p>
                    <a:p>
                      <a:pPr marL="0" marR="0" indent="0" algn="l" defTabSz="1042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-отсутствие  новых спикеров - </a:t>
                      </a:r>
                      <a:r>
                        <a:rPr lang="ru-RU" sz="1300" b="1" i="1" dirty="0" err="1" smtClean="0">
                          <a:solidFill>
                            <a:srgbClr val="00356C"/>
                          </a:solidFill>
                        </a:rPr>
                        <a:t>мотиваторов</a:t>
                      </a:r>
                      <a:r>
                        <a:rPr lang="ru-RU" sz="1300" b="1" i="1" dirty="0" smtClean="0">
                          <a:solidFill>
                            <a:srgbClr val="00356C"/>
                          </a:solidFill>
                        </a:rPr>
                        <a:t>, </a:t>
                      </a:r>
                      <a:r>
                        <a:rPr lang="ru-RU" sz="1300" b="1" i="1" dirty="0" err="1" smtClean="0">
                          <a:solidFill>
                            <a:srgbClr val="00356C"/>
                          </a:solidFill>
                        </a:rPr>
                        <a:t>медийных</a:t>
                      </a:r>
                      <a:r>
                        <a:rPr lang="ru-RU" sz="1300" b="1" i="1" baseline="0" dirty="0" smtClean="0">
                          <a:solidFill>
                            <a:srgbClr val="00356C"/>
                          </a:solidFill>
                        </a:rPr>
                        <a:t>  личностей</a:t>
                      </a:r>
                      <a:endParaRPr lang="ru-RU" sz="1300" b="1" i="1" dirty="0" smtClean="0">
                        <a:solidFill>
                          <a:srgbClr val="00356C"/>
                        </a:solidFill>
                      </a:endParaRPr>
                    </a:p>
                  </a:txBody>
                  <a:tcPr marL="80351" marR="80351" marT="40177" marB="40177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noFill/>
                    </a:lnT>
                    <a:lnB w="19050" algn="ctr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9502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1650" y="2617963"/>
            <a:ext cx="4332915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200 семей-участников программы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12 семей-</a:t>
            </a:r>
            <a:r>
              <a:rPr lang="ru-RU" altLang="ru-RU" sz="1600" b="1" dirty="0" err="1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амббасадоров</a:t>
            </a:r>
            <a:r>
              <a:rPr lang="ru-RU" altLang="ru-RU" sz="1600" b="1" dirty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 </a:t>
            </a: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ЗОЖ</a:t>
            </a: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80 ЗОЖ-активностей</a:t>
            </a: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400 публикаций в СМИ</a:t>
            </a: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информационный охват программы 15 000 чел.</a:t>
            </a: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10 сообществ родителей, объединенных по проблемному полю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1"/>
                </a:solidFill>
                <a:latin typeface="Montserrat" charset="-52"/>
                <a:ea typeface="Blogger Sans"/>
                <a:cs typeface="Blogger Sans"/>
              </a:rPr>
              <a:t>15 профессиональных наставников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schemeClr val="accent1"/>
              </a:solidFill>
              <a:latin typeface="Montserrat" charset="-52"/>
              <a:ea typeface="Blogger Sans"/>
              <a:cs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40356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506413" y="458788"/>
            <a:ext cx="8180387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altLang="ru-RU" smtClean="0">
                <a:solidFill>
                  <a:srgbClr val="5FDE92"/>
                </a:solidFill>
                <a:ea typeface="Blogger Sans"/>
                <a:cs typeface="Blogger Sans"/>
              </a:rPr>
              <a:t>КАКИЕ  ЭТАПЫ ПРОГРАММЫ  ТРЕБУЮТ ДОП.ПРОРАБОТКИ НА  ФЕДЕРАЛЬНОМ\РЕГИОНАЛЬНОМ УРОВНЕ:</a:t>
            </a: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506413" y="3441700"/>
            <a:ext cx="74660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ru-RU" altLang="ru-RU" sz="3200" b="1">
                <a:solidFill>
                  <a:srgbClr val="5FDE92"/>
                </a:solidFill>
                <a:latin typeface="Montserrat" charset="-52"/>
                <a:ea typeface="Blogger Sans"/>
                <a:cs typeface="Blogger Sans"/>
              </a:rPr>
              <a:t>КАКИЕ   РЕШЕНИЯ  В РАМКАХ ПРОГРАММЫ  ИМЕЮТ  ПОТЕНЦИАЛ ТИРАЖИРОВАНИЯ  НА  ФЕДЕРАЛЬНОМ УРОВНЕ: </a:t>
            </a: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506413" y="2262188"/>
            <a:ext cx="818038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нормативное закрепление форм  работы  с семьями в сфере укрепления общественного здоровья населения  ( включение мероприятий  в региональные  программы с  возможностью финансирования)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endParaRPr lang="ru-RU" altLang="ru-RU" sz="1400">
              <a:solidFill>
                <a:schemeClr val="bg1"/>
              </a:solidFill>
              <a:latin typeface="Montserrat Light" charset="-52"/>
              <a:ea typeface="Blogger Sans Light"/>
              <a:cs typeface="Blogger Sans Light"/>
            </a:endParaRP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endParaRPr lang="ru-RU" altLang="ru-RU" sz="1400">
              <a:solidFill>
                <a:schemeClr val="bg1"/>
              </a:solidFill>
              <a:latin typeface="Montserrat Light" charset="-52"/>
              <a:ea typeface="Blogger Sans Light"/>
              <a:cs typeface="Blogger Sans Light"/>
            </a:endParaRP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506413" y="5210175"/>
            <a:ext cx="103663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 модель </a:t>
            </a:r>
            <a:r>
              <a:rPr lang="ru-RU" altLang="ru-RU" sz="1400" dirty="0" smtClean="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межсекторного </a:t>
            </a:r>
            <a:r>
              <a:rPr lang="ru-RU" altLang="ru-RU" sz="1400" dirty="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взаимодействия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переориентация ЦА из объекта  воздействия  в активный субъект  (</a:t>
            </a:r>
            <a:r>
              <a:rPr lang="ru-RU" altLang="ru-RU" sz="1400" dirty="0" err="1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амбассадоров</a:t>
            </a:r>
            <a:r>
              <a:rPr lang="ru-RU" altLang="ru-RU" sz="1400" dirty="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 ЗОЖ)  </a:t>
            </a:r>
          </a:p>
          <a:p>
            <a:pPr eaLnBrk="1" hangingPunct="1">
              <a:spcAft>
                <a:spcPts val="400"/>
              </a:spcAft>
              <a:buClr>
                <a:srgbClr val="32958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Montserrat Light" charset="-52"/>
                <a:ea typeface="Blogger Sans Light"/>
                <a:cs typeface="Blogger Sans Light"/>
              </a:rPr>
              <a:t> институт наставничества семей</a:t>
            </a:r>
          </a:p>
        </p:txBody>
      </p:sp>
    </p:spTree>
    <p:extLst>
      <p:ext uri="{BB962C8B-B14F-4D97-AF65-F5344CB8AC3E}">
        <p14:creationId xmlns:p14="http://schemas.microsoft.com/office/powerpoint/2010/main" val="37460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/>
          </p:cNvPr>
          <p:cNvSpPr/>
          <p:nvPr/>
        </p:nvSpPr>
        <p:spPr>
          <a:xfrm>
            <a:off x="0" y="1092200"/>
            <a:ext cx="12192000" cy="270986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FDE92">
              <a:alpha val="20000"/>
            </a:srgbClr>
          </a:solidFill>
          <a:ln w="3079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 bwMode="auto">
          <a:xfrm>
            <a:off x="587375" y="296863"/>
            <a:ext cx="7839075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0" numCol="1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altLang="ru-RU" sz="4000">
                <a:solidFill>
                  <a:srgbClr val="5FDE92"/>
                </a:solidFill>
                <a:ea typeface="Blogger Sans"/>
                <a:cs typeface="Blogger Sans"/>
              </a:rPr>
              <a:t>КОМАНДА </a:t>
            </a:r>
            <a:r>
              <a:rPr altLang="ru-RU" sz="4000">
                <a:solidFill>
                  <a:srgbClr val="00356C"/>
                </a:solidFill>
                <a:ea typeface="Blogger Sans"/>
                <a:cs typeface="Blogger Sans"/>
              </a:rPr>
              <a:t>ПРОЕКТА</a:t>
            </a:r>
            <a:endParaRPr altLang="ru-RU" sz="4000">
              <a:solidFill>
                <a:srgbClr val="00356C"/>
              </a:solidFill>
              <a:cs typeface="Arial" panose="020B0604020202020204" pitchFamily="34" charset="0"/>
            </a:endParaRPr>
          </a:p>
        </p:txBody>
      </p:sp>
      <p:sp>
        <p:nvSpPr>
          <p:cNvPr id="26628" name="TextBox 20"/>
          <p:cNvSpPr txBox="1">
            <a:spLocks noChangeArrowheads="1"/>
          </p:cNvSpPr>
          <p:nvPr/>
        </p:nvSpPr>
        <p:spPr bwMode="auto">
          <a:xfrm>
            <a:off x="573088" y="4933950"/>
            <a:ext cx="2462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Montserrat" charset="-52"/>
              </a:rPr>
              <a:t>общее руководство программой</a:t>
            </a:r>
          </a:p>
        </p:txBody>
      </p:sp>
      <p:sp>
        <p:nvSpPr>
          <p:cNvPr id="26629" name="Subtitle 2"/>
          <p:cNvSpPr txBox="1">
            <a:spLocks noChangeArrowheads="1"/>
          </p:cNvSpPr>
          <p:nvPr/>
        </p:nvSpPr>
        <p:spPr bwMode="auto">
          <a:xfrm>
            <a:off x="573088" y="3967163"/>
            <a:ext cx="24622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>
                <a:latin typeface="Montserrat" charset="-52"/>
              </a:rPr>
              <a:t>Виноградова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>
                <a:latin typeface="Montserrat" charset="-52"/>
              </a:rPr>
              <a:t>Елена Аркадьевна</a:t>
            </a:r>
            <a:endParaRPr lang="ru-RU" altLang="ru-RU" sz="1400">
              <a:latin typeface="Montserrat" charset="-5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>
                <a:latin typeface="Montserrat" charset="-52"/>
              </a:rPr>
              <a:t>заместитель главы по вопросам образования, культуры и спорта</a:t>
            </a:r>
          </a:p>
          <a:p>
            <a:pPr eaLnBrk="1" hangingPunct="1">
              <a:lnSpc>
                <a:spcPct val="80000"/>
              </a:lnSpc>
            </a:pPr>
            <a:endParaRPr lang="ru-RU" altLang="ru-RU" b="1">
              <a:latin typeface="Montserrat" charset="-52"/>
            </a:endParaRPr>
          </a:p>
        </p:txBody>
      </p:sp>
      <p:sp>
        <p:nvSpPr>
          <p:cNvPr id="26630" name="Subtitle 2"/>
          <p:cNvSpPr txBox="1">
            <a:spLocks noChangeArrowheads="1"/>
          </p:cNvSpPr>
          <p:nvPr/>
        </p:nvSpPr>
        <p:spPr bwMode="auto">
          <a:xfrm>
            <a:off x="3448050" y="3967163"/>
            <a:ext cx="24622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>
                <a:latin typeface="Montserrat" charset="-52"/>
              </a:rPr>
              <a:t>Андриевская Наталья Владимировна</a:t>
            </a:r>
          </a:p>
        </p:txBody>
      </p:sp>
      <p:sp>
        <p:nvSpPr>
          <p:cNvPr id="26631" name="Subtitle 2"/>
          <p:cNvSpPr txBox="1">
            <a:spLocks noChangeArrowheads="1"/>
          </p:cNvSpPr>
          <p:nvPr/>
        </p:nvSpPr>
        <p:spPr bwMode="auto">
          <a:xfrm>
            <a:off x="3448050" y="4633913"/>
            <a:ext cx="29797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400">
                <a:latin typeface="Montserrat" charset="-52"/>
              </a:rPr>
              <a:t>начальник отдела по физической культуре, спорту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>
                <a:latin typeface="Montserrat" charset="-52"/>
              </a:rPr>
              <a:t>и социальной политики администрации</a:t>
            </a:r>
          </a:p>
        </p:txBody>
      </p:sp>
      <p:sp>
        <p:nvSpPr>
          <p:cNvPr id="26632" name="Subtitle 2"/>
          <p:cNvSpPr txBox="1">
            <a:spLocks noChangeArrowheads="1"/>
          </p:cNvSpPr>
          <p:nvPr/>
        </p:nvSpPr>
        <p:spPr bwMode="auto">
          <a:xfrm>
            <a:off x="6351588" y="3967163"/>
            <a:ext cx="24606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>
                <a:latin typeface="Montserrat" charset="-52"/>
              </a:rPr>
              <a:t>Краснослободцева Татьяна Егоровна</a:t>
            </a:r>
          </a:p>
        </p:txBody>
      </p:sp>
      <p:sp>
        <p:nvSpPr>
          <p:cNvPr id="26633" name="Subtitle 2"/>
          <p:cNvSpPr txBox="1">
            <a:spLocks noChangeArrowheads="1"/>
          </p:cNvSpPr>
          <p:nvPr/>
        </p:nvSpPr>
        <p:spPr bwMode="auto">
          <a:xfrm>
            <a:off x="6388100" y="4413250"/>
            <a:ext cx="25923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400">
                <a:latin typeface="Montserrat" charset="-52"/>
              </a:rPr>
              <a:t>заместитель директора МКУ ИМЦ</a:t>
            </a:r>
          </a:p>
        </p:txBody>
      </p:sp>
      <p:sp>
        <p:nvSpPr>
          <p:cNvPr id="26634" name="Subtitle 2"/>
          <p:cNvSpPr txBox="1">
            <a:spLocks noChangeArrowheads="1"/>
          </p:cNvSpPr>
          <p:nvPr/>
        </p:nvSpPr>
        <p:spPr bwMode="auto">
          <a:xfrm>
            <a:off x="9286875" y="3967163"/>
            <a:ext cx="24622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>
                <a:latin typeface="Montserrat" charset="-52"/>
              </a:rPr>
              <a:t>Парамонов Алексей Павлович</a:t>
            </a:r>
          </a:p>
        </p:txBody>
      </p:sp>
      <p:sp>
        <p:nvSpPr>
          <p:cNvPr id="26635" name="Subtitle 2"/>
          <p:cNvSpPr txBox="1">
            <a:spLocks noChangeArrowheads="1"/>
          </p:cNvSpPr>
          <p:nvPr/>
        </p:nvSpPr>
        <p:spPr bwMode="auto">
          <a:xfrm>
            <a:off x="9286875" y="4413250"/>
            <a:ext cx="25923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400">
                <a:latin typeface="Montserrat" charset="-52"/>
              </a:rPr>
              <a:t>начальник МКУ «Управление образования»</a:t>
            </a:r>
          </a:p>
        </p:txBody>
      </p:sp>
      <p:sp>
        <p:nvSpPr>
          <p:cNvPr id="25616" name="TextBox 33"/>
          <p:cNvSpPr txBox="1">
            <a:spLocks noChangeArrowheads="1"/>
          </p:cNvSpPr>
          <p:nvPr/>
        </p:nvSpPr>
        <p:spPr bwMode="auto">
          <a:xfrm>
            <a:off x="3448050" y="5324475"/>
            <a:ext cx="3024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разработчик программы, координатор</a:t>
            </a:r>
          </a:p>
        </p:txBody>
      </p:sp>
      <p:sp>
        <p:nvSpPr>
          <p:cNvPr id="26637" name="TextBox 36"/>
          <p:cNvSpPr txBox="1">
            <a:spLocks noChangeArrowheads="1"/>
          </p:cNvSpPr>
          <p:nvPr/>
        </p:nvSpPr>
        <p:spPr bwMode="auto">
          <a:xfrm>
            <a:off x="9290050" y="4759325"/>
            <a:ext cx="2589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Montserrat (Заголовки)"/>
              </a:rPr>
              <a:t>координатор</a:t>
            </a:r>
            <a:r>
              <a:rPr lang="ru-RU" altLang="ru-RU" sz="1400" b="1">
                <a:latin typeface="Montserrat Light" charset="-52"/>
              </a:rPr>
              <a:t> </a:t>
            </a:r>
            <a:r>
              <a:rPr lang="ru-RU" altLang="ru-RU" sz="1400" b="1">
                <a:latin typeface="Montserrat (Заголовки)"/>
              </a:rPr>
              <a:t>программы</a:t>
            </a:r>
          </a:p>
        </p:txBody>
      </p:sp>
      <p:pic>
        <p:nvPicPr>
          <p:cNvPr id="26638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8702" r="21774" b="25372"/>
          <a:stretch>
            <a:fillRect/>
          </a:stretch>
        </p:blipFill>
        <p:spPr bwMode="auto">
          <a:xfrm>
            <a:off x="6388100" y="1409700"/>
            <a:ext cx="1646238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409700"/>
            <a:ext cx="155733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401763"/>
            <a:ext cx="17510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b="11386"/>
          <a:stretch>
            <a:fillRect/>
          </a:stretch>
        </p:blipFill>
        <p:spPr bwMode="auto">
          <a:xfrm>
            <a:off x="9383713" y="1409700"/>
            <a:ext cx="17414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6388100" y="4759325"/>
            <a:ext cx="3024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400" b="1" dirty="0">
                <a:latin typeface="+mj-lt"/>
              </a:rPr>
              <a:t>разработчик программы, координатор</a:t>
            </a:r>
          </a:p>
        </p:txBody>
      </p:sp>
    </p:spTree>
    <p:extLst>
      <p:ext uri="{BB962C8B-B14F-4D97-AF65-F5344CB8AC3E}">
        <p14:creationId xmlns:p14="http://schemas.microsoft.com/office/powerpoint/2010/main" val="1132502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Другая 2">
      <a:dk1>
        <a:srgbClr val="191919"/>
      </a:dk1>
      <a:lt1>
        <a:srgbClr val="FFFFFF"/>
      </a:lt1>
      <a:dk2>
        <a:srgbClr val="00356C"/>
      </a:dk2>
      <a:lt2>
        <a:srgbClr val="AEEDCA"/>
      </a:lt2>
      <a:accent1>
        <a:srgbClr val="5FDE92"/>
      </a:accent1>
      <a:accent2>
        <a:srgbClr val="329580"/>
      </a:accent2>
      <a:accent3>
        <a:srgbClr val="00356C"/>
      </a:accent3>
      <a:accent4>
        <a:srgbClr val="249789"/>
      </a:accent4>
      <a:accent5>
        <a:srgbClr val="0070C0"/>
      </a:accent5>
      <a:accent6>
        <a:srgbClr val="FFFFFF"/>
      </a:accent6>
      <a:hlink>
        <a:srgbClr val="7F7F7F"/>
      </a:hlink>
      <a:folHlink>
        <a:srgbClr val="7F7F7F"/>
      </a:folHlink>
    </a:clrScheme>
    <a:fontScheme name="ПРОэко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ПРОэко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ПРОэко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ПРОэко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ПРОэко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ПРОэко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184141</TotalTime>
  <Words>900</Words>
  <Application>Microsoft Office PowerPoint</Application>
  <PresentationFormat>Широкоэкранный</PresentationFormat>
  <Paragraphs>207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Montserrat</vt:lpstr>
      <vt:lpstr>Montserrat (Заголовки)</vt:lpstr>
      <vt:lpstr>Montserrat Light (Основной текс</vt:lpstr>
      <vt:lpstr>Arial</vt:lpstr>
      <vt:lpstr>Rosatom Light</vt:lpstr>
      <vt:lpstr>Blogger Sans</vt:lpstr>
      <vt:lpstr>Montserrat Light</vt:lpstr>
      <vt:lpstr>Calibri</vt:lpstr>
      <vt:lpstr>Blogger Sans Light</vt:lpstr>
      <vt:lpstr>Montserrat Light (Основной текст)</vt:lpstr>
      <vt:lpstr>Титульный слайд</vt:lpstr>
      <vt:lpstr>Перебивочный слайд</vt:lpstr>
      <vt:lpstr>Цветные фоны (для публичных выступлений)</vt:lpstr>
      <vt:lpstr>Текстовые слайды</vt:lpstr>
      <vt:lpstr>1_Текстовые слайды</vt:lpstr>
      <vt:lpstr>Контакты</vt:lpstr>
      <vt:lpstr>Семейная азбука здоровья РОСАТОМА</vt:lpstr>
      <vt:lpstr>ОПИСАНИЕ  ПРОБЛЕМЫ которую решает программа</vt:lpstr>
      <vt:lpstr>О ПРОГРАММЕ</vt:lpstr>
      <vt:lpstr>ОПИСАНИЕ  ПРОГРАМНОГО РЕШЕНИЯ</vt:lpstr>
      <vt:lpstr>ОПИСАНИЕ  ПРОГРАММНОГО РЕШЕНИЯ</vt:lpstr>
      <vt:lpstr>Смета проекта</vt:lpstr>
      <vt:lpstr>ПЛАНИРУЕМЫЕ  РЕЗУЛЬТАТЫ И МЕТРИКИ ПРОГРАММЫ</vt:lpstr>
      <vt:lpstr>КАКИЕ  ЭТАПЫ ПРОГРАММЫ  ТРЕБУЮТ ДОП.ПРОРАБОТКИ НА  ФЕДЕРАЛЬНОМ\РЕГИОНАЛЬНОМ УРОВНЕ:</vt:lpstr>
      <vt:lpstr>КОМАНДА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Kun-Gin's</cp:lastModifiedBy>
  <cp:revision>1188</cp:revision>
  <cp:lastPrinted>2022-03-29T16:00:11Z</cp:lastPrinted>
  <dcterms:created xsi:type="dcterms:W3CDTF">2021-10-19T14:08:40Z</dcterms:created>
  <dcterms:modified xsi:type="dcterms:W3CDTF">2024-12-04T12:09:57Z</dcterms:modified>
</cp:coreProperties>
</file>