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81" r:id="rId6"/>
    <p:sldId id="268" r:id="rId7"/>
    <p:sldId id="272" r:id="rId8"/>
    <p:sldId id="274" r:id="rId9"/>
    <p:sldId id="276" r:id="rId10"/>
    <p:sldId id="277" r:id="rId11"/>
    <p:sldId id="278" r:id="rId12"/>
    <p:sldId id="279" r:id="rId13"/>
  </p:sldIdLst>
  <p:sldSz cx="18288000" cy="10274300"/>
  <p:notesSz cx="18288000" cy="102743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JGUSTF+Noto Sans JP DemiLight" panose="020B0604020202020204" charset="-128"/>
      <p:regular r:id="rId19"/>
    </p:embeddedFont>
    <p:embeddedFont>
      <p:font typeface="ILOTRA+Noto Sans JP DemiLight" panose="020B0604020202020204" charset="-128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34" y="-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3764-4B0F-4053-9187-066704EE2FD0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4288"/>
            <a:ext cx="6172200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45063"/>
            <a:ext cx="14630400" cy="4044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5995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5995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9B98-C43C-4B3C-A45B-743C9690C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0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D9B98-C43C-4B3C-A45B-743C9690C5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21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1657" y="5466516"/>
            <a:ext cx="8370115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9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0" b="1" dirty="0">
                <a:solidFill>
                  <a:srgbClr val="000000"/>
                </a:solidFill>
                <a:latin typeface="+mj-lt"/>
                <a:cs typeface="GHVNEU+HK Grotesk Bold"/>
              </a:rPr>
              <a:t>Комплексный молодежный центр</a:t>
            </a:r>
            <a:endParaRPr sz="10000" b="1" dirty="0">
              <a:solidFill>
                <a:srgbClr val="000000"/>
              </a:solidFill>
              <a:latin typeface="+mj-lt"/>
              <a:cs typeface="GHVNEU+HK Grotesk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2488" y="273256"/>
            <a:ext cx="7775418" cy="991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1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250" b="1" dirty="0">
                <a:solidFill>
                  <a:srgbClr val="004AAD"/>
                </a:solidFill>
                <a:latin typeface="+mj-lt"/>
                <a:cs typeface="LAIVLC+HK Grotesk Bold"/>
              </a:rPr>
              <a:t>Система поощрения</a:t>
            </a:r>
            <a:endParaRPr sz="6250" b="1" dirty="0">
              <a:solidFill>
                <a:srgbClr val="004AAD"/>
              </a:solidFill>
              <a:latin typeface="+mj-lt"/>
              <a:cs typeface="LAIVLC+HK Grotesk Bold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xmlns="" id="{C1F7D153-5E9C-4E63-84D2-897C64C91083}"/>
              </a:ext>
            </a:extLst>
          </p:cNvPr>
          <p:cNvSpPr txBox="1"/>
          <p:nvPr/>
        </p:nvSpPr>
        <p:spPr>
          <a:xfrm>
            <a:off x="7732488" y="1538486"/>
            <a:ext cx="9703393" cy="766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18" dirty="0">
                <a:solidFill>
                  <a:srgbClr val="004AAD"/>
                </a:solidFill>
                <a:cs typeface="CQISWF+Noto Sans JP DemiLight"/>
              </a:rPr>
              <a:t>В молодежке Большой Шатуры выстроена целая система поощрения активных волонтёров. </a:t>
            </a:r>
          </a:p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18" dirty="0">
                <a:solidFill>
                  <a:srgbClr val="004AAD"/>
                </a:solidFill>
                <a:cs typeface="CQISWF+Noto Sans JP DemiLight"/>
              </a:rPr>
              <a:t>У каждого молодого человека, который занимается </a:t>
            </a:r>
            <a:r>
              <a:rPr lang="ru-RU" sz="2400" spc="-18" dirty="0" err="1">
                <a:solidFill>
                  <a:srgbClr val="004AAD"/>
                </a:solidFill>
                <a:cs typeface="CQISWF+Noto Sans JP DemiLight"/>
              </a:rPr>
              <a:t>волонтёрством</a:t>
            </a:r>
            <a:r>
              <a:rPr lang="ru-RU" sz="2400" spc="-18" dirty="0">
                <a:solidFill>
                  <a:srgbClr val="004AAD"/>
                </a:solidFill>
                <a:cs typeface="CQISWF+Noto Sans JP DemiLight"/>
              </a:rPr>
              <a:t> в молодежке, есть личная волонтерская книжка, куда проставляются все мероприятия и волонтёрские часы. Эта книжка может дать при поступлении в ВУЗ дополнительные баллы к ЕГЭ. </a:t>
            </a:r>
          </a:p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18" dirty="0">
                <a:solidFill>
                  <a:srgbClr val="004AAD"/>
                </a:solidFill>
                <a:cs typeface="CQISWF+Noto Sans JP DemiLight"/>
              </a:rPr>
              <a:t>Также в молодежке есть своя система баллов. В зависимости от сложности и времени мероприятия волонтёры получают баллы, которые в конце года на волонтерском балу превращаются в подарки для волонтеров. Ценность подарков зависит от того, сколько волонтер набрал баллов в течение года.</a:t>
            </a:r>
          </a:p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18" dirty="0">
                <a:solidFill>
                  <a:srgbClr val="004AAD"/>
                </a:solidFill>
                <a:cs typeface="CQISWF+Noto Sans JP DemiLight"/>
              </a:rPr>
              <a:t>Также на Борзова-13 есть тренажерный зал, который волонтеры могут посещать совершенно бесплатно, а еще активисты молодежки могут посещать курсы и мастерские Молодежного центра со скидкой 50%.  </a:t>
            </a:r>
          </a:p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endParaRPr lang="ru-RU" sz="2400" spc="-18" dirty="0">
              <a:solidFill>
                <a:srgbClr val="004AAD"/>
              </a:solidFill>
              <a:cs typeface="CQISWF+Noto Sans JP Demi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6673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2488" y="273847"/>
            <a:ext cx="8645576" cy="770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19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150" b="1" dirty="0">
                <a:solidFill>
                  <a:srgbClr val="FFFFFF"/>
                </a:solidFill>
                <a:latin typeface="+mj-lt"/>
                <a:cs typeface="LAIVLC+HK Grotesk Bold"/>
              </a:rPr>
              <a:t>Работа курсов и мастерских</a:t>
            </a:r>
            <a:endParaRPr sz="5150" b="1" dirty="0">
              <a:solidFill>
                <a:srgbClr val="FFFFFF"/>
              </a:solidFill>
              <a:latin typeface="+mj-lt"/>
              <a:cs typeface="LAIVLC+HK Grotesk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2488" y="1454973"/>
            <a:ext cx="9406289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5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FFFFFF"/>
                </a:solidFill>
                <a:cs typeface="JGUSTF+Noto Sans JP DemiLight"/>
              </a:rPr>
              <a:t>На базе Молодежного центра организовано </a:t>
            </a:r>
            <a:r>
              <a:rPr lang="ru-RU" sz="2400" dirty="0" smtClean="0">
                <a:solidFill>
                  <a:srgbClr val="FFFFFF"/>
                </a:solidFill>
                <a:cs typeface="JGUSTF+Noto Sans JP DemiLight"/>
              </a:rPr>
              <a:t>9  занятий </a:t>
            </a:r>
            <a:r>
              <a:rPr lang="ru-RU" sz="2400" dirty="0">
                <a:solidFill>
                  <a:srgbClr val="FFFFFF"/>
                </a:solidFill>
                <a:cs typeface="JGUSTF+Noto Sans JP DemiLight"/>
              </a:rPr>
              <a:t>и курсов со средней посещаемостью в месяц более 120 человек. А именно:</a:t>
            </a:r>
            <a:endParaRPr sz="2400" spc="-23" dirty="0">
              <a:solidFill>
                <a:srgbClr val="FFFFFF"/>
              </a:solidFill>
              <a:cs typeface="JGUSTF+Noto Sans JP D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2488" y="3124907"/>
            <a:ext cx="7574179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26" dirty="0">
                <a:solidFill>
                  <a:srgbClr val="FFFFFF"/>
                </a:solidFill>
                <a:latin typeface="JGUSTF+Noto Sans JP DemiLight"/>
                <a:cs typeface="JGUSTF+Noto Sans JP DemiLight"/>
              </a:rPr>
              <a:t>Робототехника</a:t>
            </a:r>
          </a:p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26" dirty="0">
                <a:solidFill>
                  <a:srgbClr val="FFFFFF"/>
                </a:solidFill>
                <a:latin typeface="JGUSTF+Noto Sans JP DemiLight"/>
                <a:cs typeface="JGUSTF+Noto Sans JP DemiLight"/>
              </a:rPr>
              <a:t>Программирование</a:t>
            </a:r>
          </a:p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26" dirty="0">
                <a:solidFill>
                  <a:srgbClr val="FFFFFF"/>
                </a:solidFill>
                <a:latin typeface="JGUSTF+Noto Sans JP DemiLight"/>
                <a:cs typeface="JGUSTF+Noto Sans JP DemiLight"/>
              </a:rPr>
              <a:t>Шейпинг</a:t>
            </a:r>
          </a:p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26" dirty="0">
                <a:solidFill>
                  <a:srgbClr val="FFFFFF"/>
                </a:solidFill>
                <a:latin typeface="JGUSTF+Noto Sans JP DemiLight"/>
                <a:cs typeface="JGUSTF+Noto Sans JP DemiLight"/>
              </a:rPr>
              <a:t>Живопись</a:t>
            </a:r>
          </a:p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26" dirty="0" smtClean="0">
                <a:solidFill>
                  <a:srgbClr val="FFFFFF"/>
                </a:solidFill>
                <a:latin typeface="JGUSTF+Noto Sans JP DemiLight"/>
                <a:cs typeface="JGUSTF+Noto Sans JP DemiLight"/>
              </a:rPr>
              <a:t>Гитара</a:t>
            </a:r>
            <a:endParaRPr lang="ru-RU" sz="2400" spc="-26" dirty="0">
              <a:solidFill>
                <a:srgbClr val="FFFFFF"/>
              </a:solidFill>
              <a:latin typeface="JGUSTF+Noto Sans JP DemiLight"/>
              <a:cs typeface="JGUSTF+Noto Sans JP DemiLight"/>
            </a:endParaRPr>
          </a:p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26" dirty="0">
                <a:solidFill>
                  <a:srgbClr val="FFFFFF"/>
                </a:solidFill>
                <a:latin typeface="JGUSTF+Noto Sans JP DemiLight"/>
                <a:cs typeface="JGUSTF+Noto Sans JP DemiLight"/>
              </a:rPr>
              <a:t>Барабаны</a:t>
            </a:r>
          </a:p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26" dirty="0">
                <a:solidFill>
                  <a:srgbClr val="FFFFFF"/>
                </a:solidFill>
                <a:latin typeface="JGUSTF+Noto Sans JP DemiLight"/>
                <a:cs typeface="JGUSTF+Noto Sans JP DemiLight"/>
              </a:rPr>
              <a:t>Вокал</a:t>
            </a:r>
          </a:p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26" dirty="0">
                <a:solidFill>
                  <a:srgbClr val="FFFFFF"/>
                </a:solidFill>
                <a:latin typeface="JGUSTF+Noto Sans JP DemiLight"/>
                <a:cs typeface="JGUSTF+Noto Sans JP DemiLight"/>
              </a:rPr>
              <a:t>Психолог</a:t>
            </a:r>
          </a:p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spc="-26" dirty="0" smtClean="0">
                <a:solidFill>
                  <a:srgbClr val="FFFFFF"/>
                </a:solidFill>
                <a:latin typeface="JGUSTF+Noto Sans JP DemiLight"/>
                <a:cs typeface="JGUSTF+Noto Sans JP DemiLight"/>
              </a:rPr>
              <a:t>Граффити</a:t>
            </a:r>
            <a:endParaRPr lang="ru-RU" sz="2400" spc="-26" dirty="0">
              <a:solidFill>
                <a:srgbClr val="FFFFFF"/>
              </a:solidFill>
              <a:latin typeface="JGUSTF+Noto Sans JP DemiLight"/>
              <a:cs typeface="JGUSTF+Noto Sans JP DemiLight"/>
            </a:endParaRPr>
          </a:p>
          <a:p>
            <a:pPr marL="0" marR="0">
              <a:lnSpc>
                <a:spcPts val="3321"/>
              </a:lnSpc>
              <a:spcBef>
                <a:spcPts val="0"/>
              </a:spcBef>
              <a:spcAft>
                <a:spcPts val="0"/>
              </a:spcAft>
            </a:pPr>
            <a:endParaRPr sz="2400" spc="-26" dirty="0">
              <a:solidFill>
                <a:srgbClr val="FFFFFF"/>
              </a:solidFill>
              <a:cs typeface="JGUSTF+Noto Sans JP Demi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1657" y="6933056"/>
            <a:ext cx="6841222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99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00" b="1" dirty="0">
                <a:solidFill>
                  <a:srgbClr val="000000"/>
                </a:solidFill>
                <a:latin typeface="+mj-lt"/>
                <a:cs typeface="LAIVLC+HK Grotesk Bold"/>
              </a:rPr>
              <a:t>Спасибо </a:t>
            </a:r>
            <a:r>
              <a:rPr lang="ru-RU" sz="10000" b="1">
                <a:solidFill>
                  <a:srgbClr val="000000"/>
                </a:solidFill>
                <a:latin typeface="+mj-lt"/>
                <a:cs typeface="LAIVLC+HK Grotesk Bold"/>
              </a:rPr>
              <a:t>за внимание!</a:t>
            </a:r>
            <a:endParaRPr sz="10000" b="1" dirty="0">
              <a:solidFill>
                <a:srgbClr val="000000"/>
              </a:solidFill>
              <a:latin typeface="+mj-lt"/>
              <a:cs typeface="LAIVLC+HK Grotesk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6131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6736" y="285449"/>
            <a:ext cx="9859162" cy="981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42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200" b="1" dirty="0">
                <a:solidFill>
                  <a:srgbClr val="000000"/>
                </a:solidFill>
                <a:latin typeface="+mj-lt"/>
                <a:cs typeface="GHVNEU+HK Grotesk Bold"/>
              </a:rPr>
              <a:t>Направления работы КМЦ</a:t>
            </a:r>
            <a:endParaRPr sz="6200" b="1" dirty="0">
              <a:solidFill>
                <a:srgbClr val="000000"/>
              </a:solidFill>
              <a:latin typeface="+mj-lt"/>
              <a:cs typeface="GHVNEU+HK Grotesk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5016" y="1608376"/>
            <a:ext cx="3510472" cy="2218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569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Выставочное</a:t>
            </a:r>
          </a:p>
          <a:p>
            <a:pPr marL="0" marR="0">
              <a:lnSpc>
                <a:spcPts val="5325"/>
              </a:lnSpc>
              <a:spcBef>
                <a:spcPts val="5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пространство</a:t>
            </a:r>
          </a:p>
          <a:p>
            <a:pPr marL="721221" marR="0">
              <a:lnSpc>
                <a:spcPts val="5325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"GALA"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24400" y="1608376"/>
            <a:ext cx="397618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Туристическое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69593" y="1946514"/>
            <a:ext cx="2917898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Волонтёры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18757" y="2284651"/>
            <a:ext cx="3595349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направление 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22103" y="2622789"/>
            <a:ext cx="311938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Подмосковья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74816" y="2960926"/>
            <a:ext cx="4225767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поисковый отряд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01655" y="4299346"/>
            <a:ext cx="3512451" cy="2218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Молодёжный</a:t>
            </a:r>
          </a:p>
          <a:p>
            <a:pPr marL="94803" marR="0">
              <a:lnSpc>
                <a:spcPts val="5325"/>
              </a:lnSpc>
              <a:spcBef>
                <a:spcPts val="5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медиацентр</a:t>
            </a:r>
          </a:p>
          <a:p>
            <a:pPr marL="4911" marR="0">
              <a:lnSpc>
                <a:spcPts val="5325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"Media Team"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850666" y="4299346"/>
            <a:ext cx="2845180" cy="155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Волонтёры-</a:t>
            </a:r>
          </a:p>
          <a:p>
            <a:pPr marL="563909" marR="0">
              <a:lnSpc>
                <a:spcPts val="5325"/>
              </a:lnSpc>
              <a:spcBef>
                <a:spcPts val="5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медики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0572" y="4637483"/>
            <a:ext cx="3854916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Российский союз</a:t>
            </a:r>
          </a:p>
          <a:p>
            <a:pPr marL="676572" marR="0">
              <a:lnSpc>
                <a:spcPts val="5325"/>
              </a:lnSpc>
              <a:spcBef>
                <a:spcPts val="5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молодёжи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836427" y="4775601"/>
            <a:ext cx="305106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Волонтёры</a:t>
            </a:r>
          </a:p>
          <a:p>
            <a:pPr marL="441275" marR="0">
              <a:lnSpc>
                <a:spcPts val="5325"/>
              </a:lnSpc>
              <a:spcBef>
                <a:spcPts val="5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Победы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152793" y="6418530"/>
            <a:ext cx="3951813" cy="217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Молодёжка </a:t>
            </a:r>
            <a:r>
              <a:rPr sz="4150" i="1" spc="-12" dirty="0">
                <a:solidFill>
                  <a:srgbClr val="004AAD"/>
                </a:solidFill>
                <a:cs typeface="NGHIUV+Vollkorn Italic"/>
              </a:rPr>
              <a:t>ОНФ</a:t>
            </a:r>
          </a:p>
          <a:p>
            <a:pPr marL="444698" marR="0">
              <a:lnSpc>
                <a:spcPts val="6632"/>
              </a:lnSpc>
              <a:spcBef>
                <a:spcPts val="4261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Музыкальное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2838" y="6813817"/>
            <a:ext cx="9251977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Работа курсов и</a:t>
            </a:r>
            <a:r>
              <a:rPr sz="4150" i="1" spc="8928" dirty="0">
                <a:solidFill>
                  <a:srgbClr val="004AAD"/>
                </a:solidFill>
                <a:cs typeface="NGHIUV+Vollkorn Italic"/>
              </a:rPr>
              <a:t> </a:t>
            </a:r>
            <a:r>
              <a:rPr sz="4150" i="1" dirty="0">
                <a:solidFill>
                  <a:srgbClr val="004AAD"/>
                </a:solidFill>
                <a:cs typeface="NGHIUV+Vollkorn Italic"/>
              </a:rPr>
              <a:t>Молодёжный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83486" y="7125696"/>
            <a:ext cx="3260020" cy="1556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Студенческий</a:t>
            </a:r>
          </a:p>
          <a:p>
            <a:pPr marL="935980" marR="0">
              <a:lnSpc>
                <a:spcPts val="5325"/>
              </a:lnSpc>
              <a:spcBef>
                <a:spcPts val="5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совет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78104" y="7490092"/>
            <a:ext cx="3157384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мастерских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35036" y="7490092"/>
            <a:ext cx="3852979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совет при главе</a:t>
            </a:r>
          </a:p>
          <a:p>
            <a:pPr marL="479077" marR="0">
              <a:lnSpc>
                <a:spcPts val="5325"/>
              </a:lnSpc>
              <a:spcBef>
                <a:spcPts val="5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Городского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685445" y="8478246"/>
            <a:ext cx="7419161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рошальского</a:t>
            </a:r>
            <a:r>
              <a:rPr sz="4150" i="1" spc="9691" dirty="0">
                <a:solidFill>
                  <a:srgbClr val="004AAD"/>
                </a:solidFill>
                <a:cs typeface="NGHIUV+Vollkorn Italic"/>
              </a:rPr>
              <a:t> </a:t>
            </a:r>
            <a:r>
              <a:rPr sz="4150" i="1" dirty="0">
                <a:solidFill>
                  <a:srgbClr val="004AAD"/>
                </a:solidFill>
                <a:cs typeface="NGHIUV+Vollkorn Italic"/>
              </a:rPr>
              <a:t>направление</a:t>
            </a:r>
          </a:p>
          <a:p>
            <a:pPr marL="115937" marR="0">
              <a:lnSpc>
                <a:spcPts val="5325"/>
              </a:lnSpc>
              <a:spcBef>
                <a:spcPts val="5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техникума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80864" y="8842642"/>
            <a:ext cx="356062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32"/>
              </a:lnSpc>
              <a:spcBef>
                <a:spcPts val="0"/>
              </a:spcBef>
              <a:spcAft>
                <a:spcPts val="0"/>
              </a:spcAft>
            </a:pPr>
            <a:r>
              <a:rPr sz="4150" i="1" dirty="0">
                <a:solidFill>
                  <a:srgbClr val="004AAD"/>
                </a:solidFill>
                <a:cs typeface="NGHIUV+Vollkorn Italic"/>
              </a:rPr>
              <a:t>округа </a:t>
            </a:r>
            <a:r>
              <a:rPr sz="4150" i="1" spc="-10" dirty="0">
                <a:solidFill>
                  <a:srgbClr val="004AAD"/>
                </a:solidFill>
                <a:cs typeface="NGHIUV+Vollkorn Italic"/>
              </a:rPr>
              <a:t>Шатура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2488" y="262234"/>
            <a:ext cx="5785737" cy="2146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8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50" b="1" spc="12" dirty="0">
                <a:solidFill>
                  <a:srgbClr val="FFFFFF"/>
                </a:solidFill>
                <a:latin typeface="+mj-lt"/>
                <a:cs typeface="GHVNEU+HK Grotesk Bold"/>
              </a:rPr>
              <a:t>Волонтеры Подмосковья</a:t>
            </a:r>
            <a:endParaRPr sz="7050" b="1" spc="13" dirty="0">
              <a:solidFill>
                <a:srgbClr val="FFFFFF"/>
              </a:solidFill>
              <a:latin typeface="+mj-lt"/>
              <a:cs typeface="GHVNEU+HK Grotesk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2488" y="3010751"/>
            <a:ext cx="9712920" cy="546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7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15" dirty="0">
                <a:solidFill>
                  <a:srgbClr val="FFFFFF"/>
                </a:solidFill>
                <a:cs typeface="OWPEFA+Noto Sans JP DemiLight"/>
              </a:rPr>
              <a:t>«Волонтеры Подмосковья» объединяют в себе неравнодушных людей разного пола, возраста и наций для бескорыстной помощи в решении социально значимых задач – экология, мероприятия, помощь медицинским учреждениям, помощь приютам для животных, взаимодействие с органами государственной власти, полицией, МЧС, общественными движениями. </a:t>
            </a:r>
          </a:p>
          <a:p>
            <a:pPr marL="0" marR="0">
              <a:lnSpc>
                <a:spcPts val="387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15" dirty="0">
                <a:solidFill>
                  <a:srgbClr val="FFFFFF"/>
                </a:solidFill>
                <a:cs typeface="OWPEFA+Noto Sans JP DemiLight"/>
              </a:rPr>
              <a:t>Волонтёры организуют и проводят мероприятия различного уровня. Такие как молодежный форум «</a:t>
            </a:r>
            <a:r>
              <a:rPr lang="en-US" sz="2600" spc="-15" dirty="0" err="1">
                <a:solidFill>
                  <a:srgbClr val="FFFFFF"/>
                </a:solidFill>
                <a:cs typeface="OWPEFA+Noto Sans JP DemiLight"/>
              </a:rPr>
              <a:t>MixFest</a:t>
            </a:r>
            <a:r>
              <a:rPr lang="ru-RU" sz="2600" spc="-15" dirty="0">
                <a:solidFill>
                  <a:srgbClr val="FFFFFF"/>
                </a:solidFill>
                <a:cs typeface="OWPEFA+Noto Sans JP DemiLight"/>
              </a:rPr>
              <a:t>» и новогодний праздник для детей «Мастерская Гринча», Пасхальная и Рождественская истории для детей с ОВЗ, интеллектуальные игры, квесты, еженедельная раздачу газет Совету ветеранов. </a:t>
            </a:r>
            <a:endParaRPr sz="2600" spc="-15" dirty="0">
              <a:solidFill>
                <a:srgbClr val="FFFFFF"/>
              </a:solidFill>
              <a:cs typeface="OWPEFA+Noto Sans JP Demi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732488" y="262236"/>
            <a:ext cx="4738012" cy="2146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8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50" b="1" spc="12" dirty="0">
                <a:solidFill>
                  <a:srgbClr val="FFFFFF"/>
                </a:solidFill>
                <a:cs typeface="GHVNEU+HK Grotesk Bold"/>
              </a:rPr>
              <a:t>Волонтеры Победы</a:t>
            </a:r>
            <a:endParaRPr sz="7050" b="1" spc="13" dirty="0">
              <a:solidFill>
                <a:srgbClr val="FFFFFF"/>
              </a:solidFill>
              <a:cs typeface="GHVNEU+HK Grotesk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2488" y="2907622"/>
            <a:ext cx="9626033" cy="5695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7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WPEFA+Noto Sans JP DemiLight"/>
              </a:rPr>
              <a:t>Волонтёры Победы — это не флаги, не фирменный стиль,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1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WPEFA+Noto Sans JP DemiLight"/>
              </a:rPr>
              <a:t>громкие лозунги, а личная история КАЖДОГО, чья память о</a:t>
            </a:r>
          </a:p>
          <a:p>
            <a:pPr>
              <a:lnSpc>
                <a:spcPts val="3879"/>
              </a:lnSpc>
            </a:pPr>
            <a:r>
              <a:rPr lang="ru-RU" sz="2600" spc="-16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OWPEFA+Noto Sans JP DemiLight"/>
              </a:rPr>
              <a:t>Вкладе его родных и близких в дело Великой Победы больше, чем просто память.</a:t>
            </a:r>
            <a:r>
              <a:rPr lang="ru-RU" sz="2600" spc="-15" dirty="0">
                <a:solidFill>
                  <a:srgbClr val="FFFFFF"/>
                </a:solidFill>
                <a:cs typeface="OWPEFA+Noto Sans JP DemiLight"/>
              </a:rPr>
              <a:t> Волонтёры Победы проводят всероссийские и международные акции, заботятся о ветеранах, помогают 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15" dirty="0">
                <a:solidFill>
                  <a:srgbClr val="FFFFFF"/>
                </a:solidFill>
                <a:cs typeface="OWPEFA+Noto Sans JP DemiLight"/>
              </a:rPr>
              <a:t>Благоустройстве памятных мест, восстанавливают истории семьи, популяризируют современные достижения России с помощью интересных форматов и не дают жителям всего мира забыть правдивую историю. Волонтёры Победы гордятся прошлым, ценят настоящее и смотрят в будущее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endParaRPr lang="ru-RU" sz="2600" spc="-16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OWPEFA+Noto Sans JP DemiLight"/>
            </a:endParaRPr>
          </a:p>
          <a:p>
            <a:pPr marL="0" marR="0">
              <a:lnSpc>
                <a:spcPts val="3879"/>
              </a:lnSpc>
              <a:spcBef>
                <a:spcPts val="0"/>
              </a:spcBef>
              <a:spcAft>
                <a:spcPts val="0"/>
              </a:spcAft>
            </a:pPr>
            <a:endParaRPr sz="2600" spc="-16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OWPEFA+Noto Sans JP Demi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3"/>
          <p:cNvSpPr txBox="1"/>
          <p:nvPr/>
        </p:nvSpPr>
        <p:spPr>
          <a:xfrm>
            <a:off x="8432549" y="456630"/>
            <a:ext cx="10372431" cy="3270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8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spc="14" dirty="0">
                <a:solidFill>
                  <a:srgbClr val="FFFFFF"/>
                </a:solidFill>
                <a:latin typeface="+mj-lt"/>
                <a:cs typeface="PHKNSU+HK Grotesk Bold"/>
              </a:rPr>
              <a:t>Молодёжный совет </a:t>
            </a:r>
          </a:p>
          <a:p>
            <a:pPr marL="0" marR="0">
              <a:lnSpc>
                <a:spcPts val="848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spc="14" dirty="0">
                <a:solidFill>
                  <a:srgbClr val="FFFFFF"/>
                </a:solidFill>
                <a:latin typeface="+mj-lt"/>
                <a:cs typeface="PHKNSU+HK Grotesk Bold"/>
              </a:rPr>
              <a:t>при главе Городского округа Шатура</a:t>
            </a:r>
            <a:endParaRPr sz="7200" b="1" spc="13" dirty="0">
              <a:solidFill>
                <a:srgbClr val="FFFFFF"/>
              </a:solidFill>
              <a:latin typeface="+mj-lt"/>
              <a:cs typeface="PHKNSU+HK Grotesk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2549" y="5047482"/>
            <a:ext cx="9217024" cy="352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bg1"/>
                </a:solidFill>
              </a:rPr>
              <a:t>Молодежный совет при главе - коллектив активных и инициативных ребят, готовых реализовывать свои идеи, самые смелые проекты и участвовать во всех городских мероприятиях, при поддержке главы Городского округа</a:t>
            </a:r>
          </a:p>
        </p:txBody>
      </p:sp>
      <p:pic>
        <p:nvPicPr>
          <p:cNvPr id="7" name="Picture 4" descr="https://sun9-west.userapi.com/sun9-5/s/v1/ig2/_gF9kfnHu5qm3DqojKxwGxRw52prU9X6K_v3tyFkKPy9H7mkJi8Kh3MCmD1FPh9D_bWjD3hQ4ViCIcyzoV7wb3Ab.jpg?size=2560x1706&amp;quality=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5020"/>
            <a:ext cx="8170886" cy="54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un9-west.userapi.com/sun9-12/s/v1/ig2/b0RYfSV1umIv2TsZFQ-bcxnwEeMi6LqWtIUPUNFUCg1suil6EkdbKiWuf9KVbk5QuDE4P6fs09MBczH4j5haMD5i.jpg?size=1600x1066&amp;quality=96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5" y="0"/>
            <a:ext cx="8186831" cy="54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6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2488" y="262234"/>
            <a:ext cx="7356669" cy="1056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48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050" b="1" spc="14" dirty="0">
                <a:solidFill>
                  <a:srgbClr val="FFFFFF"/>
                </a:solidFill>
                <a:latin typeface="+mj-lt"/>
                <a:cs typeface="DLHLHO+HK Grotesk Bold"/>
              </a:rPr>
              <a:t>Молодежка ОНФ</a:t>
            </a:r>
            <a:endParaRPr sz="7050" b="1" spc="16" dirty="0">
              <a:solidFill>
                <a:srgbClr val="FFFFFF"/>
              </a:solidFill>
              <a:latin typeface="+mj-lt"/>
              <a:cs typeface="DLHLHO+HK Grotesk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2015" y="2267841"/>
            <a:ext cx="9969249" cy="546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7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15" dirty="0">
                <a:solidFill>
                  <a:srgbClr val="FFFFFF"/>
                </a:solidFill>
                <a:cs typeface="ILOTRA+Noto Sans JP DemiLight"/>
              </a:rPr>
              <a:t>«Молодёжка ОНФ» – это молодежное общественное движение, созданное на базе Общероссийского народного фронта, целью которого является осуществление общественно полезной деятельности и оперативная помощь населению. Движение пользуется поддержкой президента Владимира Путина. Задача «Молодёжки ОНФ» - стать местом сборки актуальных направлений, современных трендов, социально значимых инициатив , собирать все важное и нужное для каждого и доводить начатые дела до конца. Это команда единомышленников, которая знает, как сделать окружающий мир лучше своими руками, не дожидаясь ничьей помощи. И для этого нужно не так много, как может показаться. </a:t>
            </a:r>
            <a:endParaRPr sz="2600" spc="-15" dirty="0">
              <a:solidFill>
                <a:srgbClr val="FFFFFF"/>
              </a:solidFill>
              <a:cs typeface="ILOTRA+Noto Sans JP Demi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2488" y="263826"/>
            <a:ext cx="6529791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250" b="1" dirty="0">
                <a:solidFill>
                  <a:srgbClr val="FFFFFF"/>
                </a:solidFill>
                <a:latin typeface="+mj-lt"/>
                <a:cs typeface="GDJHQE+HK Grotesk Bold"/>
              </a:rPr>
              <a:t>Туристическое направление и поисковый отряд</a:t>
            </a:r>
            <a:endParaRPr sz="6250" b="1" dirty="0">
              <a:solidFill>
                <a:srgbClr val="FFFFFF"/>
              </a:solidFill>
              <a:latin typeface="+mj-lt"/>
              <a:cs typeface="GDJHQE+HK Grotesk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2488" y="3908496"/>
            <a:ext cx="9800804" cy="546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7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15" dirty="0">
                <a:solidFill>
                  <a:srgbClr val="FFFFFF"/>
                </a:solidFill>
                <a:cs typeface="CQISWF+Noto Sans JP DemiLight"/>
              </a:rPr>
              <a:t>Особенностью нашего городского округа является большое количество лесов и озер. В связи с этим, нередки случаи пропажи людей. На помощь в таких случаях попавшим в беду приходит поисковый отряд «Юпитер», созданный на базе Комплексного Молодежного центра. В тесной связи с поисковым отрядом «Лиза </a:t>
            </a:r>
            <a:r>
              <a:rPr lang="ru-RU" sz="2600" spc="-15" dirty="0" err="1">
                <a:solidFill>
                  <a:srgbClr val="FFFFFF"/>
                </a:solidFill>
                <a:cs typeface="CQISWF+Noto Sans JP DemiLight"/>
              </a:rPr>
              <a:t>Алерт</a:t>
            </a:r>
            <a:r>
              <a:rPr lang="ru-RU" sz="2600" spc="-15" dirty="0">
                <a:solidFill>
                  <a:srgbClr val="FFFFFF"/>
                </a:solidFill>
                <a:cs typeface="CQISWF+Noto Sans JP DemiLight"/>
              </a:rPr>
              <a:t>» наши добровольцы прочесывают лесную местность, распространяют информацию о пропавших людях и находят их, спасая жизни. </a:t>
            </a:r>
          </a:p>
          <a:p>
            <a:pPr marL="0" marR="0">
              <a:lnSpc>
                <a:spcPts val="387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spc="-15" dirty="0">
                <a:solidFill>
                  <a:srgbClr val="FFFFFF"/>
                </a:solidFill>
                <a:cs typeface="CQISWF+Noto Sans JP DemiLight"/>
              </a:rPr>
              <a:t>В перерывах между поисковой деятельностью добровольцы отряда занимаются туризмом. Организуют походы, сплавы и прочие туристические активности.  </a:t>
            </a:r>
            <a:endParaRPr sz="2600" spc="-15" dirty="0">
              <a:solidFill>
                <a:srgbClr val="FFFFFF"/>
              </a:solidFill>
              <a:cs typeface="CQISWF+Noto Sans JP Demi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2488" y="263823"/>
            <a:ext cx="9559014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250" b="1" dirty="0">
                <a:solidFill>
                  <a:srgbClr val="FFFFFF"/>
                </a:solidFill>
                <a:latin typeface="+mj-lt"/>
                <a:cs typeface="GDJHQE+HK Grotesk Bold"/>
              </a:rPr>
              <a:t>Молодёжный медиацентр «</a:t>
            </a:r>
            <a:r>
              <a:rPr lang="en-US" sz="6250" b="1" dirty="0" err="1">
                <a:solidFill>
                  <a:srgbClr val="FFFFFF"/>
                </a:solidFill>
                <a:latin typeface="+mj-lt"/>
                <a:cs typeface="GDJHQE+HK Grotesk Bold"/>
              </a:rPr>
              <a:t>MediaTeam</a:t>
            </a:r>
            <a:r>
              <a:rPr lang="ru-RU" sz="6250" b="1" dirty="0">
                <a:solidFill>
                  <a:srgbClr val="FFFFFF"/>
                </a:solidFill>
                <a:latin typeface="+mj-lt"/>
                <a:cs typeface="GDJHQE+HK Grotesk Bold"/>
              </a:rPr>
              <a:t>»</a:t>
            </a:r>
            <a:endParaRPr sz="6250" b="1" dirty="0">
              <a:solidFill>
                <a:srgbClr val="FFFFFF"/>
              </a:solidFill>
              <a:latin typeface="+mj-lt"/>
              <a:cs typeface="GDJHQE+HK Grotesk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88109" y="3432616"/>
            <a:ext cx="9703393" cy="4923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spc="-18" dirty="0">
                <a:solidFill>
                  <a:srgbClr val="FFFFFF"/>
                </a:solidFill>
                <a:cs typeface="CQISWF+Noto Sans JP DemiLight"/>
              </a:rPr>
              <a:t>На базе Комплексного молодежного центра создана творческая команда репортеров, блогеров, фотографов и видеографов. На каждом мероприятии присутствуют ребята из </a:t>
            </a:r>
            <a:r>
              <a:rPr lang="en-US" sz="2900" spc="-18" dirty="0" err="1">
                <a:solidFill>
                  <a:srgbClr val="FFFFFF"/>
                </a:solidFill>
                <a:cs typeface="CQISWF+Noto Sans JP DemiLight"/>
              </a:rPr>
              <a:t>MediaTeam</a:t>
            </a:r>
            <a:r>
              <a:rPr lang="ru-RU" sz="2900" spc="-18" dirty="0">
                <a:solidFill>
                  <a:srgbClr val="FFFFFF"/>
                </a:solidFill>
                <a:cs typeface="CQISWF+Noto Sans JP DemiLight"/>
              </a:rPr>
              <a:t>, которые реализовывают информационное освещение этого мероприятия.  Ребята также снимают социальную рекламу на темы, которые остро затрагивают жителей нашего округа и участвуют в медийных конкурсах различных уровней, нередко занимая на них призовые места. </a:t>
            </a:r>
          </a:p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endParaRPr sz="2900" spc="-18" dirty="0">
              <a:solidFill>
                <a:srgbClr val="FFFFFF"/>
              </a:solidFill>
              <a:cs typeface="CQISWF+Noto Sans JP Demi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2488" y="263825"/>
            <a:ext cx="5200602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250" b="1" dirty="0">
                <a:solidFill>
                  <a:srgbClr val="FFFFFF"/>
                </a:solidFill>
                <a:latin typeface="+mj-lt"/>
                <a:cs typeface="LAIVLC+HK Grotesk Bold"/>
              </a:rPr>
              <a:t>Музыкальное направление</a:t>
            </a:r>
            <a:endParaRPr sz="6250" b="1" dirty="0">
              <a:solidFill>
                <a:srgbClr val="FFFFFF"/>
              </a:solidFill>
              <a:latin typeface="+mj-lt"/>
              <a:cs typeface="LAIVLC+HK Grotesk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2488" y="4561952"/>
            <a:ext cx="9666664" cy="3268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spc="-19" dirty="0">
                <a:solidFill>
                  <a:srgbClr val="FFFFFF"/>
                </a:solidFill>
                <a:cs typeface="JGUSTF+Noto Sans JP DemiLight"/>
              </a:rPr>
              <a:t>В стенах молодежки есть и музыкальная студия, где творческая молодежь проводит большое количество времени, репетируя на постоянной основе и готовясь к выступлениям. Ребята выступают с музыкальной программой как на мероприятиях Молодежного центра, так и на общегородских мероприятиях.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743</Words>
  <Application>Microsoft Office PowerPoint</Application>
  <PresentationFormat>Произвольный</PresentationFormat>
  <Paragraphs>68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Calibri</vt:lpstr>
      <vt:lpstr>DLHLHO+HK Grotesk Bold</vt:lpstr>
      <vt:lpstr>LAIVLC+HK Grotesk Bold</vt:lpstr>
      <vt:lpstr>NGHIUV+Vollkorn Italic</vt:lpstr>
      <vt:lpstr>GDJHQE+HK Grotesk Bold</vt:lpstr>
      <vt:lpstr>PHKNSU+HK Grotesk Bold</vt:lpstr>
      <vt:lpstr>JGUSTF+Noto Sans JP DemiLight</vt:lpstr>
      <vt:lpstr>CQISWF+Noto Sans JP DemiLight</vt:lpstr>
      <vt:lpstr>GHVNEU+HK Grotesk Bold</vt:lpstr>
      <vt:lpstr>ILOTRA+Noto Sans JP DemiLight</vt:lpstr>
      <vt:lpstr>OWPEFA+Noto Sans JP DemiLight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Пользователь</cp:lastModifiedBy>
  <cp:revision>47</cp:revision>
  <dcterms:modified xsi:type="dcterms:W3CDTF">2024-02-02T06:54:30Z</dcterms:modified>
</cp:coreProperties>
</file>