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24387048" cy="13716000"/>
  <p:notesSz cx="13716000" cy="2438704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sv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image" Target="../media/image-3-5.png"/><Relationship Id="rId6" Type="http://schemas.openxmlformats.org/officeDocument/2006/relationships/image" Target="../media/image-3-6.svg"/><Relationship Id="rId7" Type="http://schemas.openxmlformats.org/officeDocument/2006/relationships/image" Target="../media/image-3-7.png"/><Relationship Id="rId8" Type="http://schemas.openxmlformats.org/officeDocument/2006/relationships/image" Target="../media/image-3-8.svg"/><Relationship Id="rId9" Type="http://schemas.openxmlformats.org/officeDocument/2006/relationships/image" Target="../media/image-3-9.png"/><Relationship Id="rId10" Type="http://schemas.openxmlformats.org/officeDocument/2006/relationships/image" Target="../media/image-3-10.svg"/><Relationship Id="rId11" Type="http://schemas.openxmlformats.org/officeDocument/2006/relationships/image" Target="../media/image-3-11.png"/><Relationship Id="rId12" Type="http://schemas.openxmlformats.org/officeDocument/2006/relationships/image" Target="../media/image-3-12.svg"/><Relationship Id="rId13" Type="http://schemas.openxmlformats.org/officeDocument/2006/relationships/image" Target="../media/image-3-13.png"/><Relationship Id="rId14" Type="http://schemas.openxmlformats.org/officeDocument/2006/relationships/image" Target="../media/image-3-14.sv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slideLayout" Target="../slideLayouts/slideLayout1.xml"/><Relationship Id="rId2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sv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svg"/><Relationship Id="rId5" Type="http://schemas.openxmlformats.org/officeDocument/2006/relationships/image" Target="../media/image-6-5.png"/><Relationship Id="rId6" Type="http://schemas.openxmlformats.org/officeDocument/2006/relationships/image" Target="../media/image-6-6.svg"/><Relationship Id="rId7" Type="http://schemas.openxmlformats.org/officeDocument/2006/relationships/image" Target="../media/image-6-7.png"/><Relationship Id="rId8" Type="http://schemas.openxmlformats.org/officeDocument/2006/relationships/image" Target="../media/image-6-8.sv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48319"/>
            <a:ext cx="24387048" cy="166458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941726" y="5617633"/>
            <a:ext cx="16516298" cy="2480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0" dirty="0">
                <a:solidFill>
                  <a:srgbClr val="FFFFFF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Крупнейшая платформа</a:t>
            </a:r>
            <a:endParaRPr lang="en-US" sz="6400" dirty="0"/>
          </a:p>
          <a:p>
            <a:pPr algn="ctr" indent="0" marL="0">
              <a:buNone/>
            </a:pPr>
            <a:r>
              <a:rPr lang="en-US" sz="6400" dirty="0">
                <a:solidFill>
                  <a:srgbClr val="FFFFFF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для добрых дел в России</a:t>
            </a:r>
            <a:endParaRPr lang="en-US" sz="6400" dirty="0"/>
          </a:p>
        </p:txBody>
      </p:sp>
      <p:pic>
        <p:nvPicPr>
          <p:cNvPr id="5" name="Image 2" descr=" 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079" y="635000"/>
            <a:ext cx="247681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48319"/>
            <a:ext cx="24387048" cy="1664581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545" y="501092"/>
            <a:ext cx="8760932" cy="570582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816327" y="2565400"/>
            <a:ext cx="20754394" cy="8585200"/>
          </a:xfrm>
          <a:prstGeom prst="roundRect">
            <a:avLst>
              <a:gd name="adj" fmla="val 7349"/>
            </a:avLst>
          </a:prstGeom>
          <a:solidFill>
            <a:srgbClr val="FFFFFF">
              <a:alpha val="100000"/>
            </a:srgbClr>
          </a:solidFill>
          <a:ln w="63500">
            <a:solidFill>
              <a:srgbClr val="AF04F9"/>
            </a:solidFill>
            <a:prstDash val="solid"/>
          </a:ln>
          <a:effectLst>
            <a:outerShdw sx="100000" sy="100000" kx="0" ky="0" algn="bl" rotWithShape="0" blurRad="127000" dist="538815" dir="2700000">
              <a:srgbClr val="af04f9">
                <a:alpha val="25000"/>
              </a:srgbClr>
            </a:outerShdw>
          </a:effectLst>
        </p:spPr>
      </p:sp>
      <p:sp>
        <p:nvSpPr>
          <p:cNvPr id="5" name="Text 1"/>
          <p:cNvSpPr/>
          <p:nvPr/>
        </p:nvSpPr>
        <p:spPr>
          <a:xfrm>
            <a:off x="2426003" y="3111500"/>
            <a:ext cx="19687461" cy="746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lvl="1" marL="685800" indent="-342900">
              <a:buSzPct val="100000"/>
              <a:buChar char="•"/>
            </a:pPr>
            <a:r>
              <a:rPr lang="en-US" sz="36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Четкого и добросовестного выполнения задач;</a:t>
            </a:r>
            <a:endParaRPr lang="en-US" sz="3600" dirty="0"/>
          </a:p>
          <a:p>
            <a:pPr algn="l" indent="0" marL="0">
              <a:buNone/>
            </a:pPr>
            <a:r>
              <a:rPr lang="en-US" sz="36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600" dirty="0"/>
          </a:p>
          <a:p>
            <a:pPr algn="l" lvl="1" marL="685800" indent="-342900">
              <a:buSzPct val="100000"/>
              <a:buChar char="•"/>
            </a:pPr>
            <a:r>
              <a:rPr lang="en-US" sz="36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Знание и уважение принципов волонтерского движения;</a:t>
            </a:r>
            <a:endParaRPr lang="en-US" sz="3600" dirty="0"/>
          </a:p>
          <a:p>
            <a:pPr algn="l" indent="0" marL="0">
              <a:buNone/>
            </a:pPr>
            <a:r>
              <a:rPr lang="en-US" sz="36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600" dirty="0"/>
          </a:p>
          <a:p>
            <a:pPr algn="l" lvl="1" marL="685800" indent="-342900">
              <a:buSzPct val="100000"/>
              <a:buChar char="•"/>
            </a:pPr>
            <a:r>
              <a:rPr lang="en-US" sz="36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Следования инструкциям, выданным во время прохождения инструктажа;</a:t>
            </a:r>
            <a:endParaRPr lang="en-US" sz="3600" dirty="0"/>
          </a:p>
          <a:p>
            <a:pPr algn="l" indent="0" marL="0">
              <a:buNone/>
            </a:pPr>
            <a:r>
              <a:rPr lang="en-US" sz="36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600" dirty="0"/>
          </a:p>
          <a:p>
            <a:pPr algn="l" lvl="1" marL="685800" indent="-342900">
              <a:buSzPct val="100000"/>
              <a:buChar char="•"/>
            </a:pPr>
            <a:r>
              <a:rPr lang="en-US" sz="36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Бережного отношения к материальным ресурсам, предоставленным для выполнения волонтерской деятельности;</a:t>
            </a:r>
            <a:endParaRPr lang="en-US" sz="3600" dirty="0"/>
          </a:p>
          <a:p>
            <a:pPr algn="l" indent="0" marL="0">
              <a:buNone/>
            </a:pPr>
            <a:r>
              <a:rPr lang="en-US" sz="36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600" dirty="0"/>
          </a:p>
          <a:p>
            <a:pPr algn="l" lvl="1" marL="685800" indent="-342900">
              <a:buSzPct val="100000"/>
              <a:buChar char="•"/>
            </a:pPr>
            <a:r>
              <a:rPr lang="en-US" sz="36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Неразглашения сведений, которые составляют охраняемую законом тайну;</a:t>
            </a:r>
            <a:endParaRPr lang="en-US" sz="3600" dirty="0"/>
          </a:p>
          <a:p>
            <a:pPr algn="l" indent="0" marL="0">
              <a:buNone/>
            </a:pPr>
            <a:r>
              <a:rPr lang="en-US" sz="36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600" dirty="0"/>
          </a:p>
          <a:p>
            <a:pPr algn="l" lvl="1" marL="685800" indent="-342900">
              <a:buSzPct val="100000"/>
              <a:buChar char="•"/>
            </a:pPr>
            <a:r>
              <a:rPr lang="en-US" sz="36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Своевременного уведомления о своем желании прекратить волонтерскую деятельность;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48319"/>
            <a:ext cx="24387048" cy="1664581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066" y="501092"/>
            <a:ext cx="8494335" cy="671171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5271159" y="2362200"/>
            <a:ext cx="13844730" cy="8991600"/>
          </a:xfrm>
          <a:prstGeom prst="roundRect">
            <a:avLst>
              <a:gd name="adj" fmla="val 7017"/>
            </a:avLst>
          </a:prstGeom>
          <a:solidFill>
            <a:srgbClr val="FFFFFF">
              <a:alpha val="100000"/>
            </a:srgbClr>
          </a:solidFill>
          <a:ln w="63500">
            <a:solidFill>
              <a:srgbClr val="00D2D3"/>
            </a:solidFill>
            <a:prstDash val="solid"/>
          </a:ln>
          <a:effectLst>
            <a:outerShdw sx="100000" sy="100000" kx="0" ky="0" algn="bl" rotWithShape="0" blurRad="127000" dist="538815" dir="2700000">
              <a:srgbClr val="00d2d3">
                <a:alpha val="25000"/>
              </a:srgbClr>
            </a:outerShdw>
          </a:effectLst>
        </p:spPr>
      </p:sp>
      <p:sp>
        <p:nvSpPr>
          <p:cNvPr id="5" name="Text 1"/>
          <p:cNvSpPr/>
          <p:nvPr/>
        </p:nvSpPr>
        <p:spPr>
          <a:xfrm>
            <a:off x="5677610" y="2942167"/>
            <a:ext cx="13167312" cy="7806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Помощь ближнему, природе, животным, городу;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Чувство сострадания, справедливости;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Стать частью чего-то глобального, сделать мир лучше;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Чувство солидарности;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Путешествия, новые знакомства, расширение кругозора;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Стремление к самореализации;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Образование, приобретение новых навыков, карьерный рост;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00D2D3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Долг.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48319"/>
            <a:ext cx="24387048" cy="1664581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583" y="617525"/>
            <a:ext cx="3320553" cy="554738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574997" y="1701800"/>
            <a:ext cx="21237054" cy="2628900"/>
          </a:xfrm>
          <a:prstGeom prst="roundRect">
            <a:avLst>
              <a:gd name="adj" fmla="val 24000"/>
            </a:avLst>
          </a:prstGeom>
          <a:solidFill>
            <a:srgbClr val="FFFFFF">
              <a:alpha val="100000"/>
            </a:srgbClr>
          </a:solidFill>
          <a:ln w="63500">
            <a:solidFill>
              <a:srgbClr val="FF5D00"/>
            </a:solidFill>
            <a:prstDash val="solid"/>
          </a:ln>
          <a:effectLst>
            <a:outerShdw sx="100000" sy="100000" kx="0" ky="0" algn="bl" rotWithShape="0" blurRad="127000" dist="538815" dir="2700000">
              <a:srgbClr val="ff5d00">
                <a:alpha val="25000"/>
              </a:srgbClr>
            </a:outerShdw>
          </a:effectLst>
        </p:spPr>
      </p:sp>
      <p:sp>
        <p:nvSpPr>
          <p:cNvPr id="5" name="Text 1"/>
          <p:cNvSpPr/>
          <p:nvPr/>
        </p:nvSpPr>
        <p:spPr>
          <a:xfrm>
            <a:off x="2298987" y="2015067"/>
            <a:ext cx="20432620" cy="193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dirty="0">
                <a:solidFill>
                  <a:srgbClr val="FF5D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Крупнейшая платформа добрых дел. Гибкий поиск и алгоритмы поисковой выдачи помогают найти волонтёрские организации, проекты, обучающие курсы, а также принимать участие в стажировках и конкурсах.</a:t>
            </a:r>
            <a:endParaRPr lang="en-US" sz="3200" dirty="0"/>
          </a:p>
        </p:txBody>
      </p:sp>
      <p:pic>
        <p:nvPicPr>
          <p:cNvPr id="6" name="Image 2" descr=" 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79" y="5294375"/>
            <a:ext cx="9196218" cy="559308"/>
          </a:xfrm>
          <a:prstGeom prst="rect">
            <a:avLst/>
          </a:prstGeom>
        </p:spPr>
      </p:pic>
      <p:pic>
        <p:nvPicPr>
          <p:cNvPr id="7" name="Image 3" descr=" 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579" y="5294375"/>
            <a:ext cx="9196218" cy="559308"/>
          </a:xfrm>
          <a:prstGeom prst="rect">
            <a:avLst/>
          </a:prstGeom>
        </p:spPr>
      </p:pic>
      <p:pic>
        <p:nvPicPr>
          <p:cNvPr id="8" name="Image 4" descr=" 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6959" y="5401562"/>
            <a:ext cx="10175134" cy="452121"/>
          </a:xfrm>
          <a:prstGeom prst="rect">
            <a:avLst/>
          </a:prstGeom>
        </p:spPr>
      </p:pic>
      <p:sp>
        <p:nvSpPr>
          <p:cNvPr id="9" name="Shape 2"/>
          <p:cNvSpPr/>
          <p:nvPr/>
        </p:nvSpPr>
        <p:spPr>
          <a:xfrm>
            <a:off x="635079" y="6045200"/>
            <a:ext cx="10504213" cy="5372100"/>
          </a:xfrm>
          <a:prstGeom prst="roundRect">
            <a:avLst>
              <a:gd name="adj" fmla="val 11745"/>
            </a:avLst>
          </a:prstGeom>
          <a:solidFill>
            <a:srgbClr val="FFFFFF">
              <a:alpha val="100000"/>
            </a:srgbClr>
          </a:solidFill>
          <a:ln w="63500">
            <a:solidFill>
              <a:srgbClr val="AF04F9"/>
            </a:solidFill>
            <a:prstDash val="solid"/>
          </a:ln>
          <a:effectLst>
            <a:outerShdw sx="100000" sy="100000" kx="0" ky="0" algn="bl" rotWithShape="0" blurRad="127000" dist="538815" dir="2700000">
              <a:srgbClr val="af04f9">
                <a:alpha val="25000"/>
              </a:srgbClr>
            </a:outerShdw>
          </a:effectLst>
        </p:spPr>
      </p:sp>
      <p:sp>
        <p:nvSpPr>
          <p:cNvPr id="10" name="Shape 3"/>
          <p:cNvSpPr/>
          <p:nvPr/>
        </p:nvSpPr>
        <p:spPr>
          <a:xfrm>
            <a:off x="13031829" y="6045200"/>
            <a:ext cx="10339092" cy="4394200"/>
          </a:xfrm>
          <a:prstGeom prst="roundRect">
            <a:avLst>
              <a:gd name="adj" fmla="val 14358"/>
            </a:avLst>
          </a:prstGeom>
          <a:solidFill>
            <a:srgbClr val="FFFFFF">
              <a:alpha val="100000"/>
            </a:srgbClr>
          </a:solidFill>
          <a:ln w="63500">
            <a:solidFill>
              <a:srgbClr val="EA0F7E"/>
            </a:solidFill>
            <a:prstDash val="solid"/>
          </a:ln>
          <a:effectLst>
            <a:outerShdw sx="100000" sy="100000" kx="0" ky="0" algn="bl" rotWithShape="0" blurRad="127000" dist="538815" dir="2700000">
              <a:srgbClr val="ea0f7e">
                <a:alpha val="25000"/>
              </a:srgbClr>
            </a:outerShdw>
          </a:effectLst>
        </p:spPr>
      </p:sp>
      <p:sp>
        <p:nvSpPr>
          <p:cNvPr id="11" name="Text 4"/>
          <p:cNvSpPr/>
          <p:nvPr/>
        </p:nvSpPr>
        <p:spPr>
          <a:xfrm>
            <a:off x="1270159" y="6447367"/>
            <a:ext cx="9572763" cy="4580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Поиск и поддержка инициатив в любом регионе;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Путешествия со смыслом и участие в масштабных событиях;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Бесплатное онлайн-образование и уникальный практический опыт, который;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Фиксируется в волонтёрской книжке;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Привилегии за волонтёрскую деятельность.</a:t>
            </a:r>
            <a:endParaRPr lang="en-US" sz="3200" dirty="0"/>
          </a:p>
        </p:txBody>
      </p:sp>
      <p:sp>
        <p:nvSpPr>
          <p:cNvPr id="12" name="Text 5"/>
          <p:cNvSpPr/>
          <p:nvPr/>
        </p:nvSpPr>
        <p:spPr>
          <a:xfrm>
            <a:off x="13654207" y="6447367"/>
            <a:ext cx="9433046" cy="35771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EA0F7E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Привлечение, обучение и удержание добровольцев;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EA0F7E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Бесплатная CRM-система для работы с волонтёрским сообществом;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EA0F7E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Поиск партнёров;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EA0F7E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Продвижение своих социальных проектов Информационная и грантовая поддержка.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48319"/>
            <a:ext cx="24387048" cy="1664581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583" y="617525"/>
            <a:ext cx="3320553" cy="554738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635079" y="1701800"/>
            <a:ext cx="23116889" cy="9347200"/>
          </a:xfrm>
          <a:prstGeom prst="roundRect">
            <a:avLst>
              <a:gd name="adj" fmla="val 6750"/>
            </a:avLst>
          </a:prstGeom>
          <a:solidFill>
            <a:srgbClr val="AF04F9">
              <a:alpha val="100000"/>
            </a:srgbClr>
          </a:solidFill>
          <a:ln/>
          <a:effectLst>
            <a:outerShdw sx="100000" sy="100000" kx="0" ky="0" algn="bl" rotWithShape="0" blurRad="635000" dist="179605" dir="2700000">
              <a:srgbClr val="000000">
                <a:alpha val="25000"/>
              </a:srgbClr>
            </a:outerShdw>
          </a:effectLst>
        </p:spPr>
      </p:sp>
      <p:pic>
        <p:nvPicPr>
          <p:cNvPr id="5" name="Image 2" descr=" 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127" y="2082800"/>
            <a:ext cx="5448981" cy="25654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2006851" y="3632200"/>
            <a:ext cx="346753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волонтёров</a:t>
            </a:r>
            <a:endParaRPr lang="en-US" sz="2400" dirty="0"/>
          </a:p>
        </p:txBody>
      </p:sp>
      <p:sp>
        <p:nvSpPr>
          <p:cNvPr id="7" name="Text 2"/>
          <p:cNvSpPr/>
          <p:nvPr/>
        </p:nvSpPr>
        <p:spPr>
          <a:xfrm>
            <a:off x="1922174" y="2734733"/>
            <a:ext cx="3636888" cy="702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0" dirty="0">
                <a:solidFill>
                  <a:srgbClr val="FF5D00">
                    <a:alpha val="100000"/>
                  </a:srgbClr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8 млн</a:t>
            </a:r>
            <a:endParaRPr lang="en-US" sz="6400" dirty="0"/>
          </a:p>
        </p:txBody>
      </p:sp>
      <p:pic>
        <p:nvPicPr>
          <p:cNvPr id="8" name="Image 3" descr=" 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5632" y="2082800"/>
            <a:ext cx="5436279" cy="2565400"/>
          </a:xfrm>
          <a:prstGeom prst="rect">
            <a:avLst/>
          </a:prstGeom>
        </p:spPr>
      </p:pic>
      <p:pic>
        <p:nvPicPr>
          <p:cNvPr id="9" name="Image 4" descr=" 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921940" y="2082800"/>
            <a:ext cx="5448981" cy="2565400"/>
          </a:xfrm>
          <a:prstGeom prst="rect">
            <a:avLst/>
          </a:prstGeom>
        </p:spPr>
      </p:pic>
      <p:pic>
        <p:nvPicPr>
          <p:cNvPr id="10" name="Image 5" descr=" 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295137" y="2082800"/>
            <a:ext cx="5436279" cy="2565400"/>
          </a:xfrm>
          <a:prstGeom prst="rect">
            <a:avLst/>
          </a:prstGeom>
        </p:spPr>
      </p:pic>
      <p:pic>
        <p:nvPicPr>
          <p:cNvPr id="11" name="Image 6" descr=" 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282435" y="4838700"/>
            <a:ext cx="11088486" cy="5829300"/>
          </a:xfrm>
          <a:prstGeom prst="rect">
            <a:avLst/>
          </a:prstGeom>
        </p:spPr>
      </p:pic>
      <p:pic>
        <p:nvPicPr>
          <p:cNvPr id="12" name="Image 7" descr=" 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6127" y="4838700"/>
            <a:ext cx="11075784" cy="5829300"/>
          </a:xfrm>
          <a:prstGeom prst="rect">
            <a:avLst/>
          </a:prstGeom>
        </p:spPr>
      </p:pic>
      <p:sp>
        <p:nvSpPr>
          <p:cNvPr id="13" name="Text 3"/>
          <p:cNvSpPr/>
          <p:nvPr/>
        </p:nvSpPr>
        <p:spPr>
          <a:xfrm>
            <a:off x="7633654" y="3632200"/>
            <a:ext cx="346753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организаций</a:t>
            </a:r>
            <a:endParaRPr lang="en-US" sz="2400" dirty="0"/>
          </a:p>
        </p:txBody>
      </p:sp>
      <p:sp>
        <p:nvSpPr>
          <p:cNvPr id="14" name="Text 4"/>
          <p:cNvSpPr/>
          <p:nvPr/>
        </p:nvSpPr>
        <p:spPr>
          <a:xfrm>
            <a:off x="13273159" y="3632200"/>
            <a:ext cx="346753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добрых дел</a:t>
            </a:r>
            <a:endParaRPr lang="en-US" sz="2400" dirty="0"/>
          </a:p>
        </p:txBody>
      </p:sp>
      <p:sp>
        <p:nvSpPr>
          <p:cNvPr id="15" name="Text 5"/>
          <p:cNvSpPr/>
          <p:nvPr/>
        </p:nvSpPr>
        <p:spPr>
          <a:xfrm>
            <a:off x="18912664" y="3632200"/>
            <a:ext cx="346753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волонтёрских часов</a:t>
            </a:r>
            <a:endParaRPr lang="en-US" sz="2400" dirty="0"/>
          </a:p>
        </p:txBody>
      </p:sp>
      <p:sp>
        <p:nvSpPr>
          <p:cNvPr id="16" name="Text 6"/>
          <p:cNvSpPr/>
          <p:nvPr/>
        </p:nvSpPr>
        <p:spPr>
          <a:xfrm>
            <a:off x="7548977" y="2734733"/>
            <a:ext cx="3636888" cy="702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0" dirty="0">
                <a:solidFill>
                  <a:srgbClr val="FF5D00">
                    <a:alpha val="100000"/>
                  </a:srgbClr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180 тыс</a:t>
            </a:r>
            <a:endParaRPr lang="en-US" sz="6400" dirty="0"/>
          </a:p>
        </p:txBody>
      </p:sp>
      <p:sp>
        <p:nvSpPr>
          <p:cNvPr id="17" name="Text 7"/>
          <p:cNvSpPr/>
          <p:nvPr/>
        </p:nvSpPr>
        <p:spPr>
          <a:xfrm>
            <a:off x="13188482" y="2734733"/>
            <a:ext cx="3636888" cy="702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0" dirty="0">
                <a:solidFill>
                  <a:srgbClr val="FF5D00">
                    <a:alpha val="100000"/>
                  </a:srgbClr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1 млн</a:t>
            </a:r>
            <a:endParaRPr lang="en-US" sz="6400" dirty="0"/>
          </a:p>
        </p:txBody>
      </p:sp>
      <p:sp>
        <p:nvSpPr>
          <p:cNvPr id="18" name="Text 8"/>
          <p:cNvSpPr/>
          <p:nvPr/>
        </p:nvSpPr>
        <p:spPr>
          <a:xfrm>
            <a:off x="18827987" y="2734733"/>
            <a:ext cx="3636888" cy="702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0" dirty="0">
                <a:solidFill>
                  <a:srgbClr val="FF5D00">
                    <a:alpha val="100000"/>
                  </a:srgbClr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175 млн</a:t>
            </a:r>
            <a:endParaRPr lang="en-US" sz="6400" dirty="0"/>
          </a:p>
        </p:txBody>
      </p:sp>
      <p:sp>
        <p:nvSpPr>
          <p:cNvPr id="19" name="Text 9"/>
          <p:cNvSpPr/>
          <p:nvPr/>
        </p:nvSpPr>
        <p:spPr>
          <a:xfrm>
            <a:off x="1460683" y="6523567"/>
            <a:ext cx="9433046" cy="35771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Увеличивать лояльность волонтёров;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Продвигать мероприятия и проекты;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Проходить бесплатные курсы;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Минимизировать затраты на управление;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Получать ресурсы на развитие;</a:t>
            </a:r>
            <a:endParaRPr lang="en-US" sz="3200" dirty="0"/>
          </a:p>
          <a:p>
            <a:pPr algn="l" lvl="1" marL="685800" indent="-342900">
              <a:buSzPct val="100000"/>
              <a:buChar char="•"/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Изучать лучшие практики и др.</a:t>
            </a:r>
            <a:endParaRPr lang="en-US" sz="3200" dirty="0"/>
          </a:p>
        </p:txBody>
      </p:sp>
      <p:pic>
        <p:nvPicPr>
          <p:cNvPr id="20" name="Image 8" descr=" 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1769" y="5468417"/>
            <a:ext cx="5044062" cy="441958"/>
          </a:xfrm>
          <a:prstGeom prst="rect">
            <a:avLst/>
          </a:prstGeom>
        </p:spPr>
      </p:pic>
      <p:pic>
        <p:nvPicPr>
          <p:cNvPr id="21" name="Image 9" descr=" 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44879" y="5347109"/>
            <a:ext cx="5363769" cy="563265"/>
          </a:xfrm>
          <a:prstGeom prst="rect">
            <a:avLst/>
          </a:prstGeom>
        </p:spPr>
      </p:pic>
      <p:pic>
        <p:nvPicPr>
          <p:cNvPr id="22" name="Image 10" descr=" 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6302" y="5969000"/>
            <a:ext cx="2121165" cy="2120900"/>
          </a:xfrm>
          <a:prstGeom prst="rect">
            <a:avLst/>
          </a:prstGeom>
        </p:spPr>
      </p:pic>
      <p:pic>
        <p:nvPicPr>
          <p:cNvPr id="23" name="Image 11" descr=" 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454407" y="7200900"/>
            <a:ext cx="2083060" cy="2082800"/>
          </a:xfrm>
          <a:prstGeom prst="rect">
            <a:avLst/>
          </a:prstGeom>
        </p:spPr>
      </p:pic>
      <p:pic>
        <p:nvPicPr>
          <p:cNvPr id="24" name="Image 12" descr=" 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365495" y="8394700"/>
            <a:ext cx="2260883" cy="2260600"/>
          </a:xfrm>
          <a:prstGeom prst="rect">
            <a:avLst/>
          </a:prstGeom>
        </p:spPr>
      </p:pic>
      <p:sp>
        <p:nvSpPr>
          <p:cNvPr id="25" name="Text 10"/>
          <p:cNvSpPr/>
          <p:nvPr/>
        </p:nvSpPr>
        <p:spPr>
          <a:xfrm>
            <a:off x="16537467" y="6688667"/>
            <a:ext cx="4288903" cy="29675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0000"/>
              </a:lnSpc>
              <a:buNone/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2 583 организаторов 76 345 волонтёра 13 057 обученных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48319"/>
            <a:ext cx="24387048" cy="1664581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323" y="617525"/>
            <a:ext cx="8684661" cy="459029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685886" y="3949700"/>
            <a:ext cx="4991724" cy="2870200"/>
          </a:xfrm>
          <a:prstGeom prst="roundRect">
            <a:avLst>
              <a:gd name="adj" fmla="val 21982"/>
            </a:avLst>
          </a:prstGeom>
          <a:solidFill>
            <a:srgbClr val="FFFFFF">
              <a:alpha val="100000"/>
            </a:srgbClr>
          </a:solidFill>
          <a:ln w="63500">
            <a:solidFill>
              <a:srgbClr val="AF04F9"/>
            </a:solidFill>
            <a:prstDash val="solid"/>
          </a:ln>
          <a:effectLst>
            <a:outerShdw sx="100000" sy="100000" kx="0" ky="0" algn="bl" rotWithShape="0" blurRad="127000" dist="538815" dir="2700000">
              <a:srgbClr val="af04f9">
                <a:alpha val="25000"/>
              </a:srgbClr>
            </a:outerShdw>
          </a:effectLst>
        </p:spPr>
      </p:sp>
      <p:sp>
        <p:nvSpPr>
          <p:cNvPr id="5" name="Text 1"/>
          <p:cNvSpPr/>
          <p:nvPr/>
        </p:nvSpPr>
        <p:spPr>
          <a:xfrm>
            <a:off x="1003425" y="4432300"/>
            <a:ext cx="4458257" cy="19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Площадка для взаимодействия волонтёров и организаторов с актуальными вакансиями добрых дел.</a:t>
            </a:r>
            <a:endParaRPr lang="en-US" sz="2400" dirty="0"/>
          </a:p>
        </p:txBody>
      </p:sp>
      <p:pic>
        <p:nvPicPr>
          <p:cNvPr id="6" name="Image 2" descr=" 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432" y="3606800"/>
            <a:ext cx="2654632" cy="6858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685886" y="7835900"/>
            <a:ext cx="4991724" cy="2870200"/>
          </a:xfrm>
          <a:prstGeom prst="roundRect">
            <a:avLst>
              <a:gd name="adj" fmla="val 21982"/>
            </a:avLst>
          </a:prstGeom>
          <a:solidFill>
            <a:srgbClr val="FFFFFF">
              <a:alpha val="100000"/>
            </a:srgbClr>
          </a:solidFill>
          <a:ln w="63500">
            <a:solidFill>
              <a:srgbClr val="AF04F9"/>
            </a:solidFill>
            <a:prstDash val="solid"/>
          </a:ln>
          <a:effectLst>
            <a:outerShdw sx="100000" sy="100000" kx="0" ky="0" algn="bl" rotWithShape="0" blurRad="127000" dist="538815" dir="2700000">
              <a:srgbClr val="af04f9">
                <a:alpha val="25000"/>
              </a:srgbClr>
            </a:outerShdw>
          </a:effectLst>
        </p:spPr>
      </p:sp>
      <p:sp>
        <p:nvSpPr>
          <p:cNvPr id="8" name="Text 3"/>
          <p:cNvSpPr/>
          <p:nvPr/>
        </p:nvSpPr>
        <p:spPr>
          <a:xfrm>
            <a:off x="1003425" y="8559800"/>
            <a:ext cx="4458257" cy="14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Бесплатные онлайн-курсы для волонтёров и организаторов волонтёрской деятельности.</a:t>
            </a:r>
            <a:endParaRPr lang="en-US" sz="2400" dirty="0"/>
          </a:p>
        </p:txBody>
      </p:sp>
      <p:sp>
        <p:nvSpPr>
          <p:cNvPr id="9" name="Shape 4"/>
          <p:cNvSpPr/>
          <p:nvPr/>
        </p:nvSpPr>
        <p:spPr>
          <a:xfrm>
            <a:off x="6693737" y="3949700"/>
            <a:ext cx="4991724" cy="2870200"/>
          </a:xfrm>
          <a:prstGeom prst="roundRect">
            <a:avLst>
              <a:gd name="adj" fmla="val 21982"/>
            </a:avLst>
          </a:prstGeom>
          <a:solidFill>
            <a:srgbClr val="FFFFFF">
              <a:alpha val="100000"/>
            </a:srgbClr>
          </a:solidFill>
          <a:ln w="63500">
            <a:solidFill>
              <a:srgbClr val="FF5D00"/>
            </a:solidFill>
            <a:prstDash val="solid"/>
          </a:ln>
          <a:effectLst>
            <a:outerShdw sx="100000" sy="100000" kx="0" ky="0" algn="bl" rotWithShape="0" blurRad="127000" dist="538815" dir="2700000">
              <a:srgbClr val="ff5d00">
                <a:alpha val="50000"/>
              </a:srgbClr>
            </a:outerShdw>
          </a:effectLst>
        </p:spPr>
      </p:sp>
      <p:sp>
        <p:nvSpPr>
          <p:cNvPr id="10" name="Text 5"/>
          <p:cNvSpPr/>
          <p:nvPr/>
        </p:nvSpPr>
        <p:spPr>
          <a:xfrm>
            <a:off x="7011276" y="4660900"/>
            <a:ext cx="4458257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СМИ, которое рассказывает вдохновляющие истории о решении проблеми участии в социальной жизни общества.</a:t>
            </a:r>
            <a:endParaRPr lang="en-US" sz="2400" dirty="0"/>
          </a:p>
        </p:txBody>
      </p:sp>
      <p:sp>
        <p:nvSpPr>
          <p:cNvPr id="11" name="Shape 6"/>
          <p:cNvSpPr/>
          <p:nvPr/>
        </p:nvSpPr>
        <p:spPr>
          <a:xfrm>
            <a:off x="6693737" y="7835900"/>
            <a:ext cx="4991724" cy="2870200"/>
          </a:xfrm>
          <a:prstGeom prst="roundRect">
            <a:avLst>
              <a:gd name="adj" fmla="val 21982"/>
            </a:avLst>
          </a:prstGeom>
          <a:solidFill>
            <a:srgbClr val="FFFFFF">
              <a:alpha val="100000"/>
            </a:srgbClr>
          </a:solidFill>
          <a:ln w="63500">
            <a:solidFill>
              <a:srgbClr val="FF5D00"/>
            </a:solidFill>
            <a:prstDash val="solid"/>
          </a:ln>
          <a:effectLst>
            <a:outerShdw sx="100000" sy="100000" kx="0" ky="0" algn="bl" rotWithShape="0" blurRad="127000" dist="538815" dir="2700000">
              <a:srgbClr val="ff5d00">
                <a:alpha val="50000"/>
              </a:srgbClr>
            </a:outerShdw>
          </a:effectLst>
        </p:spPr>
      </p:sp>
      <p:sp>
        <p:nvSpPr>
          <p:cNvPr id="12" name="Text 7"/>
          <p:cNvSpPr/>
          <p:nvPr/>
        </p:nvSpPr>
        <p:spPr>
          <a:xfrm>
            <a:off x="7011276" y="8331200"/>
            <a:ext cx="4458257" cy="19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Платформа для поиска верифицированных наставников в образовании, бизнесе и социальной сфере.</a:t>
            </a:r>
            <a:endParaRPr lang="en-US" sz="2400" dirty="0"/>
          </a:p>
        </p:txBody>
      </p:sp>
      <p:sp>
        <p:nvSpPr>
          <p:cNvPr id="13" name="Shape 8"/>
          <p:cNvSpPr/>
          <p:nvPr/>
        </p:nvSpPr>
        <p:spPr>
          <a:xfrm>
            <a:off x="12701588" y="3949700"/>
            <a:ext cx="4991724" cy="2870200"/>
          </a:xfrm>
          <a:prstGeom prst="roundRect">
            <a:avLst>
              <a:gd name="adj" fmla="val 21982"/>
            </a:avLst>
          </a:prstGeom>
          <a:solidFill>
            <a:srgbClr val="FFFFFF">
              <a:alpha val="100000"/>
            </a:srgbClr>
          </a:solidFill>
          <a:ln w="63500">
            <a:solidFill>
              <a:srgbClr val="EA0F7E"/>
            </a:solidFill>
            <a:prstDash val="solid"/>
          </a:ln>
          <a:effectLst>
            <a:outerShdw sx="100000" sy="100000" kx="0" ky="0" algn="bl" rotWithShape="0" blurRad="127000" dist="538815" dir="2700000">
              <a:srgbClr val="ea0f7e">
                <a:alpha val="50000"/>
              </a:srgbClr>
            </a:outerShdw>
          </a:effectLst>
        </p:spPr>
      </p:sp>
      <p:sp>
        <p:nvSpPr>
          <p:cNvPr id="14" name="Text 9"/>
          <p:cNvSpPr/>
          <p:nvPr/>
        </p:nvSpPr>
        <p:spPr>
          <a:xfrm>
            <a:off x="13019127" y="4445000"/>
            <a:ext cx="4458257" cy="18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Государственная программа отправки российских волонтёров-специалистов за рубеж для помощи в соцпроектах.</a:t>
            </a:r>
            <a:endParaRPr lang="en-US" sz="2400" dirty="0"/>
          </a:p>
        </p:txBody>
      </p:sp>
      <p:sp>
        <p:nvSpPr>
          <p:cNvPr id="15" name="Shape 10"/>
          <p:cNvSpPr/>
          <p:nvPr/>
        </p:nvSpPr>
        <p:spPr>
          <a:xfrm>
            <a:off x="12701588" y="7835900"/>
            <a:ext cx="4991724" cy="2870200"/>
          </a:xfrm>
          <a:prstGeom prst="roundRect">
            <a:avLst>
              <a:gd name="adj" fmla="val 21982"/>
            </a:avLst>
          </a:prstGeom>
          <a:solidFill>
            <a:srgbClr val="FFFFFF">
              <a:alpha val="100000"/>
            </a:srgbClr>
          </a:solidFill>
          <a:ln w="63500">
            <a:solidFill>
              <a:srgbClr val="EA0F7E"/>
            </a:solidFill>
            <a:prstDash val="solid"/>
          </a:ln>
          <a:effectLst>
            <a:outerShdw sx="100000" sy="100000" kx="0" ky="0" algn="bl" rotWithShape="0" blurRad="127000" dist="538815" dir="2700000">
              <a:srgbClr val="ea0f7e">
                <a:alpha val="50000"/>
              </a:srgbClr>
            </a:outerShdw>
          </a:effectLst>
        </p:spPr>
      </p:sp>
      <p:sp>
        <p:nvSpPr>
          <p:cNvPr id="16" name="Text 11"/>
          <p:cNvSpPr/>
          <p:nvPr/>
        </p:nvSpPr>
        <p:spPr>
          <a:xfrm>
            <a:off x="13019127" y="8547100"/>
            <a:ext cx="4458257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Бесплатная франшиза для развития социальныхи гражданских инициатив в регионах.</a:t>
            </a:r>
            <a:endParaRPr lang="en-US" sz="2400" dirty="0"/>
          </a:p>
        </p:txBody>
      </p:sp>
      <p:sp>
        <p:nvSpPr>
          <p:cNvPr id="17" name="Shape 12"/>
          <p:cNvSpPr/>
          <p:nvPr/>
        </p:nvSpPr>
        <p:spPr>
          <a:xfrm>
            <a:off x="18709438" y="3949700"/>
            <a:ext cx="4991724" cy="2870200"/>
          </a:xfrm>
          <a:prstGeom prst="roundRect">
            <a:avLst>
              <a:gd name="adj" fmla="val 21982"/>
            </a:avLst>
          </a:prstGeom>
          <a:solidFill>
            <a:srgbClr val="FFFFFF">
              <a:alpha val="100000"/>
            </a:srgbClr>
          </a:solidFill>
          <a:ln w="63500">
            <a:solidFill>
              <a:srgbClr val="FCDCC6"/>
            </a:solidFill>
            <a:prstDash val="solid"/>
          </a:ln>
          <a:effectLst>
            <a:outerShdw sx="100000" sy="100000" kx="0" ky="0" algn="bl" rotWithShape="0" blurRad="127000" dist="538815" dir="2700000">
              <a:srgbClr val="fcdcc6">
                <a:alpha val="50000"/>
              </a:srgbClr>
            </a:outerShdw>
          </a:effectLst>
        </p:spPr>
      </p:sp>
      <p:sp>
        <p:nvSpPr>
          <p:cNvPr id="18" name="Text 13"/>
          <p:cNvSpPr/>
          <p:nvPr/>
        </p:nvSpPr>
        <p:spPr>
          <a:xfrm>
            <a:off x="19026978" y="4470400"/>
            <a:ext cx="4458257" cy="1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Открытые данные о развитии волонтёрства как в целом по стране, так и по конкретному региону и даже муниципалитету.</a:t>
            </a:r>
            <a:endParaRPr lang="en-US" sz="2400" dirty="0"/>
          </a:p>
        </p:txBody>
      </p:sp>
      <p:sp>
        <p:nvSpPr>
          <p:cNvPr id="19" name="Shape 14"/>
          <p:cNvSpPr/>
          <p:nvPr/>
        </p:nvSpPr>
        <p:spPr>
          <a:xfrm>
            <a:off x="18709438" y="7835900"/>
            <a:ext cx="4991724" cy="2870200"/>
          </a:xfrm>
          <a:prstGeom prst="roundRect">
            <a:avLst>
              <a:gd name="adj" fmla="val 21982"/>
            </a:avLst>
          </a:prstGeom>
          <a:solidFill>
            <a:srgbClr val="FFFFFF">
              <a:alpha val="100000"/>
            </a:srgbClr>
          </a:solidFill>
          <a:ln w="63500">
            <a:solidFill>
              <a:srgbClr val="FCDCC6"/>
            </a:solidFill>
            <a:prstDash val="solid"/>
          </a:ln>
          <a:effectLst>
            <a:outerShdw sx="100000" sy="100000" kx="0" ky="0" algn="bl" rotWithShape="0" blurRad="127000" dist="538815" dir="2700000">
              <a:srgbClr val="fcdcc6">
                <a:alpha val="50000"/>
              </a:srgbClr>
            </a:outerShdw>
          </a:effectLst>
        </p:spPr>
      </p:sp>
      <p:pic>
        <p:nvPicPr>
          <p:cNvPr id="20" name="Image 3" descr=" 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346" y="3606800"/>
            <a:ext cx="1638505" cy="685800"/>
          </a:xfrm>
          <a:prstGeom prst="rect">
            <a:avLst/>
          </a:prstGeom>
        </p:spPr>
      </p:pic>
      <p:sp>
        <p:nvSpPr>
          <p:cNvPr id="21" name="Shape 15"/>
          <p:cNvSpPr/>
          <p:nvPr/>
        </p:nvSpPr>
        <p:spPr>
          <a:xfrm>
            <a:off x="19789073" y="3606800"/>
            <a:ext cx="2832454" cy="685800"/>
          </a:xfrm>
          <a:prstGeom prst="roundRect">
            <a:avLst>
              <a:gd name="adj" fmla="val 46667"/>
            </a:avLst>
          </a:prstGeom>
          <a:solidFill>
            <a:srgbClr val="FFFFFF">
              <a:alpha val="100000"/>
            </a:srgbClr>
          </a:solidFill>
          <a:ln w="38100">
            <a:solidFill>
              <a:srgbClr val="FCDCC6"/>
            </a:solidFill>
            <a:prstDash val="solid"/>
          </a:ln>
        </p:spPr>
      </p:sp>
      <p:sp>
        <p:nvSpPr>
          <p:cNvPr id="22" name="Shape 16"/>
          <p:cNvSpPr/>
          <p:nvPr/>
        </p:nvSpPr>
        <p:spPr>
          <a:xfrm>
            <a:off x="18988873" y="7366000"/>
            <a:ext cx="4445556" cy="927100"/>
          </a:xfrm>
          <a:prstGeom prst="roundRect">
            <a:avLst>
              <a:gd name="adj" fmla="val 34521"/>
            </a:avLst>
          </a:prstGeom>
          <a:solidFill>
            <a:srgbClr val="FFFFFF">
              <a:alpha val="100000"/>
            </a:srgbClr>
          </a:solidFill>
          <a:ln w="38100">
            <a:solidFill>
              <a:srgbClr val="FCDCC6"/>
            </a:solidFill>
            <a:prstDash val="solid"/>
          </a:ln>
        </p:spPr>
      </p:sp>
      <p:pic>
        <p:nvPicPr>
          <p:cNvPr id="23" name="Image 4" descr=" 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7702" y="3810000"/>
            <a:ext cx="2387898" cy="279400"/>
          </a:xfrm>
          <a:prstGeom prst="rect">
            <a:avLst/>
          </a:prstGeom>
        </p:spPr>
      </p:pic>
      <p:pic>
        <p:nvPicPr>
          <p:cNvPr id="24" name="Image 5" descr=" 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6044" y="7493000"/>
            <a:ext cx="2451406" cy="685800"/>
          </a:xfrm>
          <a:prstGeom prst="rect">
            <a:avLst/>
          </a:prstGeom>
        </p:spPr>
      </p:pic>
      <p:pic>
        <p:nvPicPr>
          <p:cNvPr id="25" name="Image 6" descr=" 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60657" y="7493000"/>
            <a:ext cx="2286286" cy="685800"/>
          </a:xfrm>
          <a:prstGeom prst="rect">
            <a:avLst/>
          </a:prstGeom>
        </p:spPr>
      </p:pic>
      <p:pic>
        <p:nvPicPr>
          <p:cNvPr id="26" name="Image 7" descr=" 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7391" y="3606800"/>
            <a:ext cx="1752819" cy="685800"/>
          </a:xfrm>
          <a:prstGeom prst="rect">
            <a:avLst/>
          </a:prstGeom>
        </p:spPr>
      </p:pic>
      <p:pic>
        <p:nvPicPr>
          <p:cNvPr id="27" name="Image 8" descr=" 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2565" y="7493000"/>
            <a:ext cx="2946768" cy="685800"/>
          </a:xfrm>
          <a:prstGeom prst="rect">
            <a:avLst/>
          </a:prstGeom>
        </p:spPr>
      </p:pic>
      <p:pic>
        <p:nvPicPr>
          <p:cNvPr id="28" name="Image 9" descr=" ">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386048" y="8597900"/>
            <a:ext cx="1651206" cy="1651000"/>
          </a:xfrm>
          <a:prstGeom prst="rect">
            <a:avLst/>
          </a:prstGeom>
        </p:spPr>
      </p:pic>
      <p:sp>
        <p:nvSpPr>
          <p:cNvPr id="29" name="Text 17"/>
          <p:cNvSpPr/>
          <p:nvPr/>
        </p:nvSpPr>
        <p:spPr>
          <a:xfrm>
            <a:off x="19242905" y="7480300"/>
            <a:ext cx="3924791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dirty="0">
                <a:solidFill>
                  <a:srgbClr val="530675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Мобильное приложение Добро.рф</a:t>
            </a:r>
            <a:endParaRPr lang="en-US" sz="2400" dirty="0"/>
          </a:p>
        </p:txBody>
      </p:sp>
      <p:sp>
        <p:nvSpPr>
          <p:cNvPr id="30" name="Text 18"/>
          <p:cNvSpPr/>
          <p:nvPr/>
        </p:nvSpPr>
        <p:spPr>
          <a:xfrm>
            <a:off x="2171971" y="2057400"/>
            <a:ext cx="20449556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Добро.рф</a:t>
            </a:r>
            <a:pPr algn="l" indent="0" marL="0">
              <a:buNone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— единый личный кабинет для всех сервисов экосистемы.</a:t>
            </a:r>
            <a:endParaRPr lang="en-US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48319"/>
            <a:ext cx="24387048" cy="1664581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196" y="617525"/>
            <a:ext cx="9203906" cy="554738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635079" y="1701800"/>
            <a:ext cx="23116889" cy="9753600"/>
          </a:xfrm>
          <a:prstGeom prst="roundRect">
            <a:avLst>
              <a:gd name="adj" fmla="val 6469"/>
            </a:avLst>
          </a:prstGeom>
          <a:solidFill>
            <a:srgbClr val="EBC0FD">
              <a:alpha val="100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1270159" y="2235200"/>
            <a:ext cx="13514489" cy="1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ПРЕДОСТАВЛЕНИЕ (ЭВК) ЭЛЕКТРОННОЙ ВОЛОНТЁРСКОЙ КНИЖКИ</a:t>
            </a:r>
            <a:endParaRPr lang="en-US" sz="4800" dirty="0"/>
          </a:p>
        </p:txBody>
      </p:sp>
      <p:pic>
        <p:nvPicPr>
          <p:cNvPr id="6" name="Image 2" descr=" 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8238" y="1701800"/>
            <a:ext cx="9843730" cy="81788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270159" y="4936067"/>
            <a:ext cx="13446747" cy="4072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Единственный документ в федеральном законодательстве, подтверждающий опыт добровольца. Выписку из ЭВК можно заказать через Госуслуги и заверить в МФЦ. Кроме того, ЭВК размещена в разделе «Документы и данные» в личном кабинете пользователей Госуслуг.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Волонтерский опыт, зарегистрированный на Добро.рф, становится частью цифрового профиля гражданина России.</a:t>
            </a:r>
            <a:endParaRPr lang="en-US" sz="3200" dirty="0"/>
          </a:p>
        </p:txBody>
      </p:sp>
      <p:pic>
        <p:nvPicPr>
          <p:cNvPr id="8" name="Image 3" descr=" 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7102" y="3543300"/>
            <a:ext cx="3137292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48319"/>
            <a:ext cx="24387048" cy="1664581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579" y="629717"/>
            <a:ext cx="5266638" cy="441958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635079" y="1701800"/>
            <a:ext cx="23116889" cy="2844800"/>
          </a:xfrm>
          <a:prstGeom prst="roundRect">
            <a:avLst>
              <a:gd name="adj" fmla="val 22179"/>
            </a:avLst>
          </a:prstGeom>
          <a:solidFill>
            <a:srgbClr val="00D2D3">
              <a:alpha val="100000"/>
            </a:srgbClr>
          </a:solidFill>
          <a:ln/>
          <a:effectLst>
            <a:outerShdw sx="100000" sy="100000" kx="0" ky="0" algn="bl" rotWithShape="0" blurRad="635000" dist="179605" dir="2700000">
              <a:srgbClr val="000000">
                <a:alpha val="25000"/>
              </a:srgbClr>
            </a:outerShdw>
          </a:effectLst>
        </p:spPr>
      </p:sp>
      <p:pic>
        <p:nvPicPr>
          <p:cNvPr id="5" name="Image 2" descr=" 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127" y="2082800"/>
            <a:ext cx="22354794" cy="2082800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635079" y="5181600"/>
            <a:ext cx="23116889" cy="2844800"/>
          </a:xfrm>
          <a:prstGeom prst="roundRect">
            <a:avLst>
              <a:gd name="adj" fmla="val 22179"/>
            </a:avLst>
          </a:prstGeom>
          <a:solidFill>
            <a:srgbClr val="00D2D3">
              <a:alpha val="100000"/>
            </a:srgbClr>
          </a:solidFill>
          <a:ln/>
          <a:effectLst>
            <a:outerShdw sx="100000" sy="100000" kx="0" ky="0" algn="bl" rotWithShape="0" blurRad="635000" dist="179605" dir="2700000">
              <a:srgbClr val="000000">
                <a:alpha val="25000"/>
              </a:srgbClr>
            </a:outerShdw>
          </a:effectLst>
        </p:spPr>
      </p:sp>
      <p:sp>
        <p:nvSpPr>
          <p:cNvPr id="7" name="Shape 2"/>
          <p:cNvSpPr/>
          <p:nvPr/>
        </p:nvSpPr>
        <p:spPr>
          <a:xfrm>
            <a:off x="635079" y="8661400"/>
            <a:ext cx="23116889" cy="2844800"/>
          </a:xfrm>
          <a:prstGeom prst="roundRect">
            <a:avLst>
              <a:gd name="adj" fmla="val 22179"/>
            </a:avLst>
          </a:prstGeom>
          <a:solidFill>
            <a:srgbClr val="00D2D3">
              <a:alpha val="100000"/>
            </a:srgbClr>
          </a:solidFill>
          <a:ln/>
          <a:effectLst>
            <a:outerShdw sx="100000" sy="100000" kx="0" ky="0" algn="bl" rotWithShape="0" blurRad="635000" dist="179605" dir="2700000">
              <a:srgbClr val="000000">
                <a:alpha val="25000"/>
              </a:srgbClr>
            </a:outerShdw>
          </a:effectLst>
        </p:spPr>
      </p:sp>
      <p:pic>
        <p:nvPicPr>
          <p:cNvPr id="8" name="Image 3" descr=" 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127" y="5562600"/>
            <a:ext cx="22354794" cy="2082800"/>
          </a:xfrm>
          <a:prstGeom prst="rect">
            <a:avLst/>
          </a:prstGeom>
        </p:spPr>
      </p:pic>
      <p:pic>
        <p:nvPicPr>
          <p:cNvPr id="9" name="Image 4" descr=" 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127" y="9042400"/>
            <a:ext cx="22354794" cy="208280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1740117" y="2641600"/>
            <a:ext cx="21046530" cy="9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Всеобщая декларация добровольчества</a:t>
            </a:r>
            <a:pPr algn="l" indent="0" marL="0"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— основной международный документ в сфере деятельности волонтёров.</a:t>
            </a:r>
            <a:endParaRPr lang="en-US" sz="3600" dirty="0"/>
          </a:p>
        </p:txBody>
      </p:sp>
      <p:sp>
        <p:nvSpPr>
          <p:cNvPr id="11" name="Text 4"/>
          <p:cNvSpPr/>
          <p:nvPr/>
        </p:nvSpPr>
        <p:spPr>
          <a:xfrm>
            <a:off x="1740117" y="6045200"/>
            <a:ext cx="21046530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Конституция Российской Федерации</a:t>
            </a:r>
            <a:pPr algn="l" indent="0" marL="0"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— основнойдокумент, регулирующий добровольческую деятельность на Федеральном уровне.</a:t>
            </a:r>
            <a:endParaRPr lang="en-US" sz="3600" dirty="0"/>
          </a:p>
        </p:txBody>
      </p:sp>
      <p:sp>
        <p:nvSpPr>
          <p:cNvPr id="12" name="Text 5"/>
          <p:cNvSpPr/>
          <p:nvPr/>
        </p:nvSpPr>
        <p:spPr>
          <a:xfrm>
            <a:off x="1740117" y="9525000"/>
            <a:ext cx="21046530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Федеральный закон от 11 августа 1995 г. № 135-ФЗ «О благотворительной деятельности и добровольчестве (волонтёрстве)»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8650" y="629717"/>
            <a:ext cx="10034502" cy="54254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79" y="3937000"/>
            <a:ext cx="10669334" cy="52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EA0F7E">
                    <a:alpha val="100000"/>
                  </a:srgbClr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Добровольность;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EA0F7E">
                    <a:alpha val="100000"/>
                  </a:srgbClr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 </a:t>
            </a:r>
            <a:endParaRPr lang="en-US" sz="4800" dirty="0"/>
          </a:p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EA0F7E">
                    <a:alpha val="100000"/>
                  </a:srgbClr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Безвозмездность; </a:t>
            </a:r>
            <a:endParaRPr lang="en-US" sz="4800" dirty="0"/>
          </a:p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EA0F7E">
                    <a:alpha val="100000"/>
                  </a:srgbClr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Польза обществу; </a:t>
            </a:r>
            <a:endParaRPr lang="en-US" sz="4800" dirty="0"/>
          </a:p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EA0F7E">
                    <a:alpha val="100000"/>
                  </a:srgbClr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Организованная деятельность.</a:t>
            </a:r>
            <a:endParaRPr lang="en-US" sz="4800" dirty="0"/>
          </a:p>
        </p:txBody>
      </p:sp>
      <p:pic>
        <p:nvPicPr>
          <p:cNvPr id="4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8319"/>
            <a:ext cx="24387048" cy="1664581"/>
          </a:xfrm>
          <a:prstGeom prst="rect">
            <a:avLst/>
          </a:prstGeom>
        </p:spPr>
      </p:pic>
      <p:pic>
        <p:nvPicPr>
          <p:cNvPr id="5" name="Image 2" descr=" 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959" y="3124200"/>
            <a:ext cx="11279010" cy="7467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48319"/>
            <a:ext cx="24387048" cy="1664581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829" y="629717"/>
            <a:ext cx="11268144" cy="54254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5079" y="2654300"/>
            <a:ext cx="11761670" cy="83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Социальное волонтёрство;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 </a:t>
            </a:r>
            <a:endParaRPr lang="en-US" sz="4800" dirty="0"/>
          </a:p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Событийное волонтёрство;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 </a:t>
            </a:r>
            <a:endParaRPr lang="en-US" sz="4800" dirty="0"/>
          </a:p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Эковолонтёрство; 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 </a:t>
            </a:r>
            <a:endParaRPr lang="en-US" sz="4800" dirty="0"/>
          </a:p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Донорство; 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 </a:t>
            </a:r>
            <a:endParaRPr lang="en-US" sz="4800" dirty="0"/>
          </a:p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Медиаволонтёрство;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 </a:t>
            </a:r>
            <a:endParaRPr lang="en-US" sz="4800" dirty="0"/>
          </a:p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Медицинское волонтёрство; </a:t>
            </a:r>
            <a:endParaRPr lang="en-US" sz="4800" dirty="0"/>
          </a:p>
        </p:txBody>
      </p:sp>
      <p:sp>
        <p:nvSpPr>
          <p:cNvPr id="5" name="Text 1"/>
          <p:cNvSpPr/>
          <p:nvPr/>
        </p:nvSpPr>
        <p:spPr>
          <a:xfrm>
            <a:off x="10923365" y="2654300"/>
            <a:ext cx="13031829" cy="83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Патриотическое волонтёрство;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 </a:t>
            </a:r>
            <a:endParaRPr lang="en-US" sz="4800" dirty="0"/>
          </a:p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Корпоративное волонтёрство; 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 </a:t>
            </a:r>
            <a:endParaRPr lang="en-US" sz="4800" dirty="0"/>
          </a:p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Волонтёрство общественной безопасности и в чрезвычайных ситуациях; 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 </a:t>
            </a:r>
            <a:endParaRPr lang="en-US" sz="4800" dirty="0"/>
          </a:p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Поисково-спасательное волонтёрство; 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 </a:t>
            </a:r>
            <a:endParaRPr lang="en-US" sz="4800" dirty="0"/>
          </a:p>
          <a:p>
            <a:pPr algn="l" lvl="1" marL="685800" indent="-342900">
              <a:buSzPct val="100000"/>
              <a:buChar char="•"/>
            </a:pPr>
            <a:r>
              <a:rPr lang="en-US" sz="4800" dirty="0">
                <a:solidFill>
                  <a:srgbClr val="AF04F9">
                    <a:alpha val="100000"/>
                  </a:srgbClr>
                </a:solidFill>
                <a:latin typeface="Onest Bold" pitchFamily="34" charset="0"/>
                <a:ea typeface="Onest Bold" pitchFamily="34" charset="-122"/>
                <a:cs typeface="Onest Bold" pitchFamily="34" charset="-120"/>
              </a:rPr>
              <a:t>Онлайн-волонтёрство.</a:t>
            </a:r>
            <a:endParaRPr lang="en-US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48319"/>
            <a:ext cx="24387048" cy="1664581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005" y="501092"/>
            <a:ext cx="6047791" cy="570582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816327" y="2781300"/>
            <a:ext cx="20754394" cy="8153400"/>
          </a:xfrm>
          <a:prstGeom prst="roundRect">
            <a:avLst>
              <a:gd name="adj" fmla="val 7738"/>
            </a:avLst>
          </a:prstGeom>
          <a:solidFill>
            <a:srgbClr val="FFFFFF">
              <a:alpha val="100000"/>
            </a:srgbClr>
          </a:solidFill>
          <a:ln w="63500">
            <a:solidFill>
              <a:srgbClr val="FF5D00"/>
            </a:solidFill>
            <a:prstDash val="solid"/>
          </a:ln>
          <a:effectLst>
            <a:outerShdw sx="100000" sy="100000" kx="0" ky="0" algn="bl" rotWithShape="0" blurRad="127000" dist="538815" dir="2700000">
              <a:srgbClr val="ff5d00">
                <a:alpha val="25000"/>
              </a:srgbClr>
            </a:outerShdw>
          </a:effectLst>
        </p:spPr>
      </p:sp>
      <p:sp>
        <p:nvSpPr>
          <p:cNvPr id="5" name="Text 1"/>
          <p:cNvSpPr/>
          <p:nvPr/>
        </p:nvSpPr>
        <p:spPr>
          <a:xfrm>
            <a:off x="2426003" y="3302000"/>
            <a:ext cx="19687461" cy="70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lvl="1" marL="685800" indent="-342900">
              <a:buSzPct val="100000"/>
              <a:buChar char="•"/>
            </a:pPr>
            <a:r>
              <a:rPr lang="en-US" sz="3600" dirty="0">
                <a:solidFill>
                  <a:srgbClr val="FF5D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Выбрать вид деятельности, который отвечает его потребностям и интересам;</a:t>
            </a:r>
            <a:endParaRPr lang="en-US" sz="3600" dirty="0"/>
          </a:p>
          <a:p>
            <a:pPr algn="l" indent="0" marL="0">
              <a:buNone/>
            </a:pPr>
            <a:r>
              <a:rPr lang="en-US" sz="3600" dirty="0">
                <a:solidFill>
                  <a:srgbClr val="FF5D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600" dirty="0"/>
          </a:p>
          <a:p>
            <a:pPr algn="l" lvl="1" marL="685800" indent="-342900">
              <a:buSzPct val="100000"/>
              <a:buChar char="•"/>
            </a:pPr>
            <a:r>
              <a:rPr lang="en-US" sz="3600" dirty="0">
                <a:solidFill>
                  <a:srgbClr val="FF5D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Получить всю необходимую информацию о целях, задачах и содержании деятельности; оборудование, а также материальные средства для выполнения поставленных перед ним задач; </a:t>
            </a:r>
            <a:endParaRPr lang="en-US" sz="3600" dirty="0"/>
          </a:p>
          <a:p>
            <a:pPr algn="l" indent="0" marL="0">
              <a:buNone/>
            </a:pPr>
            <a:r>
              <a:rPr lang="en-US" sz="3600" dirty="0">
                <a:solidFill>
                  <a:srgbClr val="FF5D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600" dirty="0"/>
          </a:p>
          <a:p>
            <a:pPr algn="l" lvl="1" marL="685800" indent="-342900">
              <a:buSzPct val="100000"/>
              <a:buChar char="•"/>
            </a:pPr>
            <a:r>
              <a:rPr lang="en-US" sz="3600" dirty="0">
                <a:solidFill>
                  <a:srgbClr val="FF5D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Информация об участии в добровольческой деятельности вносится в унифицированную систему учета — личную электронную книжку добровольца, созданную в рамках функционирования единой информационной системы; </a:t>
            </a:r>
            <a:endParaRPr lang="en-US" sz="3600" dirty="0"/>
          </a:p>
          <a:p>
            <a:pPr algn="l" indent="0" marL="0">
              <a:buNone/>
            </a:pPr>
            <a:r>
              <a:rPr lang="en-US" sz="3600" dirty="0">
                <a:solidFill>
                  <a:srgbClr val="FF5D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 </a:t>
            </a:r>
            <a:endParaRPr lang="en-US" sz="3600" dirty="0"/>
          </a:p>
          <a:p>
            <a:pPr algn="l" lvl="1" marL="685800" indent="-342900">
              <a:buSzPct val="100000"/>
              <a:buChar char="•"/>
            </a:pPr>
            <a:r>
              <a:rPr lang="en-US" sz="3600" dirty="0">
                <a:solidFill>
                  <a:srgbClr val="FF5D00">
                    <a:alpha val="100000"/>
                  </a:srgbClr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Вносить предложения при обсуждении форм и методов осуществления волонтерской деятельности.</a:t>
            </a: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2025-10-27T10:11:55Z</dcterms:created>
  <dcterms:modified xsi:type="dcterms:W3CDTF">2025-10-27T10:11:55Z</dcterms:modified>
</cp:coreProperties>
</file>