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C4FF"/>
    <a:srgbClr val="FAF9E7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82124-F854-4763-867A-B1532192808B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BEA8A-CBF6-419E-A3A4-8FA34DEA1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78828ab30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e78828ab30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78828ab30_2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e78828ab30_2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0780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227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01119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2464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 b="1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1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8817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73660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7597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507987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82588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800"/>
            </a:lvl2pPr>
            <a:lvl3pPr marL="1828754" lvl="2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4pPr>
            <a:lvl5pPr marL="3047924" lvl="4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5pPr>
            <a:lvl6pPr marL="3657509" lvl="5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6pPr>
            <a:lvl7pPr marL="4267093" lvl="6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7pPr>
            <a:lvl8pPr marL="4876678" lvl="7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8pPr>
            <a:lvl9pPr marL="5486263" lvl="8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0477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1pPr>
            <a:lvl2pPr marL="1219170" lvl="1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2pPr>
            <a:lvl3pPr marL="1828754" lvl="2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3pPr>
            <a:lvl4pPr marL="2438339" lvl="3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4pPr>
            <a:lvl5pPr marL="3047924" lvl="4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5pPr>
            <a:lvl6pPr marL="3657509" lvl="5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6pPr>
            <a:lvl7pPr marL="4267093" lvl="6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7pPr>
            <a:lvl8pPr marL="4876678" lvl="7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8pPr>
            <a:lvl9pPr marL="5486263" lvl="8" indent="-304792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067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7367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7645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225454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/>
        </p:nvSpPr>
        <p:spPr>
          <a:xfrm>
            <a:off x="860580" y="898562"/>
            <a:ext cx="9180065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ru-RU" sz="6000" kern="0" dirty="0">
                <a:solidFill>
                  <a:srgbClr val="FFFFFF"/>
                </a:solidFill>
                <a:cs typeface="Arial"/>
                <a:sym typeface="Arial"/>
              </a:rPr>
              <a:t>Государственное бюджетное учреждение Тверской области «Областной молодежный центр»</a:t>
            </a:r>
            <a:endParaRPr lang="ru-RU" sz="4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112FE0-3EA8-213A-A0CB-38836027D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21CCD5-BFB6-4A26-A9EE-C8EB6FF7EEEC}"/>
              </a:ext>
            </a:extLst>
          </p:cNvPr>
          <p:cNvSpPr/>
          <p:nvPr/>
        </p:nvSpPr>
        <p:spPr>
          <a:xfrm>
            <a:off x="0" y="5584054"/>
            <a:ext cx="5198937" cy="1273946"/>
          </a:xfrm>
          <a:prstGeom prst="rect">
            <a:avLst/>
          </a:prstGeom>
          <a:solidFill>
            <a:srgbClr val="BBC4FF"/>
          </a:solidFill>
          <a:ln>
            <a:solidFill>
              <a:srgbClr val="BBC4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2F2A6-B1BB-EF64-EE9E-1AEF4555D4DF}"/>
              </a:ext>
            </a:extLst>
          </p:cNvPr>
          <p:cNvSpPr txBox="1"/>
          <p:nvPr/>
        </p:nvSpPr>
        <p:spPr>
          <a:xfrm>
            <a:off x="266329" y="5515210"/>
            <a:ext cx="49504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Центр объединяет молодежь для досуга, </a:t>
            </a:r>
          </a:p>
          <a:p>
            <a:r>
              <a:rPr lang="ru-RU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патриотизма, добровольчества и </a:t>
            </a:r>
          </a:p>
          <a:p>
            <a:r>
              <a:rPr lang="ru-RU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социального развития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1A3486-D3CF-3203-EB3D-7C3136C00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1279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D981D4-A9A0-9CAE-B9FF-425EFBFBDD3D}"/>
              </a:ext>
            </a:extLst>
          </p:cNvPr>
          <p:cNvSpPr/>
          <p:nvPr/>
        </p:nvSpPr>
        <p:spPr>
          <a:xfrm>
            <a:off x="0" y="5965795"/>
            <a:ext cx="12192000" cy="892206"/>
          </a:xfrm>
          <a:prstGeom prst="rect">
            <a:avLst/>
          </a:prstGeom>
          <a:solidFill>
            <a:srgbClr val="FAF9E7"/>
          </a:solidFill>
          <a:ln>
            <a:solidFill>
              <a:srgbClr val="FAF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5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DE6CAE-381C-B5E3-9ED4-C33CDFDA5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4"/>
            <a:ext cx="12192000" cy="68521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D98200-DBF1-955E-506F-442DCFC221ED}"/>
              </a:ext>
            </a:extLst>
          </p:cNvPr>
          <p:cNvSpPr/>
          <p:nvPr/>
        </p:nvSpPr>
        <p:spPr>
          <a:xfrm>
            <a:off x="0" y="6152225"/>
            <a:ext cx="12192000" cy="705775"/>
          </a:xfrm>
          <a:prstGeom prst="rect">
            <a:avLst/>
          </a:prstGeom>
          <a:solidFill>
            <a:srgbClr val="FAF9E7"/>
          </a:solidFill>
          <a:ln>
            <a:solidFill>
              <a:srgbClr val="FAF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0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2EE766-7E36-25E3-F511-5AF4E55B7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2972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754D2E-F99B-AA32-5830-96B2D8F6803D}"/>
              </a:ext>
            </a:extLst>
          </p:cNvPr>
          <p:cNvSpPr/>
          <p:nvPr/>
        </p:nvSpPr>
        <p:spPr>
          <a:xfrm>
            <a:off x="0" y="6045693"/>
            <a:ext cx="12192000" cy="812307"/>
          </a:xfrm>
          <a:prstGeom prst="rect">
            <a:avLst/>
          </a:prstGeom>
          <a:solidFill>
            <a:srgbClr val="FAF9E7"/>
          </a:solidFill>
          <a:ln>
            <a:solidFill>
              <a:srgbClr val="FAF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2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CFB8ED-D1B2-D2E0-9A72-39BEA49A4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385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5F54E-7B63-91EB-C6E0-24CB4E579F9C}"/>
              </a:ext>
            </a:extLst>
          </p:cNvPr>
          <p:cNvSpPr/>
          <p:nvPr/>
        </p:nvSpPr>
        <p:spPr>
          <a:xfrm>
            <a:off x="0" y="6072326"/>
            <a:ext cx="12192000" cy="785674"/>
          </a:xfrm>
          <a:prstGeom prst="rect">
            <a:avLst/>
          </a:prstGeom>
          <a:solidFill>
            <a:srgbClr val="BBC4FF"/>
          </a:solidFill>
          <a:ln>
            <a:solidFill>
              <a:srgbClr val="BBC4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7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CB4CD10-97C6-5853-C91B-42E46061C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A30FCC5-3501-9D59-40DD-0B0BA1AAC202}"/>
              </a:ext>
            </a:extLst>
          </p:cNvPr>
          <p:cNvSpPr/>
          <p:nvPr/>
        </p:nvSpPr>
        <p:spPr>
          <a:xfrm>
            <a:off x="0" y="5743852"/>
            <a:ext cx="1384917" cy="1114148"/>
          </a:xfrm>
          <a:prstGeom prst="rect">
            <a:avLst/>
          </a:prstGeom>
          <a:solidFill>
            <a:srgbClr val="FAF9E7"/>
          </a:solidFill>
          <a:ln>
            <a:solidFill>
              <a:srgbClr val="FAF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59395D-5446-C01D-0AFF-60047D206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85" y="5600376"/>
            <a:ext cx="2061264" cy="10670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CC1C42-54E5-7653-1F5D-AA9E81B9F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5733519-1098-EACD-F5BD-459D63D7236C}"/>
              </a:ext>
            </a:extLst>
          </p:cNvPr>
          <p:cNvSpPr/>
          <p:nvPr/>
        </p:nvSpPr>
        <p:spPr>
          <a:xfrm>
            <a:off x="0" y="6391922"/>
            <a:ext cx="11869445" cy="466078"/>
          </a:xfrm>
          <a:prstGeom prst="rect">
            <a:avLst/>
          </a:prstGeom>
          <a:solidFill>
            <a:srgbClr val="FAF9E7"/>
          </a:solidFill>
          <a:ln>
            <a:solidFill>
              <a:srgbClr val="FAF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2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027EC41-E143-6D57-BAA0-49EE73321676}"/>
              </a:ext>
            </a:extLst>
          </p:cNvPr>
          <p:cNvSpPr/>
          <p:nvPr/>
        </p:nvSpPr>
        <p:spPr>
          <a:xfrm>
            <a:off x="88777" y="6116715"/>
            <a:ext cx="11975976" cy="741285"/>
          </a:xfrm>
          <a:prstGeom prst="roundRect">
            <a:avLst/>
          </a:prstGeom>
          <a:solidFill>
            <a:srgbClr val="FAF9E7"/>
          </a:solidFill>
          <a:ln>
            <a:solidFill>
              <a:srgbClr val="FAF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255D5B-F58A-15CE-42AA-6CE7DD0B6019}"/>
              </a:ext>
            </a:extLst>
          </p:cNvPr>
          <p:cNvSpPr/>
          <p:nvPr/>
        </p:nvSpPr>
        <p:spPr>
          <a:xfrm>
            <a:off x="0" y="6527658"/>
            <a:ext cx="12192000" cy="330341"/>
          </a:xfrm>
          <a:prstGeom prst="rect">
            <a:avLst/>
          </a:prstGeom>
          <a:solidFill>
            <a:srgbClr val="FAF9E7"/>
          </a:solidFill>
          <a:ln>
            <a:solidFill>
              <a:srgbClr val="FAF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E3ACE7-ABCC-1EF2-B81F-3072E778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9262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F45D221-6980-0F78-7F7E-7DB8030521CB}"/>
              </a:ext>
            </a:extLst>
          </p:cNvPr>
          <p:cNvSpPr/>
          <p:nvPr/>
        </p:nvSpPr>
        <p:spPr>
          <a:xfrm>
            <a:off x="0" y="6187736"/>
            <a:ext cx="12192000" cy="670264"/>
          </a:xfrm>
          <a:prstGeom prst="rect">
            <a:avLst/>
          </a:prstGeom>
          <a:solidFill>
            <a:srgbClr val="FAF9E7"/>
          </a:solidFill>
          <a:ln>
            <a:solidFill>
              <a:srgbClr val="FAF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4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8B3048-953B-3859-0C05-E3EB72231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99113B-5212-129A-FAF5-4230CCFCD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65" y="248575"/>
            <a:ext cx="2060627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8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4C3922-675F-4881-FCE5-5A5B56CBB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" y="0"/>
            <a:ext cx="1217987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E00BCD-81EC-9C17-342C-06788EB0CE62}"/>
              </a:ext>
            </a:extLst>
          </p:cNvPr>
          <p:cNvSpPr/>
          <p:nvPr/>
        </p:nvSpPr>
        <p:spPr>
          <a:xfrm>
            <a:off x="6062" y="6107837"/>
            <a:ext cx="12179875" cy="750163"/>
          </a:xfrm>
          <a:prstGeom prst="rect">
            <a:avLst/>
          </a:prstGeom>
          <a:solidFill>
            <a:srgbClr val="FAF9E7"/>
          </a:solidFill>
          <a:ln>
            <a:solidFill>
              <a:srgbClr val="FAF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3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4727C2-85E0-DF0D-2731-5C543BA56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C59C40-B916-A831-0683-9DFA61DC8477}"/>
              </a:ext>
            </a:extLst>
          </p:cNvPr>
          <p:cNvSpPr/>
          <p:nvPr/>
        </p:nvSpPr>
        <p:spPr>
          <a:xfrm>
            <a:off x="0" y="6187736"/>
            <a:ext cx="12192000" cy="670264"/>
          </a:xfrm>
          <a:prstGeom prst="rect">
            <a:avLst/>
          </a:prstGeom>
          <a:solidFill>
            <a:srgbClr val="FAF9E7"/>
          </a:solidFill>
          <a:ln>
            <a:solidFill>
              <a:srgbClr val="FAF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4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5166ED-66B8-F3C7-43FA-183F3D0AECC3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AF9E7"/>
          </a:solidFill>
          <a:ln>
            <a:solidFill>
              <a:srgbClr val="FAF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/>
              <a:t>Миссия и основные задачи Ресурсного центра </a:t>
            </a:r>
            <a:r>
              <a:rPr lang="ru-RU" dirty="0" err="1"/>
              <a:t>Добро.РФ</a:t>
            </a: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DC291D1-34FE-587D-BF27-6BA032906D47}"/>
              </a:ext>
            </a:extLst>
          </p:cNvPr>
          <p:cNvSpPr/>
          <p:nvPr/>
        </p:nvSpPr>
        <p:spPr>
          <a:xfrm>
            <a:off x="-979948" y="5451324"/>
            <a:ext cx="1959895" cy="2142292"/>
          </a:xfrm>
          <a:prstGeom prst="ellipse">
            <a:avLst/>
          </a:prstGeom>
          <a:solidFill>
            <a:srgbClr val="BBC4FF"/>
          </a:solidFill>
          <a:ln>
            <a:solidFill>
              <a:srgbClr val="BBC4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3E77CD-531B-3E88-A81C-8E7F07F43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87" y="1447136"/>
            <a:ext cx="8280391" cy="5253362"/>
          </a:xfrm>
          <a:prstGeom prst="rect">
            <a:avLst/>
          </a:prstGeom>
          <a:solidFill>
            <a:srgbClr val="BBC4FF"/>
          </a:solidFill>
          <a:ln w="28575">
            <a:solidFill>
              <a:srgbClr val="BBC4FF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D8EBBD-6707-65FA-184C-82C481D2304A}"/>
              </a:ext>
            </a:extLst>
          </p:cNvPr>
          <p:cNvSpPr txBox="1"/>
          <p:nvPr/>
        </p:nvSpPr>
        <p:spPr>
          <a:xfrm>
            <a:off x="697167" y="335530"/>
            <a:ext cx="10564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Количество </a:t>
            </a:r>
            <a:r>
              <a:rPr lang="ru-RU" sz="2800" b="1" dirty="0" err="1"/>
              <a:t>Добро.Центров</a:t>
            </a:r>
            <a:r>
              <a:rPr lang="ru-RU" sz="2800" b="1" dirty="0"/>
              <a:t> в Тверской области, с которыми ОМЦ тесно взаимодействует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BBFE03-784D-DD92-0F2D-DB454EC81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0791" y="4656839"/>
            <a:ext cx="1987468" cy="217036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B164801-AB2C-88F0-A3F3-0513B3A5E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3950" y="3638295"/>
            <a:ext cx="865694" cy="9453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AA24ECA-F308-3C4A-9B48-DDADD76D6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286" y="4114028"/>
            <a:ext cx="499864" cy="5458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3C53AB3-6475-670F-C9F6-9F732A12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71" y="173569"/>
            <a:ext cx="296625" cy="3239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6AB9E5-3A45-9716-037B-7C57DAE3A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12" y="557342"/>
            <a:ext cx="670585" cy="73229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4E6C88-00B9-C7A1-1CC7-805DBDB9D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8096" y="227746"/>
            <a:ext cx="197402" cy="21556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E93D8DE-CFF1-56B9-AF66-DEC6417B1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498" y="498105"/>
            <a:ext cx="613678" cy="670151"/>
          </a:xfrm>
          <a:prstGeom prst="rect">
            <a:avLst/>
          </a:prstGeom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8E74239E-B730-1487-E72F-F48A64BB0CD9}"/>
              </a:ext>
            </a:extLst>
          </p:cNvPr>
          <p:cNvSpPr/>
          <p:nvPr/>
        </p:nvSpPr>
        <p:spPr>
          <a:xfrm>
            <a:off x="76337" y="4295130"/>
            <a:ext cx="977094" cy="1067417"/>
          </a:xfrm>
          <a:prstGeom prst="ellipse">
            <a:avLst/>
          </a:prstGeom>
          <a:solidFill>
            <a:srgbClr val="BBC4FF"/>
          </a:solidFill>
          <a:ln>
            <a:solidFill>
              <a:srgbClr val="BBC4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210B46D-F998-0BD0-B15E-23C631D66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759" y="5637756"/>
            <a:ext cx="369229" cy="4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43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DBFAD9-2159-1188-5A9A-12958632D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2090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E580C6-79D3-9A6C-491A-646ABF237565}"/>
              </a:ext>
            </a:extLst>
          </p:cNvPr>
          <p:cNvSpPr/>
          <p:nvPr/>
        </p:nvSpPr>
        <p:spPr>
          <a:xfrm>
            <a:off x="0" y="6320901"/>
            <a:ext cx="12192000" cy="537099"/>
          </a:xfrm>
          <a:prstGeom prst="rect">
            <a:avLst/>
          </a:prstGeom>
          <a:solidFill>
            <a:srgbClr val="FAF9E7"/>
          </a:solidFill>
          <a:ln>
            <a:solidFill>
              <a:srgbClr val="FAF9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руг: прозрачная заливка 4">
            <a:extLst>
              <a:ext uri="{FF2B5EF4-FFF2-40B4-BE49-F238E27FC236}">
                <a16:creationId xmlns:a16="http://schemas.microsoft.com/office/drawing/2014/main" id="{BEE03A9B-6DB1-0707-93A5-0D6616D31F3F}"/>
              </a:ext>
            </a:extLst>
          </p:cNvPr>
          <p:cNvSpPr/>
          <p:nvPr/>
        </p:nvSpPr>
        <p:spPr>
          <a:xfrm>
            <a:off x="10449018" y="5282214"/>
            <a:ext cx="2583402" cy="2325949"/>
          </a:xfrm>
          <a:prstGeom prst="donut">
            <a:avLst>
              <a:gd name="adj" fmla="val 13125"/>
            </a:avLst>
          </a:prstGeom>
          <a:solidFill>
            <a:srgbClr val="BBC4FF"/>
          </a:solidFill>
          <a:ln w="76200" cap="flat" cmpd="sng" algn="ctr">
            <a:solidFill>
              <a:srgbClr val="BBC4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1065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44</Words>
  <Application>Microsoft Office PowerPoint</Application>
  <PresentationFormat>Широкоэкранный</PresentationFormat>
  <Paragraphs>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UI Semilight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2025-09-11T13:12:42Z</dcterms:created>
  <dcterms:modified xsi:type="dcterms:W3CDTF">2025-09-12T12:53:41Z</dcterms:modified>
</cp:coreProperties>
</file>