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2" r:id="rId16"/>
    <p:sldId id="275" r:id="rId17"/>
    <p:sldId id="271" r:id="rId18"/>
    <p:sldId id="273" r:id="rId19"/>
    <p:sldId id="274" r:id="rId20"/>
    <p:sldId id="277" r:id="rId21"/>
    <p:sldId id="276" r:id="rId22"/>
    <p:sldId id="27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53;&#1072;&#1090;&#1072;&#1083;&#1100;&#1103;%20&#1087;&#1086;&#1076;&#1088;&#1072;&#1073;&#1086;&#1090;&#1082;&#1072;\&#1087;&#1086;&#1076;&#1089;&#1095;&#1077;&#1090;%20&#1080;&#1079;&#1076;&#1077;&#1083;&#1080;&#1081;\&#1055;&#1054;&#1044;&#1057;&#1063;&#1045;&#1058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9348417174001234E-2"/>
          <c:y val="8.056654050530028E-2"/>
          <c:w val="0.77019168020594708"/>
          <c:h val="0.71161383877982365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2493-4560-BA31-71C6576500C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2493-4560-BA31-71C6576500C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2493-4560-BA31-71C6576500C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2493-4560-BA31-71C6576500C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2493-4560-BA31-71C6576500C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2493-4560-BA31-71C6576500C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2493-4560-BA31-71C6576500C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2493-4560-BA31-71C6576500C7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1-2493-4560-BA31-71C6576500C7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3-2493-4560-BA31-71C6576500C7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5-2493-4560-BA31-71C6576500C7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7-2493-4560-BA31-71C6576500C7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9-2493-4560-BA31-71C6576500C7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B-2493-4560-BA31-71C6576500C7}"/>
              </c:ext>
            </c:extLst>
          </c:dPt>
          <c:dLbls>
            <c:dLbl>
              <c:idx val="0"/>
              <c:layout>
                <c:manualLayout>
                  <c:x val="-7.8910260757769218E-2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400" baseline="0"/>
                      <a:t>Такстические носилки</a:t>
                    </a:r>
                  </a:p>
                  <a:p>
                    <a:pPr>
                      <a:defRPr sz="1400"/>
                    </a:pPr>
                    <a:r>
                      <a:rPr lang="ru-RU" sz="1400" baseline="0"/>
                      <a:t>сетчатые
</a:t>
                    </a:r>
                    <a:fld id="{5CD62107-3D59-4E74-87B7-7C1437263968}" type="PERCENTAGE">
                      <a:rPr lang="en-US" sz="1400" baseline="0"/>
                      <a:pPr>
                        <a:defRPr sz="1400"/>
                      </a:pPr>
                      <a:t>[ПРОЦЕНТ]</a:t>
                    </a:fld>
                    <a:endParaRPr lang="ru-RU" sz="140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493-4560-BA31-71C6576500C7}"/>
                </c:ext>
              </c:extLst>
            </c:dLbl>
            <c:dLbl>
              <c:idx val="1"/>
              <c:layout>
                <c:manualLayout>
                  <c:x val="2.2399474729722691E-2"/>
                  <c:y val="-4.494572150053367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400"/>
                      <a:t>Такстические носилки</a:t>
                    </a:r>
                  </a:p>
                  <a:p>
                    <a:pPr>
                      <a:defRPr sz="1400">
                        <a:solidFill>
                          <a:schemeClr val="accent1"/>
                        </a:solidFill>
                      </a:defRPr>
                    </a:pPr>
                    <a:r>
                      <a:rPr lang="ru-RU" sz="1400" baseline="0"/>
                      <a:t>тканевые
</a:t>
                    </a:r>
                    <a:fld id="{9CECCAF4-FC49-4004-ABB1-45D89FD285CE}" type="PERCENTAGE">
                      <a:rPr lang="en-US" sz="1400" baseline="0"/>
                      <a:pPr>
                        <a:defRPr sz="1400">
                          <a:solidFill>
                            <a:schemeClr val="accent1"/>
                          </a:solidFill>
                        </a:defRPr>
                      </a:pPr>
                      <a:t>[ПРОЦЕНТ]</a:t>
                    </a:fld>
                    <a:endParaRPr lang="ru-RU" sz="140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493-4560-BA31-71C6576500C7}"/>
                </c:ext>
              </c:extLst>
            </c:dLbl>
            <c:dLbl>
              <c:idx val="2"/>
              <c:layout>
                <c:manualLayout>
                  <c:x val="9.4213082414552562E-2"/>
                  <c:y val="-7.45560897853090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400"/>
                      <a:t>Эвакуационные стропы</a:t>
                    </a:r>
                    <a:r>
                      <a:rPr lang="ru-RU" sz="1400" baseline="0"/>
                      <a:t> волокуши </a:t>
                    </a:r>
                  </a:p>
                  <a:p>
                    <a:pPr>
                      <a:defRPr sz="1400">
                        <a:solidFill>
                          <a:schemeClr val="accent1"/>
                        </a:solidFill>
                      </a:defRPr>
                    </a:pPr>
                    <a:r>
                      <a:rPr lang="ru-RU" sz="1400" baseline="0"/>
                      <a:t>черные
</a:t>
                    </a:r>
                    <a:fld id="{C80B3BE5-084F-42D1-9459-0742EB5586D7}" type="PERCENTAGE">
                      <a:rPr lang="ru-RU" sz="1400" baseline="0"/>
                      <a:pPr>
                        <a:defRPr sz="1400">
                          <a:solidFill>
                            <a:schemeClr val="accent1"/>
                          </a:solidFill>
                        </a:defRPr>
                      </a:pPr>
                      <a:t>[ПРОЦЕНТ]</a:t>
                    </a:fld>
                    <a:endParaRPr lang="ru-RU" sz="140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493-4560-BA31-71C6576500C7}"/>
                </c:ext>
              </c:extLst>
            </c:dLbl>
            <c:dLbl>
              <c:idx val="3"/>
              <c:layout>
                <c:manualLayout>
                  <c:x val="4.6871526006481437E-2"/>
                  <c:y val="-5.993947695324835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400"/>
                      <a:t>Эвакуационные стропы белые</a:t>
                    </a:r>
                    <a:r>
                      <a:rPr lang="ru-RU" sz="1400" baseline="0"/>
                      <a:t>
</a:t>
                    </a:r>
                    <a:fld id="{51BE7EC9-EEDA-431C-9FE7-CDED97E50EDF}" type="PERCENTAGE">
                      <a:rPr lang="en-US" sz="1400" baseline="0"/>
                      <a:pPr>
                        <a:defRPr sz="1400">
                          <a:solidFill>
                            <a:schemeClr val="accent1"/>
                          </a:solidFill>
                        </a:defRPr>
                      </a:pPr>
                      <a:t>[ПРОЦЕНТ]</a:t>
                    </a:fld>
                    <a:endParaRPr lang="ru-RU" sz="140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493-4560-BA31-71C6576500C7}"/>
                </c:ext>
              </c:extLst>
            </c:dLbl>
            <c:dLbl>
              <c:idx val="4"/>
              <c:layout>
                <c:manualLayout>
                  <c:x val="8.575695830765466E-2"/>
                  <c:y val="7.7664679492185806E-2"/>
                </c:manualLayout>
              </c:layout>
              <c:tx>
                <c:rich>
                  <a:bodyPr rot="0" spcFirstLastPara="1" vertOverflow="ellipsis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400" baseline="0"/>
                      <a:t>Саперные кошки
</a:t>
                    </a:r>
                    <a:fld id="{E69EE813-3A67-431B-9783-C42DD695CBFC}" type="PERCENTAGE">
                      <a:rPr lang="en-US" sz="1400" baseline="0"/>
                      <a:pPr>
                        <a:defRPr sz="1400" spc="0">
                          <a:solidFill>
                            <a:schemeClr val="accent1"/>
                          </a:solidFill>
                        </a:defRPr>
                      </a:pPr>
                      <a:t>[ПРОЦЕНТ]</a:t>
                    </a:fld>
                    <a:endParaRPr lang="ru-RU" sz="140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2493-4560-BA31-71C6576500C7}"/>
                </c:ext>
              </c:extLst>
            </c:dLbl>
            <c:dLbl>
              <c:idx val="5"/>
              <c:layout>
                <c:manualLayout>
                  <c:x val="9.2374439860779783E-2"/>
                  <c:y val="0.1115194041547098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400" baseline="0" dirty="0" err="1"/>
                      <a:t>Ампульницы</a:t>
                    </a:r>
                    <a:r>
                      <a:rPr lang="ru-RU" sz="1400" baseline="0" dirty="0"/>
                      <a:t> </a:t>
                    </a:r>
                  </a:p>
                  <a:p>
                    <a:pPr>
                      <a:defRPr sz="1400">
                        <a:solidFill>
                          <a:schemeClr val="accent1"/>
                        </a:solidFill>
                      </a:defRPr>
                    </a:pPr>
                    <a:fld id="{EFDEEFDA-5F54-4934-92E5-7C7703901BA8}" type="PERCENTAGE">
                      <a:rPr lang="en-US" sz="1400" baseline="0" smtClean="0"/>
                      <a:pPr>
                        <a:defRPr sz="1400">
                          <a:solidFill>
                            <a:schemeClr val="accent1"/>
                          </a:solidFill>
                        </a:defRPr>
                      </a:pPr>
                      <a:t>[ПРОЦЕНТ]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2493-4560-BA31-71C6576500C7}"/>
                </c:ext>
              </c:extLst>
            </c:dLbl>
            <c:dLbl>
              <c:idx val="6"/>
              <c:layout>
                <c:manualLayout>
                  <c:x val="8.1653594590545803E-2"/>
                  <c:y val="7.403374029830528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400" baseline="0"/>
                      <a:t>Нефопамницы </a:t>
                    </a:r>
                    <a:fld id="{6625FC3D-9196-4624-A4C0-DC9DC327C517}" type="PERCENTAGE">
                      <a:rPr lang="en-US" sz="1400" baseline="0"/>
                      <a:pPr>
                        <a:defRPr sz="1400">
                          <a:solidFill>
                            <a:schemeClr val="accent1"/>
                          </a:solidFill>
                        </a:defRPr>
                      </a:pPr>
                      <a:t>[ПРОЦЕНТ]</a:t>
                    </a:fld>
                    <a:endParaRPr lang="ru-RU" sz="140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2493-4560-BA31-71C6576500C7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493-4560-BA31-71C6576500C7}"/>
                </c:ext>
              </c:extLst>
            </c:dLbl>
            <c:dLbl>
              <c:idx val="8"/>
              <c:layout>
                <c:manualLayout>
                  <c:x val="-7.1410354501402706E-2"/>
                  <c:y val="9.478672985781989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400" baseline="0" dirty="0"/>
                      <a:t>Маскировочные сети </a:t>
                    </a:r>
                    <a:fld id="{0DA70FE1-0BC1-4F3E-9653-F26CE3DB7CFA}" type="PERCENTAGE">
                      <a:rPr lang="en-US" sz="1400" baseline="0" smtClean="0"/>
                      <a:pPr>
                        <a:defRPr sz="1400">
                          <a:solidFill>
                            <a:schemeClr val="accent1"/>
                          </a:solidFill>
                        </a:defRPr>
                      </a:pPr>
                      <a:t>[ПРОЦЕНТ]</a:t>
                    </a:fld>
                    <a:endParaRPr lang="ru-RU" sz="14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2493-4560-BA31-71C6576500C7}"/>
                </c:ext>
              </c:extLst>
            </c:dLbl>
            <c:dLbl>
              <c:idx val="9"/>
              <c:layout>
                <c:manualLayout>
                  <c:x val="0.14537107880642683"/>
                  <c:y val="6.31911532385464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400" baseline="0"/>
                      <a:t>Пятиточечнеики сидушки </a:t>
                    </a:r>
                    <a:fld id="{173E9831-40A6-40D8-81E9-BD0034F76D14}" type="PERCENTAGE">
                      <a:rPr lang="en-US" sz="1400" baseline="0"/>
                      <a:pPr>
                        <a:defRPr sz="1400">
                          <a:solidFill>
                            <a:schemeClr val="accent1"/>
                          </a:solidFill>
                        </a:defRPr>
                      </a:pPr>
                      <a:t>[ПРОЦЕНТ]</a:t>
                    </a:fld>
                    <a:endParaRPr lang="ru-RU" sz="140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2493-4560-BA31-71C6576500C7}"/>
                </c:ext>
              </c:extLst>
            </c:dLbl>
            <c:dLbl>
              <c:idx val="10"/>
              <c:layout>
                <c:manualLayout>
                  <c:x val="3.1879622545269062E-2"/>
                  <c:y val="0.1125592417061611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400"/>
                      <a:t>Пятиточечники  с </a:t>
                    </a:r>
                  </a:p>
                  <a:p>
                    <a:pPr>
                      <a:defRPr sz="1400">
                        <a:solidFill>
                          <a:schemeClr val="accent1"/>
                        </a:solidFill>
                      </a:defRPr>
                    </a:pPr>
                    <a:r>
                      <a:rPr lang="ru-RU" sz="1400" baseline="0"/>
                      <a:t>отверстием 
</a:t>
                    </a:r>
                    <a:fld id="{4A27A1B5-421E-4680-A68B-9BDCD609F062}" type="PERCENTAGE">
                      <a:rPr lang="en-US" sz="1400" baseline="0"/>
                      <a:pPr>
                        <a:defRPr sz="1400">
                          <a:solidFill>
                            <a:schemeClr val="accent1"/>
                          </a:solidFill>
                        </a:defRPr>
                      </a:pPr>
                      <a:t>[ПРОЦЕНТ]</a:t>
                    </a:fld>
                    <a:endParaRPr lang="ru-RU" sz="140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2493-4560-BA31-71C6576500C7}"/>
                </c:ext>
              </c:extLst>
            </c:dLbl>
            <c:dLbl>
              <c:idx val="11"/>
              <c:layout>
                <c:manualLayout>
                  <c:x val="0"/>
                  <c:y val="-5.331753554502369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400" baseline="0"/>
                      <a:t>Окопные свечи
</a:t>
                    </a:r>
                    <a:fld id="{FA68D008-0B0A-482A-9B8E-EEAD076ED891}" type="PERCENTAGE">
                      <a:rPr lang="en-US" sz="1400" baseline="0"/>
                      <a:pPr>
                        <a:defRPr sz="1400">
                          <a:solidFill>
                            <a:schemeClr val="accent1"/>
                          </a:solidFill>
                        </a:defRPr>
                      </a:pPr>
                      <a:t>[ПРОЦЕНТ]</a:t>
                    </a:fld>
                    <a:endParaRPr lang="ru-RU" sz="140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7-2493-4560-BA31-71C6576500C7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2493-4560-BA31-71C6576500C7}"/>
                </c:ext>
              </c:extLst>
            </c:dLbl>
            <c:dLbl>
              <c:idx val="13"/>
              <c:layout>
                <c:manualLayout>
                  <c:x val="-5.470900282195168E-2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400" baseline="0"/>
                      <a:t>Подсумок для сброса магазинов
</a:t>
                    </a:r>
                    <a:fld id="{0012A5BA-A350-4CCE-BFD2-E6E39B592293}" type="PERCENTAGE">
                      <a:rPr lang="ru-RU" sz="1400" baseline="0"/>
                      <a:pPr>
                        <a:defRPr sz="1400">
                          <a:solidFill>
                            <a:schemeClr val="accent1"/>
                          </a:solidFill>
                        </a:defRPr>
                      </a:pPr>
                      <a:t>[ПРОЦЕНТ]</a:t>
                    </a:fld>
                    <a:endParaRPr lang="ru-RU" sz="140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B-2493-4560-BA31-71C6576500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Лист1!$B$1:$O$1</c:f>
              <c:strCache>
                <c:ptCount val="14"/>
                <c:pt idx="0">
                  <c:v>Выдано всего : тактические носилки сетчатые</c:v>
                </c:pt>
                <c:pt idx="1">
                  <c:v>Выдано всего : тактические носилки тканевые</c:v>
                </c:pt>
                <c:pt idx="2">
                  <c:v>Выдано всего :  эвакуационные стропы-волокуши черные </c:v>
                </c:pt>
                <c:pt idx="3">
                  <c:v>Выдано всего :  эвакуационные стропы белые</c:v>
                </c:pt>
                <c:pt idx="4">
                  <c:v>Выдано всего :  саперные кошки</c:v>
                </c:pt>
                <c:pt idx="5">
                  <c:v>Выдано всего :  ампульницы</c:v>
                </c:pt>
                <c:pt idx="6">
                  <c:v>Выдано всего : нефопамницы</c:v>
                </c:pt>
                <c:pt idx="7">
                  <c:v>Выдано всего :  Нефопам</c:v>
                </c:pt>
                <c:pt idx="8">
                  <c:v>Выдано всего : аскировочные сети</c:v>
                </c:pt>
                <c:pt idx="9">
                  <c:v>Выдано всего : пятиточечники-сидушки</c:v>
                </c:pt>
                <c:pt idx="10">
                  <c:v>Выдано всего : пятиточечники с отверстием</c:v>
                </c:pt>
                <c:pt idx="11">
                  <c:v>Выдано всего :  Окопные свечи</c:v>
                </c:pt>
                <c:pt idx="12">
                  <c:v>Выдано всего :  антишоки</c:v>
                </c:pt>
                <c:pt idx="13">
                  <c:v>Выдано всего : подсумок для сборса магазинов</c:v>
                </c:pt>
              </c:strCache>
            </c:strRef>
          </c:cat>
          <c:val>
            <c:numRef>
              <c:f>Лист1!$B$10:$O$10</c:f>
              <c:numCache>
                <c:formatCode>General</c:formatCode>
                <c:ptCount val="14"/>
                <c:pt idx="0">
                  <c:v>718</c:v>
                </c:pt>
                <c:pt idx="1">
                  <c:v>230</c:v>
                </c:pt>
                <c:pt idx="2">
                  <c:v>799</c:v>
                </c:pt>
                <c:pt idx="3">
                  <c:v>72</c:v>
                </c:pt>
                <c:pt idx="4">
                  <c:v>40</c:v>
                </c:pt>
                <c:pt idx="5">
                  <c:v>240</c:v>
                </c:pt>
                <c:pt idx="6">
                  <c:v>1039</c:v>
                </c:pt>
                <c:pt idx="7">
                  <c:v>36</c:v>
                </c:pt>
                <c:pt idx="8">
                  <c:v>190</c:v>
                </c:pt>
                <c:pt idx="9">
                  <c:v>2082</c:v>
                </c:pt>
                <c:pt idx="10">
                  <c:v>49</c:v>
                </c:pt>
                <c:pt idx="11">
                  <c:v>2027</c:v>
                </c:pt>
                <c:pt idx="12">
                  <c:v>31</c:v>
                </c:pt>
                <c:pt idx="13">
                  <c:v>293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2493-4560-BA31-71C6576500C7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20EF04E-54D1-4BD4-B841-CE959378E000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EFFB0B8-446F-42A0-B8D2-AF4BC0BC8A22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625171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EF04E-54D1-4BD4-B841-CE959378E000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B0B8-446F-42A0-B8D2-AF4BC0BC8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671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EF04E-54D1-4BD4-B841-CE959378E000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B0B8-446F-42A0-B8D2-AF4BC0BC8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654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EF04E-54D1-4BD4-B841-CE959378E000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B0B8-446F-42A0-B8D2-AF4BC0BC8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516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0EF04E-54D1-4BD4-B841-CE959378E000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FFB0B8-446F-42A0-B8D2-AF4BC0BC8A2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39561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EF04E-54D1-4BD4-B841-CE959378E000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B0B8-446F-42A0-B8D2-AF4BC0BC8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728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EF04E-54D1-4BD4-B841-CE959378E000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B0B8-446F-42A0-B8D2-AF4BC0BC8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418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EF04E-54D1-4BD4-B841-CE959378E000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B0B8-446F-42A0-B8D2-AF4BC0BC8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734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EF04E-54D1-4BD4-B841-CE959378E000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B0B8-446F-42A0-B8D2-AF4BC0BC8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990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0EF04E-54D1-4BD4-B841-CE959378E000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FFB0B8-446F-42A0-B8D2-AF4BC0BC8A2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07963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0EF04E-54D1-4BD4-B841-CE959378E000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FFB0B8-446F-42A0-B8D2-AF4BC0BC8A2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98328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720EF04E-54D1-4BD4-B841-CE959378E000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8EFFB0B8-446F-42A0-B8D2-AF4BC0BC8A2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70320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tel:8-926-947-409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F45698-5F12-4C7E-A627-18E35C5EE6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393" y="3396092"/>
            <a:ext cx="5222518" cy="1425263"/>
          </a:xfrm>
        </p:spPr>
        <p:txBody>
          <a:bodyPr/>
          <a:lstStyle/>
          <a:p>
            <a:r>
              <a:rPr lang="ru-RU" sz="3000" dirty="0"/>
              <a:t>Автономная некоммерческая</a:t>
            </a:r>
            <a:br>
              <a:rPr lang="ru-RU" sz="3000" dirty="0"/>
            </a:br>
            <a:r>
              <a:rPr lang="ru-RU" sz="3000" dirty="0"/>
              <a:t> организация</a:t>
            </a:r>
            <a:br>
              <a:rPr lang="ru-RU" sz="3000" dirty="0"/>
            </a:br>
            <a:r>
              <a:rPr lang="ru-RU" sz="3000" dirty="0"/>
              <a:t>«Волонтерская организация </a:t>
            </a:r>
            <a:br>
              <a:rPr lang="ru-RU" sz="3000" dirty="0"/>
            </a:br>
            <a:r>
              <a:rPr lang="ru-RU" sz="3000" dirty="0"/>
              <a:t>«Калининград, мы вместе!»</a:t>
            </a:r>
            <a:br>
              <a:rPr lang="ru-RU" sz="3000" dirty="0"/>
            </a:br>
            <a:endParaRPr lang="ru-RU" sz="3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0C7210-6463-4A15-8016-51BE37FB9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043" y="106775"/>
            <a:ext cx="6338657" cy="613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737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F998ED-0FFE-418B-881E-E868B67B6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Наши изделия: </a:t>
            </a:r>
            <a:br>
              <a:rPr lang="ru-RU" dirty="0"/>
            </a:br>
            <a:r>
              <a:rPr lang="ru-RU" dirty="0"/>
              <a:t>ПЯТИТОЧЕЧНИКИ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2F6658-2AC8-4F75-B0D0-CFD0E47E3A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57"/>
          <a:stretch/>
        </p:blipFill>
        <p:spPr>
          <a:xfrm>
            <a:off x="4824642" y="2279238"/>
            <a:ext cx="2952161" cy="351674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04A434-A9E8-4804-913C-CA97918F02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9" r="24942"/>
          <a:stretch/>
        </p:blipFill>
        <p:spPr>
          <a:xfrm>
            <a:off x="8394358" y="2621191"/>
            <a:ext cx="2578442" cy="283284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892C81-46A1-469B-ADF3-45A7E176F9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731" y="2697077"/>
            <a:ext cx="2881357" cy="216101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215289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12A4A7-D428-4CC2-8E7F-944144450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Наши изделия: </a:t>
            </a:r>
            <a:br>
              <a:rPr lang="ru-RU" dirty="0"/>
            </a:br>
            <a:r>
              <a:rPr lang="ru-RU" dirty="0"/>
              <a:t>ПЯТИТОЧЕЧНИКИ С ОТВЕРСТИЕМ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050F05C-0020-40C3-BFB4-DE4BC02E30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19"/>
          <a:stretch/>
        </p:blipFill>
        <p:spPr>
          <a:xfrm>
            <a:off x="1371600" y="2415467"/>
            <a:ext cx="2318667" cy="309155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91B4CE9-CB46-47D7-AFDC-1245FE84A0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" t="-6869" r="613" b="6869"/>
          <a:stretch/>
        </p:blipFill>
        <p:spPr>
          <a:xfrm>
            <a:off x="9183660" y="2319801"/>
            <a:ext cx="2462166" cy="328288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21039C-E5DD-4FC5-8260-EAF4FAFB7F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" r="194" b="11100"/>
          <a:stretch/>
        </p:blipFill>
        <p:spPr>
          <a:xfrm>
            <a:off x="4494327" y="2526806"/>
            <a:ext cx="3885273" cy="259049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864735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6B8B11-B12E-4DFD-B1F8-06CE62F25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Наши изделия: </a:t>
            </a:r>
            <a:br>
              <a:rPr lang="ru-RU" dirty="0"/>
            </a:br>
            <a:r>
              <a:rPr lang="ru-RU" dirty="0"/>
              <a:t>ОКОПНЫЕ СВЕЧИ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FDB2CB0-4D2E-466F-8B8B-768EDAECED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570" y="2975499"/>
            <a:ext cx="3636885" cy="2045748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9353F3-537B-4856-9241-483C910F0C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6" r="13917"/>
          <a:stretch/>
        </p:blipFill>
        <p:spPr>
          <a:xfrm>
            <a:off x="1385299" y="2445983"/>
            <a:ext cx="3266983" cy="369976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4D0D5C4-9FE5-4B14-86AE-65FD3DE4D4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387" y="2049305"/>
            <a:ext cx="2526574" cy="449168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769771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8BC754-995C-4062-865A-E823012D5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Наши изделия: </a:t>
            </a:r>
            <a:br>
              <a:rPr lang="ru-RU" dirty="0"/>
            </a:br>
            <a:r>
              <a:rPr lang="ru-RU" dirty="0"/>
              <a:t>ПОДСУМОК ПОД СБРОС МАГАЗИНОВ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10050785-D5A4-443B-942A-C046D84283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207" y="2903604"/>
            <a:ext cx="3960325" cy="2366633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BA2C627-9CAC-40F2-B854-9C666C80A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68" y="2903604"/>
            <a:ext cx="3700592" cy="23767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5C45F1D-20FF-41D8-BA4F-599E871B94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1" r="22587"/>
          <a:stretch/>
        </p:blipFill>
        <p:spPr>
          <a:xfrm>
            <a:off x="4769527" y="2299360"/>
            <a:ext cx="2805345" cy="357512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768939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CC2BC1-71F1-4713-9AF6-08011466D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41914"/>
            <a:ext cx="9601200" cy="1485900"/>
          </a:xfrm>
        </p:spPr>
        <p:txBody>
          <a:bodyPr>
            <a:normAutofit/>
          </a:bodyPr>
          <a:lstStyle/>
          <a:p>
            <a:r>
              <a:rPr lang="ru-RU" sz="4000" dirty="0"/>
              <a:t>С кем мы сотрудничаем и передаём наши изделия 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4181CC-0B55-4E80-9390-40083B884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849884"/>
            <a:ext cx="9601200" cy="3581400"/>
          </a:xfrm>
        </p:spPr>
        <p:txBody>
          <a:bodyPr>
            <a:normAutofit lnSpcReduction="10000"/>
          </a:bodyPr>
          <a:lstStyle/>
          <a:p>
            <a:r>
              <a:rPr lang="ru-RU" dirty="0"/>
              <a:t>336-я отдельная гвардейская </a:t>
            </a:r>
            <a:r>
              <a:rPr lang="ru-RU" dirty="0" err="1"/>
              <a:t>Белостокская</a:t>
            </a:r>
            <a:r>
              <a:rPr lang="ru-RU" dirty="0"/>
              <a:t> орденов Жукова, Суворова и Александра Невского бригада морской пехоты </a:t>
            </a:r>
          </a:p>
          <a:p>
            <a:r>
              <a:rPr lang="ru-RU" dirty="0"/>
              <a:t>7-й отдельный гвардейский мотострелковый полк</a:t>
            </a:r>
          </a:p>
          <a:p>
            <a:r>
              <a:rPr lang="ru-RU" dirty="0"/>
              <a:t>Разведчики</a:t>
            </a:r>
          </a:p>
          <a:p>
            <a:r>
              <a:rPr lang="ru-RU" dirty="0"/>
              <a:t>Артиллеристы</a:t>
            </a:r>
          </a:p>
          <a:p>
            <a:r>
              <a:rPr lang="ru-RU" dirty="0"/>
              <a:t>9 мотострелковый полк</a:t>
            </a:r>
          </a:p>
          <a:p>
            <a:r>
              <a:rPr lang="ru-RU" dirty="0"/>
              <a:t>11-й танковый полк</a:t>
            </a:r>
          </a:p>
          <a:p>
            <a:r>
              <a:rPr lang="ru-RU" dirty="0"/>
              <a:t>Союз Добровольцев Донбасса</a:t>
            </a:r>
          </a:p>
          <a:p>
            <a:r>
              <a:rPr lang="ru-RU" dirty="0"/>
              <a:t>Российский Союз Ветеранов Афганистана и многие другие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3E7B2B-C4CC-437D-86C9-1EE010A7168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449" y="1572641"/>
            <a:ext cx="1485901" cy="14859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D2BD85-4218-406A-94AD-56B208827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923" y="2232614"/>
            <a:ext cx="1407970" cy="14079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C8F84D2-D0BB-4D12-9421-5C3D9C4A250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417" y="3094978"/>
            <a:ext cx="2613549" cy="261354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D5334D0-D4A9-4AFC-90F5-A1F6281D43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164" y="5467720"/>
            <a:ext cx="2330692" cy="125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64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42C510-B7C5-4C29-AE9C-45A8EED8A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ОБЩИЙ ИТОГ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0E14AA86-A7C0-489E-A20A-F7CF06A756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7025313"/>
              </p:ext>
            </p:extLst>
          </p:nvPr>
        </p:nvGraphicFramePr>
        <p:xfrm>
          <a:off x="1145221" y="1731147"/>
          <a:ext cx="10235949" cy="4554241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96079">
                  <a:extLst>
                    <a:ext uri="{9D8B030D-6E8A-4147-A177-3AD203B41FA5}">
                      <a16:colId xmlns:a16="http://schemas.microsoft.com/office/drawing/2014/main" val="3918214365"/>
                    </a:ext>
                  </a:extLst>
                </a:gridCol>
                <a:gridCol w="681419">
                  <a:extLst>
                    <a:ext uri="{9D8B030D-6E8A-4147-A177-3AD203B41FA5}">
                      <a16:colId xmlns:a16="http://schemas.microsoft.com/office/drawing/2014/main" val="1777532106"/>
                    </a:ext>
                  </a:extLst>
                </a:gridCol>
                <a:gridCol w="681419">
                  <a:extLst>
                    <a:ext uri="{9D8B030D-6E8A-4147-A177-3AD203B41FA5}">
                      <a16:colId xmlns:a16="http://schemas.microsoft.com/office/drawing/2014/main" val="4009523510"/>
                    </a:ext>
                  </a:extLst>
                </a:gridCol>
                <a:gridCol w="681419">
                  <a:extLst>
                    <a:ext uri="{9D8B030D-6E8A-4147-A177-3AD203B41FA5}">
                      <a16:colId xmlns:a16="http://schemas.microsoft.com/office/drawing/2014/main" val="2133802143"/>
                    </a:ext>
                  </a:extLst>
                </a:gridCol>
                <a:gridCol w="681419">
                  <a:extLst>
                    <a:ext uri="{9D8B030D-6E8A-4147-A177-3AD203B41FA5}">
                      <a16:colId xmlns:a16="http://schemas.microsoft.com/office/drawing/2014/main" val="1943198043"/>
                    </a:ext>
                  </a:extLst>
                </a:gridCol>
                <a:gridCol w="681419">
                  <a:extLst>
                    <a:ext uri="{9D8B030D-6E8A-4147-A177-3AD203B41FA5}">
                      <a16:colId xmlns:a16="http://schemas.microsoft.com/office/drawing/2014/main" val="2956970981"/>
                    </a:ext>
                  </a:extLst>
                </a:gridCol>
                <a:gridCol w="795530">
                  <a:extLst>
                    <a:ext uri="{9D8B030D-6E8A-4147-A177-3AD203B41FA5}">
                      <a16:colId xmlns:a16="http://schemas.microsoft.com/office/drawing/2014/main" val="739175715"/>
                    </a:ext>
                  </a:extLst>
                </a:gridCol>
                <a:gridCol w="871464">
                  <a:extLst>
                    <a:ext uri="{9D8B030D-6E8A-4147-A177-3AD203B41FA5}">
                      <a16:colId xmlns:a16="http://schemas.microsoft.com/office/drawing/2014/main" val="3858966829"/>
                    </a:ext>
                  </a:extLst>
                </a:gridCol>
                <a:gridCol w="701891">
                  <a:extLst>
                    <a:ext uri="{9D8B030D-6E8A-4147-A177-3AD203B41FA5}">
                      <a16:colId xmlns:a16="http://schemas.microsoft.com/office/drawing/2014/main" val="3170040955"/>
                    </a:ext>
                  </a:extLst>
                </a:gridCol>
                <a:gridCol w="612320">
                  <a:extLst>
                    <a:ext uri="{9D8B030D-6E8A-4147-A177-3AD203B41FA5}">
                      <a16:colId xmlns:a16="http://schemas.microsoft.com/office/drawing/2014/main" val="2961922572"/>
                    </a:ext>
                  </a:extLst>
                </a:gridCol>
                <a:gridCol w="598349">
                  <a:extLst>
                    <a:ext uri="{9D8B030D-6E8A-4147-A177-3AD203B41FA5}">
                      <a16:colId xmlns:a16="http://schemas.microsoft.com/office/drawing/2014/main" val="1150813937"/>
                    </a:ext>
                  </a:extLst>
                </a:gridCol>
                <a:gridCol w="508964">
                  <a:extLst>
                    <a:ext uri="{9D8B030D-6E8A-4147-A177-3AD203B41FA5}">
                      <a16:colId xmlns:a16="http://schemas.microsoft.com/office/drawing/2014/main" val="2160498925"/>
                    </a:ext>
                  </a:extLst>
                </a:gridCol>
                <a:gridCol w="681419">
                  <a:extLst>
                    <a:ext uri="{9D8B030D-6E8A-4147-A177-3AD203B41FA5}">
                      <a16:colId xmlns:a16="http://schemas.microsoft.com/office/drawing/2014/main" val="3668429899"/>
                    </a:ext>
                  </a:extLst>
                </a:gridCol>
                <a:gridCol w="681419">
                  <a:extLst>
                    <a:ext uri="{9D8B030D-6E8A-4147-A177-3AD203B41FA5}">
                      <a16:colId xmlns:a16="http://schemas.microsoft.com/office/drawing/2014/main" val="899224574"/>
                    </a:ext>
                  </a:extLst>
                </a:gridCol>
                <a:gridCol w="681419">
                  <a:extLst>
                    <a:ext uri="{9D8B030D-6E8A-4147-A177-3AD203B41FA5}">
                      <a16:colId xmlns:a16="http://schemas.microsoft.com/office/drawing/2014/main" val="4193821900"/>
                    </a:ext>
                  </a:extLst>
                </a:gridCol>
              </a:tblGrid>
              <a:tr h="160015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Месяц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Выдано всего : тактические носилки сетчатые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Выдано всего : тактические носилки тканевые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Выдано всего :  эвакуационные стропы-волокуши черные 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Выдано всего :  эвакуационные стропы белые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Выдано всего :  саперные кошки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Выдано всего :  </a:t>
                      </a:r>
                      <a:r>
                        <a:rPr lang="ru-RU" sz="1100" u="none" strike="noStrike" baseline="0" dirty="0" err="1">
                          <a:effectLst/>
                          <a:latin typeface="Franklin Gothic Book" panose="020B0503020102020204" pitchFamily="34" charset="0"/>
                        </a:rPr>
                        <a:t>ампульницы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Выдано всего : </a:t>
                      </a:r>
                      <a:r>
                        <a:rPr lang="ru-RU" sz="1100" u="none" strike="noStrike" baseline="0" dirty="0" err="1">
                          <a:effectLst/>
                          <a:latin typeface="Franklin Gothic Book" panose="020B0503020102020204" pitchFamily="34" charset="0"/>
                        </a:rPr>
                        <a:t>нефопамницы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Выдано всего :  </a:t>
                      </a:r>
                      <a:r>
                        <a:rPr lang="ru-RU" sz="1100" u="none" strike="noStrike" baseline="0" dirty="0" err="1">
                          <a:effectLst/>
                          <a:latin typeface="Franklin Gothic Book" panose="020B0503020102020204" pitchFamily="34" charset="0"/>
                        </a:rPr>
                        <a:t>Нефопам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Выдано всего : Маскировочные сети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Выдано всего : </a:t>
                      </a:r>
                      <a:r>
                        <a:rPr lang="ru-RU" sz="1100" u="none" strike="noStrike" baseline="0" dirty="0" err="1">
                          <a:effectLst/>
                          <a:latin typeface="Franklin Gothic Book" panose="020B0503020102020204" pitchFamily="34" charset="0"/>
                        </a:rPr>
                        <a:t>пятиточечники-сидушки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Выдано всего : </a:t>
                      </a:r>
                      <a:r>
                        <a:rPr lang="ru-RU" sz="1100" u="none" strike="noStrike" baseline="0" dirty="0" err="1">
                          <a:effectLst/>
                          <a:latin typeface="Franklin Gothic Book" panose="020B0503020102020204" pitchFamily="34" charset="0"/>
                        </a:rPr>
                        <a:t>пятиточечники</a:t>
                      </a:r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 с отверстием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Выдано всего :  Окопные свечи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Выдано всего :  </a:t>
                      </a:r>
                      <a:r>
                        <a:rPr lang="ru-RU" sz="1100" u="none" strike="noStrike" baseline="0" dirty="0" err="1">
                          <a:effectLst/>
                          <a:latin typeface="Franklin Gothic Book" panose="020B0503020102020204" pitchFamily="34" charset="0"/>
                        </a:rPr>
                        <a:t>антишоки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Выдано всего : подсумок для сброса магазинов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245938"/>
                  </a:ext>
                </a:extLst>
              </a:tr>
              <a:tr h="29540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Ноябрь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66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3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3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047782"/>
                  </a:ext>
                </a:extLst>
              </a:tr>
              <a:tr h="29540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Январь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137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125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141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200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 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669269"/>
                  </a:ext>
                </a:extLst>
              </a:tr>
              <a:tr h="29540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Февраль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>
                          <a:effectLst/>
                          <a:latin typeface="Franklin Gothic Book" panose="020B0503020102020204" pitchFamily="34" charset="0"/>
                        </a:rPr>
                        <a:t>102</a:t>
                      </a:r>
                      <a:endParaRPr lang="ru-RU" sz="1100" b="1" i="0" u="none" strike="noStrike" baseline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>
                          <a:effectLst/>
                          <a:latin typeface="Franklin Gothic Book" panose="020B0503020102020204" pitchFamily="34" charset="0"/>
                        </a:rPr>
                        <a:t>138</a:t>
                      </a:r>
                      <a:endParaRPr lang="ru-RU" sz="1100" b="1" i="0" u="none" strike="noStrike" baseline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767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>
                          <a:effectLst/>
                          <a:latin typeface="Franklin Gothic Book" panose="020B0503020102020204" pitchFamily="34" charset="0"/>
                        </a:rPr>
                        <a:t>283</a:t>
                      </a:r>
                      <a:endParaRPr lang="ru-RU" sz="1100" b="1" i="0" u="none" strike="noStrike" baseline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6512892"/>
                  </a:ext>
                </a:extLst>
              </a:tr>
              <a:tr h="29540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Март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>
                          <a:effectLst/>
                          <a:latin typeface="Franklin Gothic Book" panose="020B0503020102020204" pitchFamily="34" charset="0"/>
                        </a:rPr>
                        <a:t>183</a:t>
                      </a:r>
                      <a:endParaRPr lang="ru-RU" sz="1100" b="1" i="0" u="none" strike="noStrike" baseline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>
                          <a:effectLst/>
                          <a:latin typeface="Franklin Gothic Book" panose="020B0503020102020204" pitchFamily="34" charset="0"/>
                        </a:rPr>
                        <a:t>224</a:t>
                      </a:r>
                      <a:endParaRPr lang="ru-RU" sz="1100" b="1" i="0" u="none" strike="noStrike" baseline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368</a:t>
                      </a:r>
                      <a:endParaRPr lang="ru-RU" sz="1100" b="0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>
                          <a:effectLst/>
                          <a:latin typeface="Franklin Gothic Book" panose="020B0503020102020204" pitchFamily="34" charset="0"/>
                        </a:rPr>
                        <a:t>1124</a:t>
                      </a:r>
                      <a:endParaRPr lang="ru-RU" sz="1100" b="1" i="0" u="none" strike="noStrike" baseline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3216138"/>
                  </a:ext>
                </a:extLst>
              </a:tr>
              <a:tr h="29540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Апрель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>
                          <a:effectLst/>
                          <a:latin typeface="Franklin Gothic Book" panose="020B0503020102020204" pitchFamily="34" charset="0"/>
                        </a:rPr>
                        <a:t>83</a:t>
                      </a:r>
                      <a:endParaRPr lang="ru-RU" sz="1100" b="1" i="0" u="none" strike="noStrike" baseline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>
                          <a:effectLst/>
                          <a:latin typeface="Franklin Gothic Book" panose="020B0503020102020204" pitchFamily="34" charset="0"/>
                        </a:rPr>
                        <a:t>38</a:t>
                      </a:r>
                      <a:endParaRPr lang="ru-RU" sz="1100" b="1" i="0" u="none" strike="noStrike" baseline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>
                          <a:effectLst/>
                          <a:latin typeface="Franklin Gothic Book" panose="020B0503020102020204" pitchFamily="34" charset="0"/>
                        </a:rPr>
                        <a:t>92</a:t>
                      </a:r>
                      <a:endParaRPr lang="ru-RU" sz="1100" b="1" i="0" u="none" strike="noStrike" baseline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340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43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>
                          <a:effectLst/>
                          <a:latin typeface="Franklin Gothic Book" panose="020B0503020102020204" pitchFamily="34" charset="0"/>
                        </a:rPr>
                        <a:t>277</a:t>
                      </a:r>
                      <a:endParaRPr lang="ru-RU" sz="1100" b="1" i="0" u="none" strike="noStrike" baseline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2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274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10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>
                          <a:effectLst/>
                          <a:latin typeface="Franklin Gothic Book" panose="020B0503020102020204" pitchFamily="34" charset="0"/>
                        </a:rPr>
                        <a:t>30</a:t>
                      </a:r>
                      <a:endParaRPr lang="ru-RU" sz="1100" b="1" i="0" u="none" strike="noStrike" baseline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>
                          <a:effectLst/>
                          <a:latin typeface="Franklin Gothic Book" panose="020B0503020102020204" pitchFamily="34" charset="0"/>
                        </a:rPr>
                        <a:t>1</a:t>
                      </a:r>
                      <a:endParaRPr lang="ru-RU" sz="1100" b="1" i="0" u="none" strike="noStrike" baseline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5085360"/>
                  </a:ext>
                </a:extLst>
              </a:tr>
              <a:tr h="29540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Май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>
                          <a:effectLst/>
                          <a:latin typeface="Franklin Gothic Book" panose="020B0503020102020204" pitchFamily="34" charset="0"/>
                        </a:rPr>
                        <a:t>51</a:t>
                      </a:r>
                      <a:endParaRPr lang="ru-RU" sz="1100" b="1" i="0" u="none" strike="noStrike" baseline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>
                          <a:effectLst/>
                          <a:latin typeface="Franklin Gothic Book" panose="020B0503020102020204" pitchFamily="34" charset="0"/>
                        </a:rPr>
                        <a:t>63</a:t>
                      </a:r>
                      <a:endParaRPr lang="ru-RU" sz="1100" b="1" i="0" u="none" strike="noStrike" baseline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>
                          <a:effectLst/>
                          <a:latin typeface="Franklin Gothic Book" panose="020B0503020102020204" pitchFamily="34" charset="0"/>
                        </a:rPr>
                        <a:t>35</a:t>
                      </a:r>
                      <a:endParaRPr lang="ru-RU" sz="1100" b="1" i="0" u="none" strike="noStrike" baseline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>
                          <a:effectLst/>
                          <a:latin typeface="Franklin Gothic Book" panose="020B0503020102020204" pitchFamily="34" charset="0"/>
                        </a:rPr>
                        <a:t>39</a:t>
                      </a:r>
                      <a:endParaRPr lang="ru-RU" sz="1100" b="1" i="0" u="none" strike="noStrike" baseline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240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>
                          <a:effectLst/>
                          <a:latin typeface="Franklin Gothic Book" panose="020B0503020102020204" pitchFamily="34" charset="0"/>
                        </a:rPr>
                        <a:t>10</a:t>
                      </a:r>
                      <a:endParaRPr lang="ru-RU" sz="1100" b="1" i="0" u="none" strike="noStrike" baseline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>
                          <a:effectLst/>
                          <a:latin typeface="Franklin Gothic Book" panose="020B0503020102020204" pitchFamily="34" charset="0"/>
                        </a:rPr>
                        <a:t>157</a:t>
                      </a:r>
                      <a:endParaRPr lang="ru-RU" sz="1100" b="1" i="0" u="none" strike="noStrike" baseline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27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11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202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39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>
                          <a:effectLst/>
                          <a:latin typeface="Franklin Gothic Book" panose="020B0503020102020204" pitchFamily="34" charset="0"/>
                        </a:rPr>
                        <a:t>1</a:t>
                      </a:r>
                      <a:endParaRPr lang="ru-RU" sz="1100" b="1" i="0" u="none" strike="noStrike" baseline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130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854525"/>
                  </a:ext>
                </a:extLst>
              </a:tr>
              <a:tr h="29540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Июнь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>
                          <a:effectLst/>
                          <a:latin typeface="Franklin Gothic Book" panose="020B0503020102020204" pitchFamily="34" charset="0"/>
                        </a:rPr>
                        <a:t>20</a:t>
                      </a:r>
                      <a:endParaRPr lang="ru-RU" sz="1100" b="1" i="0" u="none" strike="noStrike" baseline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>
                          <a:effectLst/>
                          <a:latin typeface="Franklin Gothic Book" panose="020B0503020102020204" pitchFamily="34" charset="0"/>
                        </a:rPr>
                        <a:t>76</a:t>
                      </a:r>
                      <a:endParaRPr lang="ru-RU" sz="1100" b="1" i="0" u="none" strike="noStrike" baseline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69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>
                          <a:effectLst/>
                          <a:latin typeface="Franklin Gothic Book" panose="020B0503020102020204" pitchFamily="34" charset="0"/>
                        </a:rPr>
                        <a:t>33</a:t>
                      </a:r>
                      <a:endParaRPr lang="ru-RU" sz="1100" b="1" i="0" u="none" strike="noStrike" baseline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150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>
                          <a:effectLst/>
                          <a:latin typeface="Franklin Gothic Book" panose="020B0503020102020204" pitchFamily="34" charset="0"/>
                        </a:rPr>
                        <a:t>160</a:t>
                      </a:r>
                      <a:endParaRPr lang="ru-RU" sz="1100" b="1" i="0" u="none" strike="noStrike" baseline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>
                          <a:effectLst/>
                          <a:latin typeface="Franklin Gothic Book" panose="020B0503020102020204" pitchFamily="34" charset="0"/>
                        </a:rPr>
                        <a:t>454</a:t>
                      </a:r>
                      <a:endParaRPr lang="ru-RU" sz="1100" b="1" i="0" u="none" strike="noStrike" baseline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25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174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400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55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9966891"/>
                  </a:ext>
                </a:extLst>
              </a:tr>
              <a:tr h="29540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Июль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>
                          <a:effectLst/>
                          <a:latin typeface="Franklin Gothic Book" panose="020B0503020102020204" pitchFamily="34" charset="0"/>
                        </a:rPr>
                        <a:t>76</a:t>
                      </a:r>
                      <a:endParaRPr lang="ru-RU" sz="1100" b="1" i="0" u="none" strike="noStrike" baseline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>
                          <a:effectLst/>
                          <a:latin typeface="Franklin Gothic Book" panose="020B0503020102020204" pitchFamily="34" charset="0"/>
                        </a:rPr>
                        <a:t>53</a:t>
                      </a:r>
                      <a:endParaRPr lang="ru-RU" sz="1100" b="1" i="0" u="none" strike="noStrike" baseline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>
                          <a:effectLst/>
                          <a:latin typeface="Franklin Gothic Book" panose="020B0503020102020204" pitchFamily="34" charset="0"/>
                        </a:rPr>
                        <a:t>113</a:t>
                      </a:r>
                      <a:endParaRPr lang="ru-RU" sz="1100" b="1" i="0" u="none" strike="noStrike" baseline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100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27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151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9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15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153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20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107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853028"/>
                  </a:ext>
                </a:extLst>
              </a:tr>
              <a:tr h="59081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baseline="0">
                          <a:effectLst/>
                          <a:latin typeface="Franklin Gothic Book" panose="020B0503020102020204" pitchFamily="34" charset="0"/>
                        </a:rPr>
                        <a:t>Общий итог</a:t>
                      </a:r>
                      <a:endParaRPr lang="ru-RU" sz="1100" b="1" i="0" u="none" strike="noStrike" baseline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>
                          <a:effectLst/>
                          <a:latin typeface="Franklin Gothic Book" panose="020B0503020102020204" pitchFamily="34" charset="0"/>
                        </a:rPr>
                        <a:t>718</a:t>
                      </a:r>
                      <a:endParaRPr lang="ru-RU" sz="1100" b="1" i="0" u="none" strike="noStrike" baseline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>
                          <a:effectLst/>
                          <a:latin typeface="Franklin Gothic Book" panose="020B0503020102020204" pitchFamily="34" charset="0"/>
                        </a:rPr>
                        <a:t>230</a:t>
                      </a:r>
                      <a:endParaRPr lang="ru-RU" sz="1100" b="1" i="0" u="none" strike="noStrike" baseline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>
                          <a:effectLst/>
                          <a:latin typeface="Franklin Gothic Book" panose="020B0503020102020204" pitchFamily="34" charset="0"/>
                        </a:rPr>
                        <a:t>799</a:t>
                      </a:r>
                      <a:endParaRPr lang="ru-RU" sz="1100" b="1" i="0" u="none" strike="noStrike" baseline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72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830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240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>
                          <a:effectLst/>
                          <a:latin typeface="Franklin Gothic Book" panose="020B0503020102020204" pitchFamily="34" charset="0"/>
                        </a:rPr>
                        <a:t>1039</a:t>
                      </a:r>
                      <a:endParaRPr lang="ru-RU" sz="1100" b="1" i="0" u="none" strike="noStrike" baseline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>
                          <a:effectLst/>
                          <a:latin typeface="Franklin Gothic Book" panose="020B0503020102020204" pitchFamily="34" charset="0"/>
                        </a:rPr>
                        <a:t>36</a:t>
                      </a:r>
                      <a:endParaRPr lang="ru-RU" sz="1100" b="1" i="0" u="none" strike="noStrike" baseline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63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2082</a:t>
                      </a:r>
                      <a:endParaRPr lang="ru-RU" sz="1100" b="0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49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2027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31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baseline="0" dirty="0">
                          <a:effectLst/>
                          <a:latin typeface="Franklin Gothic Book" panose="020B0503020102020204" pitchFamily="34" charset="0"/>
                        </a:rPr>
                        <a:t>293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93893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7393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832FA1-967C-40F3-A400-19B5E0711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800100"/>
            <a:ext cx="9601200" cy="1485900"/>
          </a:xfrm>
        </p:spPr>
        <p:txBody>
          <a:bodyPr/>
          <a:lstStyle/>
          <a:p>
            <a:r>
              <a:rPr lang="ru-RU" dirty="0"/>
              <a:t>ОБЩИЙ ИТОГ</a:t>
            </a:r>
            <a:br>
              <a:rPr lang="ru-RU" dirty="0"/>
            </a:br>
            <a:r>
              <a:rPr lang="ru-RU" dirty="0"/>
              <a:t>всего выдано (шт.):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339BBA-DD6B-4A0C-8931-6C1974AE4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465" y="2201661"/>
            <a:ext cx="11064536" cy="4656339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latin typeface="Franklin Gothic Book" panose="020B0503020102020204" pitchFamily="34" charset="0"/>
              </a:rPr>
              <a:t>тактические носилки сетчатые – 718</a:t>
            </a:r>
          </a:p>
          <a:p>
            <a:r>
              <a:rPr lang="ru-RU" dirty="0">
                <a:latin typeface="Franklin Gothic Book" panose="020B0503020102020204" pitchFamily="34" charset="0"/>
              </a:rPr>
              <a:t>тактические носилки тканевые – 230</a:t>
            </a:r>
          </a:p>
          <a:p>
            <a:r>
              <a:rPr lang="ru-RU" dirty="0">
                <a:latin typeface="Franklin Gothic Book" panose="020B0503020102020204" pitchFamily="34" charset="0"/>
              </a:rPr>
              <a:t>эвакуационные стропы-волокуши – 871</a:t>
            </a:r>
          </a:p>
          <a:p>
            <a:r>
              <a:rPr lang="ru-RU" dirty="0">
                <a:latin typeface="Franklin Gothic Book" panose="020B0503020102020204" pitchFamily="34" charset="0"/>
              </a:rPr>
              <a:t>саперные кошки – 830</a:t>
            </a:r>
          </a:p>
          <a:p>
            <a:r>
              <a:rPr lang="ru-RU" dirty="0" err="1">
                <a:latin typeface="Franklin Gothic Book" panose="020B0503020102020204" pitchFamily="34" charset="0"/>
              </a:rPr>
              <a:t>ампульницы</a:t>
            </a:r>
            <a:r>
              <a:rPr lang="ru-RU" dirty="0">
                <a:latin typeface="Franklin Gothic Book" panose="020B0503020102020204" pitchFamily="34" charset="0"/>
              </a:rPr>
              <a:t> – 240</a:t>
            </a:r>
          </a:p>
          <a:p>
            <a:r>
              <a:rPr lang="ru-RU" dirty="0" err="1">
                <a:latin typeface="Franklin Gothic Book" panose="020B0503020102020204" pitchFamily="34" charset="0"/>
              </a:rPr>
              <a:t>нефопамницы</a:t>
            </a:r>
            <a:r>
              <a:rPr lang="ru-RU" dirty="0">
                <a:latin typeface="Franklin Gothic Book" panose="020B0503020102020204" pitchFamily="34" charset="0"/>
              </a:rPr>
              <a:t> – 1039</a:t>
            </a:r>
          </a:p>
          <a:p>
            <a:r>
              <a:rPr lang="ru-RU" dirty="0">
                <a:latin typeface="Franklin Gothic Book" panose="020B0503020102020204" pitchFamily="34" charset="0"/>
              </a:rPr>
              <a:t>маскировочные сети – 63</a:t>
            </a:r>
          </a:p>
          <a:p>
            <a:r>
              <a:rPr lang="ru-RU" dirty="0" err="1">
                <a:latin typeface="Franklin Gothic Book" panose="020B0503020102020204" pitchFamily="34" charset="0"/>
              </a:rPr>
              <a:t>пятиточечники-сидушки</a:t>
            </a:r>
            <a:r>
              <a:rPr lang="ru-RU" dirty="0">
                <a:latin typeface="Franklin Gothic Book" panose="020B0503020102020204" pitchFamily="34" charset="0"/>
              </a:rPr>
              <a:t> – 2082</a:t>
            </a:r>
          </a:p>
          <a:p>
            <a:r>
              <a:rPr lang="ru-RU" dirty="0" err="1">
                <a:latin typeface="Franklin Gothic Book" panose="020B0503020102020204" pitchFamily="34" charset="0"/>
              </a:rPr>
              <a:t>пятиточечники</a:t>
            </a:r>
            <a:r>
              <a:rPr lang="ru-RU" dirty="0">
                <a:latin typeface="Franklin Gothic Book" panose="020B0503020102020204" pitchFamily="34" charset="0"/>
              </a:rPr>
              <a:t> с отверстием – 49</a:t>
            </a:r>
          </a:p>
          <a:p>
            <a:r>
              <a:rPr lang="ru-RU" dirty="0">
                <a:latin typeface="Franklin Gothic Book" panose="020B0503020102020204" pitchFamily="34" charset="0"/>
              </a:rPr>
              <a:t>окопные свечи - 2027</a:t>
            </a:r>
          </a:p>
          <a:p>
            <a:r>
              <a:rPr lang="ru-RU" dirty="0" err="1">
                <a:latin typeface="Franklin Gothic Book" panose="020B0503020102020204" pitchFamily="34" charset="0"/>
              </a:rPr>
              <a:t>антишоки</a:t>
            </a:r>
            <a:r>
              <a:rPr lang="ru-RU" dirty="0">
                <a:latin typeface="Franklin Gothic Book" panose="020B0503020102020204" pitchFamily="34" charset="0"/>
              </a:rPr>
              <a:t> – 31</a:t>
            </a:r>
          </a:p>
          <a:p>
            <a:r>
              <a:rPr lang="ru-RU" dirty="0">
                <a:latin typeface="Franklin Gothic Book" panose="020B0503020102020204" pitchFamily="34" charset="0"/>
              </a:rPr>
              <a:t>подсумок для сброса магазинов - 293</a:t>
            </a:r>
          </a:p>
          <a:p>
            <a:endParaRPr lang="ru-RU" dirty="0">
              <a:latin typeface="Franklin Gothic Book" panose="020B0503020102020204" pitchFamily="34" charset="0"/>
            </a:endParaRPr>
          </a:p>
          <a:p>
            <a:endParaRPr lang="ru-RU" dirty="0">
              <a:latin typeface="Franklin Gothic Book" panose="020B0503020102020204" pitchFamily="34" charset="0"/>
            </a:endParaRPr>
          </a:p>
          <a:p>
            <a:endParaRPr lang="ru-RU" dirty="0">
              <a:latin typeface="Franklin Gothic Book" panose="020B0503020102020204" pitchFamily="34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DF9D5B-0FE1-42D5-BC47-3486600CF26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0" y="309054"/>
            <a:ext cx="2930259" cy="185622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401FCC-A371-4096-9612-BDC611F8273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0" y="4456975"/>
            <a:ext cx="3063186" cy="19208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CCA69F-3FA9-4EE3-B47A-80F8AA80953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762" y="309054"/>
            <a:ext cx="2051323" cy="290123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F778C6-E9E5-404E-BD8A-0E58D12434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1761" y="3535197"/>
            <a:ext cx="2051322" cy="290123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65916E-B379-4E58-8919-0C04BC3A55B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0" y="2490712"/>
            <a:ext cx="3005887" cy="169081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497924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4FDE4A7D-9DD6-4AA3-B00E-472AC00352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0288406"/>
              </p:ext>
            </p:extLst>
          </p:nvPr>
        </p:nvGraphicFramePr>
        <p:xfrm>
          <a:off x="1206673" y="749965"/>
          <a:ext cx="9942990" cy="5965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62660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A1406E-B830-4785-B470-9FE3E75E5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Наши задачи: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63B24B-0297-484C-B4BE-49B6D5379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000" dirty="0"/>
              <a:t>Дооснащение нашими изделиями, не входящими в перечень основного снаряжения военнослужащих.</a:t>
            </a:r>
          </a:p>
          <a:p>
            <a:r>
              <a:rPr lang="ru-RU" sz="3000" dirty="0"/>
              <a:t>Поиск постоянных спонсоров для покупки материалов и  расходников </a:t>
            </a:r>
          </a:p>
          <a:p>
            <a:r>
              <a:rPr lang="ru-RU" sz="3000" dirty="0"/>
              <a:t>Привлечение новых волонтеров, «руки нужны всегда».</a:t>
            </a:r>
          </a:p>
        </p:txBody>
      </p:sp>
    </p:spTree>
    <p:extLst>
      <p:ext uri="{BB962C8B-B14F-4D97-AF65-F5344CB8AC3E}">
        <p14:creationId xmlns:p14="http://schemas.microsoft.com/office/powerpoint/2010/main" val="3620000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03A9D8-8B14-45A3-B995-AC4341988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Наши трудности: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9EBA8B-1EAB-4FD4-A35A-577AB557C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306320"/>
            <a:ext cx="9601200" cy="3581400"/>
          </a:xfrm>
        </p:spPr>
        <p:txBody>
          <a:bodyPr>
            <a:normAutofit fontScale="92500" lnSpcReduction="20000"/>
          </a:bodyPr>
          <a:lstStyle/>
          <a:p>
            <a:r>
              <a:rPr lang="ru-RU" sz="3000" dirty="0"/>
              <a:t>Привлечение  постоянных спонсоров, финансовых средств, для закупки расходных материалов.</a:t>
            </a:r>
          </a:p>
          <a:p>
            <a:r>
              <a:rPr lang="ru-RU" sz="3000" dirty="0"/>
              <a:t>Не хватает рук: работы не просто много, а очень много. Поэтому новые люди волонтерскому движению остро необходимы: на час, на два, на восемь часов в день, в неделю, для работы разной сложности – всё по возможностям и желанию. </a:t>
            </a:r>
          </a:p>
          <a:p>
            <a:r>
              <a:rPr lang="ru-RU" sz="3000" dirty="0"/>
              <a:t>Логистические сложности: долгая доставка материалов из "Большой России».</a:t>
            </a:r>
          </a:p>
          <a:p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1392673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DD65D1-2B4A-4AA8-A373-5FB3160A0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Наши изделия: </a:t>
            </a:r>
            <a:br>
              <a:rPr lang="ru-RU" dirty="0"/>
            </a:br>
            <a:r>
              <a:rPr lang="ru-RU" dirty="0"/>
              <a:t>ТАКТИЧЕСКИЕ НОСИЛКИ СЕТЧАТЫЕ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2071FDD-AC9F-4520-B52F-F68E97BA34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209" y="2566015"/>
            <a:ext cx="2017335" cy="3581400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B015F7-F48A-4BE0-B605-13CAEFEBFE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"/>
          <a:stretch/>
        </p:blipFill>
        <p:spPr>
          <a:xfrm>
            <a:off x="8429716" y="2741163"/>
            <a:ext cx="2686050" cy="32311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02D7DB-6BF5-42EB-8C8D-BA3E8DB5E6D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861" y="2072564"/>
            <a:ext cx="3166277" cy="42217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78393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A22366-A4E3-47D2-AFFF-9BD7A01B8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701" y="421171"/>
            <a:ext cx="8216283" cy="1485900"/>
          </a:xfrm>
        </p:spPr>
        <p:txBody>
          <a:bodyPr/>
          <a:lstStyle/>
          <a:p>
            <a:r>
              <a:rPr lang="ru-RU" dirty="0"/>
              <a:t>Еще немного о нас: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C8A56F-E807-4D81-AA79-FC7700AEE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9356" y="1428749"/>
            <a:ext cx="2891421" cy="4767864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У нас 3 цеха в Калининграде, около 50-60 постоянных волонтеров в цехах</a:t>
            </a:r>
          </a:p>
          <a:p>
            <a:r>
              <a:rPr lang="ru-RU" dirty="0"/>
              <a:t>Все изделия мы передаем строго бесплатно, на каждом изделии стараемся наносить печать </a:t>
            </a:r>
            <a:r>
              <a:rPr lang="ru-RU" b="1" dirty="0"/>
              <a:t>«для фронта, не для продажи»</a:t>
            </a:r>
          </a:p>
          <a:p>
            <a:r>
              <a:rPr lang="ru-RU" dirty="0"/>
              <a:t>Все изделия выдаются строго в цеху в Нижнем Храме по согласованию и по акту приема-передачи с печатью от командира или военному билету бойца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E0C88B-194F-4E04-897F-2BBF30B25A9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838" y="1927041"/>
            <a:ext cx="1978884" cy="14841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808D26-5CC3-456B-9C6E-A8B6A07D384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5" y="119618"/>
            <a:ext cx="3568483" cy="18888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5B4BBD-9577-46E3-BED6-9CACF942D4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741" y="1164121"/>
            <a:ext cx="4242370" cy="53787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6F6D5F-34EA-446C-8E8D-84AA6602E43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816" y="3136450"/>
            <a:ext cx="2803865" cy="347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476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8A4EDCA-52D7-4C5D-8904-850A54521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8062" y="568171"/>
            <a:ext cx="4307535" cy="54420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КОНТАКТЫ</a:t>
            </a:r>
          </a:p>
          <a:p>
            <a:pPr marL="0" indent="0" algn="ctr">
              <a:buNone/>
            </a:pPr>
            <a:r>
              <a:rPr lang="ru-RU" b="1" dirty="0"/>
              <a:t>Наталья</a:t>
            </a:r>
            <a:r>
              <a:rPr lang="ru-RU" dirty="0"/>
              <a:t> </a:t>
            </a:r>
            <a:r>
              <a:rPr lang="ru-RU" dirty="0">
                <a:hlinkClick r:id="rId2"/>
              </a:rPr>
              <a:t>8-926-947-4091</a:t>
            </a:r>
            <a:endParaRPr lang="ru-RU" dirty="0"/>
          </a:p>
          <a:p>
            <a:pPr marL="0" indent="0" algn="ctr">
              <a:buNone/>
            </a:pPr>
            <a:r>
              <a:rPr lang="en-US" dirty="0"/>
              <a:t>https://www.kaliningrad-vmeste.ru/</a:t>
            </a:r>
            <a:endParaRPr lang="ru-RU" dirty="0"/>
          </a:p>
          <a:p>
            <a:pPr marL="0" indent="0" algn="ctr">
              <a:buNone/>
            </a:pPr>
            <a:r>
              <a:rPr lang="ru-RU" b="1" dirty="0"/>
              <a:t>Лилия</a:t>
            </a:r>
            <a:r>
              <a:rPr lang="ru-RU" dirty="0"/>
              <a:t> 8-981-462-3329</a:t>
            </a:r>
          </a:p>
          <a:p>
            <a:pPr marL="0" indent="0" algn="ctr">
              <a:buNone/>
            </a:pPr>
            <a:r>
              <a:rPr lang="ru-RU" dirty="0"/>
              <a:t>"Калининград, мы вместе!" в Telegram!</a:t>
            </a:r>
          </a:p>
          <a:p>
            <a:pPr marL="0" indent="0" algn="ctr">
              <a:buNone/>
            </a:pPr>
            <a:r>
              <a:rPr lang="en-US" dirty="0"/>
              <a:t>https://t.me/kaliningrad_vmeste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1FCA59-CFB1-49D1-8044-8464CC877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902" y="0"/>
            <a:ext cx="6272074" cy="60705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D4E06A-0C12-4C6C-AC53-A52D8CA926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882" y="3647335"/>
            <a:ext cx="2642494" cy="264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85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53D7DEA-A83E-4BA8-88C3-3B999C80EF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970" y="685800"/>
            <a:ext cx="8363579" cy="5201317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745536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397F8B-2AC9-4EF7-AFC4-489350BAC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Наши изделия: </a:t>
            </a:r>
            <a:br>
              <a:rPr lang="ru-RU" dirty="0"/>
            </a:br>
            <a:r>
              <a:rPr lang="ru-RU" dirty="0"/>
              <a:t>ТАКТИЧЕСКИЕ НОСИЛКИ ТКАНЕВЫЕ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CE84709-1453-4186-86D9-14F52774D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623" y="2171700"/>
            <a:ext cx="2686050" cy="3581400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720F3B-1438-4807-B3FE-C74F42BA6C0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037" y="2461334"/>
            <a:ext cx="3287697" cy="246577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53016C3-2284-4272-BB42-93349C980EB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562" y="2461334"/>
            <a:ext cx="4195438" cy="235993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33176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708057-7BD3-48E3-8157-BA842E193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Наши изделия: </a:t>
            </a:r>
            <a:br>
              <a:rPr lang="ru-RU" dirty="0"/>
            </a:br>
            <a:r>
              <a:rPr lang="ru-RU" dirty="0"/>
              <a:t>ТАКТИЧЕСКИЕ НОСИЛКИ КАРКАСНЫЕ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52FE03A-A5B4-4080-8C3C-002C238F24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44" y="2246975"/>
            <a:ext cx="3549193" cy="358140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4B2628-0993-45DA-AC87-199A535F22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561" y="2029658"/>
            <a:ext cx="2579240" cy="40160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A77B74E-0A30-4FCC-B33A-0B985D2421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25" y="2812002"/>
            <a:ext cx="4357948" cy="245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787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DD65D1-2B4A-4AA8-A373-5FB3160A0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Наши изделия: </a:t>
            </a:r>
            <a:br>
              <a:rPr lang="ru-RU" dirty="0"/>
            </a:br>
            <a:r>
              <a:rPr lang="ru-RU" dirty="0"/>
              <a:t>ЭВАКУАЦИОННЫЕ СТРОПЫ-ВОЛОКУШИ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37BA2A1-D9D1-4C01-ACE4-D087E9C0F7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629" y="2294878"/>
            <a:ext cx="5622706" cy="3581400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05180B7-B91B-46AC-9AAA-C8DBDE33CB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178" y="2990616"/>
            <a:ext cx="4367814" cy="218992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256624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D56CDBED-E623-45FD-B46D-F87E737144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033" y="2585436"/>
            <a:ext cx="2014537" cy="3581400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581B9DD-D001-40F6-A82D-E8F72FDE315C}"/>
              </a:ext>
            </a:extLst>
          </p:cNvPr>
          <p:cNvSpPr txBox="1">
            <a:spLocks/>
          </p:cNvSpPr>
          <p:nvPr/>
        </p:nvSpPr>
        <p:spPr>
          <a:xfrm>
            <a:off x="1524000" y="8382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Наши изделия: </a:t>
            </a:r>
            <a:br>
              <a:rPr lang="ru-RU" dirty="0"/>
            </a:br>
            <a:r>
              <a:rPr lang="ru-RU" dirty="0"/>
              <a:t>Саперные кошки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2C8AE2-C57B-4A36-9EAD-1D07681BE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181" y="2585436"/>
            <a:ext cx="4775200" cy="35814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8B19B5-2B24-4924-A772-4B1679056A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925" y="2296542"/>
            <a:ext cx="2635172" cy="415918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848261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E891A-19A1-46FE-9547-EFA9646BD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Наши изделия: </a:t>
            </a:r>
            <a:br>
              <a:rPr lang="ru-RU" dirty="0"/>
            </a:br>
            <a:r>
              <a:rPr lang="ru-RU" dirty="0"/>
              <a:t>АМПУЛЬНИЦЫ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1ACF3DD-B558-4321-9320-2BC9C68A99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328" y="2410288"/>
            <a:ext cx="4775200" cy="3581400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C3C06B-5FB0-4151-919C-4BFD203BF88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462" y="2975315"/>
            <a:ext cx="3172622" cy="245134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537706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7F8F3F-BD80-4CFE-9EBA-E83DCF8E3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Наши изделия: </a:t>
            </a:r>
            <a:br>
              <a:rPr lang="ru-RU" dirty="0"/>
            </a:br>
            <a:r>
              <a:rPr lang="ru-RU" dirty="0"/>
              <a:t>НЕФОПАМНИЦЫ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D6F137F-BFAC-4F2D-8E1C-21A2AB0997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112" y="2077373"/>
            <a:ext cx="2753187" cy="3670916"/>
          </a:xfr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8131C0-5826-44A0-861C-8348969D6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00" y="2523382"/>
            <a:ext cx="4193012" cy="2778898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758463-54E2-45C6-A017-1CF923D5CC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12" y="2077373"/>
            <a:ext cx="2753188" cy="3670917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444731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BBE77E-80A2-4F39-95E4-C30F37C17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Наши изделия: </a:t>
            </a:r>
            <a:br>
              <a:rPr lang="ru-RU" dirty="0"/>
            </a:br>
            <a:r>
              <a:rPr lang="ru-RU" dirty="0"/>
              <a:t>МАСКИРОВОЧНЫЕ СЕТИ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E119C25-D354-4A48-864C-23D205557C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388" y="3023294"/>
            <a:ext cx="4260483" cy="2396522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2CB841-DC3F-4780-A923-5AEFA64B2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341" y="2130776"/>
            <a:ext cx="2953317" cy="393775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ED89BF-EABD-4357-AF41-17D7691E208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52" y="2499454"/>
            <a:ext cx="2430993" cy="32413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491499505"/>
      </p:ext>
    </p:extLst>
  </p:cSld>
  <p:clrMapOvr>
    <a:masterClrMapping/>
  </p:clrMapOvr>
</p:sld>
</file>

<file path=ppt/theme/theme1.xml><?xml version="1.0" encoding="utf-8"?>
<a:theme xmlns:a="http://schemas.openxmlformats.org/drawingml/2006/main" name="Уголки">
  <a:themeElements>
    <a:clrScheme name="Другая 1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Уголки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Уголки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10</TotalTime>
  <Words>482</Words>
  <Application>Microsoft Office PowerPoint</Application>
  <PresentationFormat>Широкоэкранный</PresentationFormat>
  <Paragraphs>222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Franklin Gothic Book</vt:lpstr>
      <vt:lpstr>Уголки</vt:lpstr>
      <vt:lpstr>Автономная некоммерческая  организация «Волонтерская организация  «Калининград, мы вместе!» </vt:lpstr>
      <vt:lpstr>Наши изделия:  ТАКТИЧЕСКИЕ НОСИЛКИ СЕТЧАТЫЕ</vt:lpstr>
      <vt:lpstr>Наши изделия:  ТАКТИЧЕСКИЕ НОСИЛКИ ТКАНЕВЫЕ </vt:lpstr>
      <vt:lpstr>Наши изделия:  ТАКТИЧЕСКИЕ НОСИЛКИ КАРКАСНЫЕ </vt:lpstr>
      <vt:lpstr>Наши изделия:  ЭВАКУАЦИОННЫЕ СТРОПЫ-ВОЛОКУШИ</vt:lpstr>
      <vt:lpstr>Презентация PowerPoint</vt:lpstr>
      <vt:lpstr>Наши изделия:  АМПУЛЬНИЦЫ  </vt:lpstr>
      <vt:lpstr>Наши изделия:  НЕФОПАМНИЦЫ</vt:lpstr>
      <vt:lpstr>Наши изделия:  МАСКИРОВОЧНЫЕ СЕТИ</vt:lpstr>
      <vt:lpstr>Наши изделия:  ПЯТИТОЧЕЧНИКИ</vt:lpstr>
      <vt:lpstr>Наши изделия:  ПЯТИТОЧЕЧНИКИ С ОТВЕРСТИЕМ</vt:lpstr>
      <vt:lpstr>Наши изделия:  ОКОПНЫЕ СВЕЧИ</vt:lpstr>
      <vt:lpstr>Наши изделия:  ПОДСУМОК ПОД СБРОС МАГАЗИНОВ</vt:lpstr>
      <vt:lpstr>С кем мы сотрудничаем и передаём наши изделия :</vt:lpstr>
      <vt:lpstr>ОБЩИЙ ИТОГ</vt:lpstr>
      <vt:lpstr>ОБЩИЙ ИТОГ всего выдано (шт.): </vt:lpstr>
      <vt:lpstr>Презентация PowerPoint</vt:lpstr>
      <vt:lpstr>Наши задачи: </vt:lpstr>
      <vt:lpstr>Наши трудности:</vt:lpstr>
      <vt:lpstr>Еще немного о нас: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Автономная некоммерческая  организация «Волонтерская организация  «Калининград, мы вместе!»</dc:title>
  <dc:creator>Юлия Келлер</dc:creator>
  <cp:lastModifiedBy>Юрий Садовский</cp:lastModifiedBy>
  <cp:revision>17</cp:revision>
  <dcterms:created xsi:type="dcterms:W3CDTF">2023-08-02T08:24:00Z</dcterms:created>
  <dcterms:modified xsi:type="dcterms:W3CDTF">2023-10-30T18:14:29Z</dcterms:modified>
</cp:coreProperties>
</file>