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66" r:id="rId4"/>
    <p:sldMasterId id="2147483778" r:id="rId5"/>
  </p:sldMasterIdLst>
  <p:sldIdLst>
    <p:sldId id="257" r:id="rId6"/>
    <p:sldId id="273" r:id="rId7"/>
    <p:sldId id="295" r:id="rId8"/>
    <p:sldId id="294" r:id="rId9"/>
    <p:sldId id="276" r:id="rId10"/>
    <p:sldId id="296" r:id="rId11"/>
    <p:sldId id="288" r:id="rId12"/>
    <p:sldId id="263" r:id="rId13"/>
    <p:sldId id="280" r:id="rId14"/>
    <p:sldId id="281" r:id="rId15"/>
    <p:sldId id="282" r:id="rId16"/>
    <p:sldId id="283" r:id="rId17"/>
    <p:sldId id="268" r:id="rId18"/>
    <p:sldId id="270" r:id="rId19"/>
    <p:sldId id="272" r:id="rId20"/>
    <p:sldId id="274" r:id="rId21"/>
    <p:sldId id="289" r:id="rId22"/>
    <p:sldId id="29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FF"/>
    <a:srgbClr val="E90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9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9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31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0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3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7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2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5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6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10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91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34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34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9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00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08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26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38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0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30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15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47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0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00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43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21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35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65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16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86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91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5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69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83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10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54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19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7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1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40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0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29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29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49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48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9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8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3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8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1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B27146-D5AB-46EE-98E7-F1CD69865B76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22C9-F2B7-4AA4-9CD6-2D34921F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B27146-D5AB-46EE-98E7-F1CD69865B76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22C9-F2B7-4AA4-9CD6-2D34921F6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79" y="4178235"/>
            <a:ext cx="10968842" cy="132556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latin typeface="Montserrat" panose="00000800000000000000"/>
              </a:rPr>
              <a:t>ДОБРОВОЛЬЦЫ МОРДОВИИ</a:t>
            </a:r>
          </a:p>
        </p:txBody>
      </p:sp>
      <p:pic>
        <p:nvPicPr>
          <p:cNvPr id="18434" name="Picture 2" descr="https://sun9-7.userapi.com/c849428/v849428316/1bab88/MUu3_rUOf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0" y="12786"/>
            <a:ext cx="12178740" cy="3063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04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646" y="4959208"/>
            <a:ext cx="5718958" cy="1770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Montserrat"/>
              </a:rPr>
              <a:t>Добровольческая деятельность, направленная на патриотическое воспитание и сохранение исторической памяти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38" y="5988369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tserrat"/>
              </a:rPr>
              <a:t>Руководитель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tserrat"/>
              </a:rPr>
              <a:t>Елена Вавилина</a:t>
            </a:r>
          </a:p>
        </p:txBody>
      </p:sp>
      <p:pic>
        <p:nvPicPr>
          <p:cNvPr id="8" name="Рисунок 7" descr="z-T8EYDmwDY.jpg"/>
          <p:cNvPicPr>
            <a:picLocks noChangeAspect="1"/>
          </p:cNvPicPr>
          <p:nvPr/>
        </p:nvPicPr>
        <p:blipFill rotWithShape="1">
          <a:blip r:embed="rId2" cstate="print"/>
          <a:srcRect t="11845" b="34348"/>
          <a:stretch/>
        </p:blipFill>
        <p:spPr>
          <a:xfrm>
            <a:off x="4098110" y="1362075"/>
            <a:ext cx="1867792" cy="2076450"/>
          </a:xfrm>
          <a:prstGeom prst="rect">
            <a:avLst/>
          </a:prstGeom>
        </p:spPr>
      </p:pic>
      <p:pic>
        <p:nvPicPr>
          <p:cNvPr id="9" name="Рисунок 8" descr="qr-co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2239" y="3670636"/>
            <a:ext cx="1924980" cy="192498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86ED13-81DF-4D90-873A-2BD6BBF9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280" y="707865"/>
            <a:ext cx="4282519" cy="1049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800000000000000" pitchFamily="50" charset="-52"/>
              </a:rPr>
              <a:t>Волонтеры Победы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713" y="1232762"/>
            <a:ext cx="6281738" cy="4714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30" y="-255213"/>
            <a:ext cx="6666969" cy="50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0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93" y="4108612"/>
            <a:ext cx="5737611" cy="308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Montserrat" panose="00000800000000000000"/>
              </a:rPr>
              <a:t>Добровольческая деятельность, направленная на сохранение и продвижение культурного достояния, создание атмосферы открытости и доступности культурных пространств, формирование культурной идентичности, популяризацию культурной сферы среди молодежи и сохранение исторической памяти.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3302" y="600224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 panose="00000800000000000000"/>
              </a:rPr>
              <a:t>Руководитель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 panose="00000800000000000000"/>
              </a:rPr>
              <a:t>Татьяна Червякова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E9B193C-C7D3-401B-974E-ABF4C6FE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06" y="611857"/>
            <a:ext cx="7908540" cy="10497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tserrat" panose="00000800000000000000" pitchFamily="50" charset="-52"/>
              </a:rPr>
              <a:t>Волонтеры культуры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874860-312D-4F87-82E4-D1D4F545A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47" y="1856852"/>
            <a:ext cx="2491864" cy="24918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40F74C-3433-4004-BAEE-E611CDBB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92" y="4944173"/>
            <a:ext cx="1799275" cy="17659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66" y="1681261"/>
            <a:ext cx="4134780" cy="4134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1" y="-412642"/>
            <a:ext cx="6624637" cy="44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3650" y="4962649"/>
            <a:ext cx="5529819" cy="1778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Montserrat" panose="00000800000000000000"/>
              </a:rPr>
              <a:t>Добровольческая деятельность, направленная на сохранение окружающей среды, решение экологических проблем</a:t>
            </a:r>
          </a:p>
        </p:txBody>
      </p:sp>
      <p:pic>
        <p:nvPicPr>
          <p:cNvPr id="6" name="Рисунок 5" descr="I-rn31dK0ng.jpg"/>
          <p:cNvPicPr>
            <a:picLocks noChangeAspect="1"/>
          </p:cNvPicPr>
          <p:nvPr/>
        </p:nvPicPr>
        <p:blipFill rotWithShape="1">
          <a:blip r:embed="rId2" cstate="print"/>
          <a:srcRect l="23218" t="17158" r="30745" b="28354"/>
          <a:stretch/>
        </p:blipFill>
        <p:spPr>
          <a:xfrm>
            <a:off x="3661837" y="3324464"/>
            <a:ext cx="2489805" cy="1576556"/>
          </a:xfrm>
          <a:prstGeom prst="rect">
            <a:avLst/>
          </a:prstGeom>
        </p:spPr>
      </p:pic>
      <p:pic>
        <p:nvPicPr>
          <p:cNvPr id="7" name="Рисунок 6" descr="qr-co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465" y="4626358"/>
            <a:ext cx="2114550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225" y="6033022"/>
            <a:ext cx="2185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/>
              </a:rPr>
              <a:t>Руководитель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/>
              </a:rPr>
              <a:t>Юлия </a:t>
            </a:r>
            <a:r>
              <a:rPr lang="ru-RU" sz="2000" b="1" dirty="0" err="1">
                <a:solidFill>
                  <a:srgbClr val="002060"/>
                </a:solidFill>
                <a:latin typeface="Montserrat"/>
              </a:rPr>
              <a:t>Аршинова</a:t>
            </a:r>
            <a:endParaRPr lang="ru-RU" sz="2000" b="1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B07523A-B2CA-4851-B77B-5F597A40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01" y="686213"/>
            <a:ext cx="4282519" cy="10497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tserrat" panose="00000800000000000000" pitchFamily="50" charset="-52"/>
              </a:rPr>
              <a:t>Экологическое</a:t>
            </a:r>
            <a:br>
              <a:rPr lang="ru-RU" sz="3200" b="1" dirty="0">
                <a:solidFill>
                  <a:srgbClr val="002060"/>
                </a:solidFill>
                <a:latin typeface="Montserrat" panose="00000800000000000000" pitchFamily="50" charset="-52"/>
              </a:rPr>
            </a:br>
            <a:r>
              <a:rPr lang="ru-RU" sz="3200" b="1" dirty="0" err="1">
                <a:solidFill>
                  <a:srgbClr val="002060"/>
                </a:solidFill>
                <a:latin typeface="Montserrat" panose="00000800000000000000" pitchFamily="50" charset="-52"/>
              </a:rPr>
              <a:t>волонтерство</a:t>
            </a:r>
            <a:endParaRPr lang="ru-RU" sz="3200" b="1" dirty="0">
              <a:solidFill>
                <a:srgbClr val="002060"/>
              </a:solidFill>
              <a:latin typeface="Montserrat" panose="000008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5" y="1268261"/>
            <a:ext cx="3100289" cy="4650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29" y="-902244"/>
            <a:ext cx="7954962" cy="59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1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8" y="512879"/>
            <a:ext cx="11536115" cy="13255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tserrat" panose="00000800000000000000" pitchFamily="50" charset="-52"/>
              </a:rPr>
              <a:t>Поисково-спасательное направление </a:t>
            </a:r>
          </a:p>
        </p:txBody>
      </p:sp>
      <p:pic>
        <p:nvPicPr>
          <p:cNvPr id="9" name="Рисунок 8" descr="pfSONL3w1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810" y="1792180"/>
            <a:ext cx="2784049" cy="2786995"/>
          </a:xfrm>
          <a:prstGeom prst="rect">
            <a:avLst/>
          </a:prstGeom>
        </p:spPr>
      </p:pic>
      <p:pic>
        <p:nvPicPr>
          <p:cNvPr id="10" name="Рисунок 9" descr="qr-co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548" y="4727727"/>
            <a:ext cx="2114550" cy="2114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769" y="5973535"/>
            <a:ext cx="308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 panose="00000800000000000000"/>
              </a:rPr>
              <a:t>Руководитель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 panose="00000800000000000000"/>
              </a:rPr>
              <a:t>Наталия </a:t>
            </a:r>
            <a:r>
              <a:rPr lang="ru-RU" sz="2000" b="1" dirty="0" err="1">
                <a:solidFill>
                  <a:srgbClr val="002060"/>
                </a:solidFill>
                <a:latin typeface="Montserrat" panose="00000800000000000000"/>
              </a:rPr>
              <a:t>Романчева</a:t>
            </a:r>
            <a:endParaRPr lang="ru-RU" sz="2000" b="1" dirty="0">
              <a:solidFill>
                <a:srgbClr val="002060"/>
              </a:solidFill>
              <a:latin typeface="Montserrat" panose="0000080000000000000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6969577" y="5396028"/>
            <a:ext cx="5222423" cy="14462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Montserrat" panose="00000800000000000000"/>
              </a:rPr>
              <a:t>Поиск и спасение пропавших людей, в том числе пропавших лиц преклонного возраста и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720116"/>
            <a:ext cx="3942340" cy="5253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15" y="1271703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6741"/>
            <a:ext cx="10515600" cy="9286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tserrat" panose="00000800000000000000"/>
              </a:rPr>
              <a:t>Серебряное добровольчество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783" y="5820184"/>
            <a:ext cx="3079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tserrat" panose="00000800000000000000"/>
              </a:rPr>
              <a:t>Руководитель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tserrat" panose="00000800000000000000"/>
              </a:rPr>
              <a:t>Лидия Павловна </a:t>
            </a:r>
            <a:r>
              <a:rPr lang="ru-RU" sz="2400" b="1" dirty="0" err="1">
                <a:solidFill>
                  <a:srgbClr val="002060"/>
                </a:solidFill>
                <a:latin typeface="Montserrat" panose="00000800000000000000"/>
              </a:rPr>
              <a:t>Лащ</a:t>
            </a:r>
            <a:endParaRPr lang="ru-RU" sz="2400" b="1" dirty="0">
              <a:solidFill>
                <a:srgbClr val="002060"/>
              </a:solidFill>
              <a:latin typeface="Montserrat" panose="0000080000000000000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289762" y="5213490"/>
            <a:ext cx="4707488" cy="12133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Montserrat" panose="00000800000000000000"/>
              </a:rPr>
              <a:t>Добровольческая деятельность среди граждан старшего возраста (50+ лет)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15A39-FE88-498F-8507-51527941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538" y="-490649"/>
            <a:ext cx="5275956" cy="7030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D0B3FE-317C-4BAD-AB6B-E1165E7E9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6" y="96859"/>
            <a:ext cx="7267400" cy="54411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081FAF-4A54-4C75-9605-C2CB32C35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86" y="547075"/>
            <a:ext cx="2337614" cy="22549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ADA768-6263-471F-AA16-288021E28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82" y="2706871"/>
            <a:ext cx="963474" cy="92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98ECC9-9055-4B1A-B15C-3DB070F25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844" y="3353845"/>
            <a:ext cx="2740419" cy="27404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2F895C-0886-4A7A-BC81-1F66974E6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221" y="5728513"/>
            <a:ext cx="1104996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418" y="674786"/>
            <a:ext cx="10515600" cy="88088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Montserrat" panose="00000800000000000000" pitchFamily="50" charset="-52"/>
              </a:rPr>
              <a:t>Медиаволонтерство</a:t>
            </a:r>
            <a:endParaRPr lang="ru-RU" b="1" dirty="0">
              <a:solidFill>
                <a:srgbClr val="002060"/>
              </a:solidFill>
              <a:latin typeface="Montserrat" panose="000008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383" y="5300373"/>
            <a:ext cx="11577233" cy="1973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002060"/>
                </a:solidFill>
                <a:latin typeface="Montserrat" panose="00000800000000000000"/>
              </a:rPr>
              <a:t>Медиаволонтер</a:t>
            </a:r>
            <a:r>
              <a:rPr lang="ru-RU" dirty="0">
                <a:solidFill>
                  <a:srgbClr val="002060"/>
                </a:solidFill>
                <a:latin typeface="Montserrat" panose="00000800000000000000"/>
              </a:rPr>
              <a:t> – это человек, который использует свой фотоаппарат или свои литературные навыки, чтобы рассказать о том, чем занимаются люди, которые жертвуют свое время на общественно-значимое дело.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3394CC-5076-4212-BDE5-EC36CBF60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4" y="702751"/>
            <a:ext cx="4346960" cy="28979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26E255-3580-4EE6-AF11-2D06E779A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49" y="1270858"/>
            <a:ext cx="5829300" cy="3886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7F4482-16B8-48F8-94A3-F7DB22F63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79" y="685077"/>
            <a:ext cx="4115885" cy="27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25798-DB10-4BA9-9F62-4E4FAC758E31}"/>
              </a:ext>
            </a:extLst>
          </p:cNvPr>
          <p:cNvSpPr txBox="1"/>
          <p:nvPr/>
        </p:nvSpPr>
        <p:spPr>
          <a:xfrm flipH="1">
            <a:off x="-77812" y="3207659"/>
            <a:ext cx="456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/>
                <a:sym typeface="Helvetica Neue Medium"/>
              </a:rPr>
              <a:t>Всероссийская акция </a:t>
            </a:r>
          </a:p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/>
                <a:sym typeface="Helvetica Neue Medium"/>
              </a:rPr>
              <a:t>«Добрые уроки»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Montserrat" panose="00000800000000000000"/>
              <a:sym typeface="Helvetica Neue Mediu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50041D-D3DE-4171-8854-DB9F9C2AA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" y="689558"/>
            <a:ext cx="3290985" cy="2556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9D6BB4-C446-4E16-AA97-4570A025EB6D}"/>
              </a:ext>
            </a:extLst>
          </p:cNvPr>
          <p:cNvSpPr txBox="1"/>
          <p:nvPr/>
        </p:nvSpPr>
        <p:spPr>
          <a:xfrm flipH="1">
            <a:off x="3814006" y="3046295"/>
            <a:ext cx="456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Предматчевые активности на стадионе «Мордовия Арена» 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Century Gothic"/>
              <a:sym typeface="Helvetica Neue Medium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D5906-FBAB-4114-8FF6-A49A71AB7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26392" r="7166"/>
          <a:stretch/>
        </p:blipFill>
        <p:spPr>
          <a:xfrm>
            <a:off x="4314810" y="929595"/>
            <a:ext cx="3451897" cy="2038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80027F-8073-4200-8846-3D4AF5042105}"/>
              </a:ext>
            </a:extLst>
          </p:cNvPr>
          <p:cNvSpPr txBox="1"/>
          <p:nvPr/>
        </p:nvSpPr>
        <p:spPr>
          <a:xfrm flipH="1">
            <a:off x="7796734" y="3110822"/>
            <a:ext cx="456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Республиканский форум </a:t>
            </a:r>
          </a:p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«Добро в Мордовии»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5F6F50-EF23-4D8D-BBB7-B70ACAAF2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94" y="777512"/>
            <a:ext cx="3472864" cy="231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FBA338-F3C6-4E86-B0FB-989E1C99FACE}"/>
              </a:ext>
            </a:extLst>
          </p:cNvPr>
          <p:cNvSpPr txBox="1"/>
          <p:nvPr/>
        </p:nvSpPr>
        <p:spPr>
          <a:xfrm flipH="1">
            <a:off x="4138530" y="6242358"/>
            <a:ext cx="456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Форум «Мордовия – территория социальных инициатив»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919936-11CF-4714-8409-26A4B30F0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3355" r="5027" b="13555"/>
          <a:stretch/>
        </p:blipFill>
        <p:spPr>
          <a:xfrm>
            <a:off x="4557528" y="3787816"/>
            <a:ext cx="3522866" cy="239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75D97D-6C22-49F6-93ED-AC21CF03B8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" y="3825237"/>
            <a:ext cx="3522866" cy="234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97BE69-446F-47A2-A635-A4B45D41D866}"/>
              </a:ext>
            </a:extLst>
          </p:cNvPr>
          <p:cNvSpPr txBox="1"/>
          <p:nvPr/>
        </p:nvSpPr>
        <p:spPr>
          <a:xfrm flipH="1">
            <a:off x="66151" y="6330559"/>
            <a:ext cx="456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Школа социальной практики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A01343-D11A-4C6F-B303-905227F0C380}"/>
              </a:ext>
            </a:extLst>
          </p:cNvPr>
          <p:cNvSpPr txBox="1"/>
          <p:nvPr/>
        </p:nvSpPr>
        <p:spPr>
          <a:xfrm flipH="1">
            <a:off x="7886081" y="6070533"/>
            <a:ext cx="456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Республиканская школа</a:t>
            </a:r>
          </a:p>
          <a:p>
            <a:pPr lvl="0" algn="ctr" defTabSz="821531" hangingPunct="0">
              <a:defRPr/>
            </a:pP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Montserrat" panose="00000800000000000000" pitchFamily="50" charset="-52"/>
                <a:sym typeface="Helvetica Neue Medium"/>
              </a:rPr>
              <a:t>Деда Мороза и Снегурочки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FF0ED3-2DC6-4927-ABAB-6F60AEC046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6" r="5633" b="23075"/>
          <a:stretch/>
        </p:blipFill>
        <p:spPr>
          <a:xfrm>
            <a:off x="8702518" y="3738792"/>
            <a:ext cx="2931113" cy="234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821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546" y="732452"/>
            <a:ext cx="7522589" cy="97253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latin typeface="Georgia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Montserrat" panose="00000800000000000000" pitchFamily="50" charset="-52"/>
              </a:rPr>
              <a:t>Региональный волонтерский штаб на базе Молодежного центра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5542213"/>
            <a:ext cx="3099648" cy="62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Montserrat" panose="00000800000000000000"/>
              </a:rPr>
              <a:t>Руководитель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Александр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Петров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59665" y="5631301"/>
            <a:ext cx="3799506" cy="794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Ангелина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Муромцева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055026" y="5631301"/>
            <a:ext cx="2869245" cy="794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Светлана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  <a:latin typeface="Montserrat" panose="00000800000000000000" pitchFamily="50" charset="-52"/>
              </a:rPr>
              <a:t>Слугина</a:t>
            </a:r>
            <a:endParaRPr lang="ru-RU" sz="2800" b="1" dirty="0">
              <a:solidFill>
                <a:srgbClr val="002060"/>
              </a:solidFill>
              <a:latin typeface="Montserrat" panose="00000800000000000000" pitchFamily="50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D587C5C-FB22-45E6-A575-7E9CD3473406}"/>
              </a:ext>
            </a:extLst>
          </p:cNvPr>
          <p:cNvSpPr txBox="1">
            <a:spLocks/>
          </p:cNvSpPr>
          <p:nvPr/>
        </p:nvSpPr>
        <p:spPr>
          <a:xfrm>
            <a:off x="8620126" y="5770874"/>
            <a:ext cx="3799506" cy="794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Александр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0000800000000000000" pitchFamily="50" charset="-52"/>
              </a:rPr>
              <a:t>Гриднев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32486C-457D-4D07-9A15-1100A6B4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8" y="732452"/>
            <a:ext cx="3100594" cy="46508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6F957C-F136-4246-A2D8-1A4A4E4F76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3"/>
          <a:stretch/>
        </p:blipFill>
        <p:spPr>
          <a:xfrm>
            <a:off x="2621707" y="1577789"/>
            <a:ext cx="3371278" cy="41060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4A10A3-B143-4869-B380-2CDEEAF737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2"/>
          <a:stretch/>
        </p:blipFill>
        <p:spPr>
          <a:xfrm>
            <a:off x="5675528" y="1498862"/>
            <a:ext cx="3592692" cy="41849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F42376-5413-4DD8-95FF-FE8D465C1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8"/>
          <a:stretch/>
        </p:blipFill>
        <p:spPr>
          <a:xfrm>
            <a:off x="8205479" y="1451670"/>
            <a:ext cx="3957036" cy="42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7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4219" y="3606302"/>
            <a:ext cx="10619546" cy="10199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Montserrat" panose="00000800000000000000" pitchFamily="50" charset="-52"/>
              </a:rPr>
              <a:t>Добро пожаловать в команду волонтеров!</a:t>
            </a:r>
          </a:p>
          <a:p>
            <a:pPr marL="0" indent="0" algn="ctr">
              <a:buNone/>
            </a:pPr>
            <a:endParaRPr lang="ru-RU" sz="6000" dirty="0">
              <a:solidFill>
                <a:srgbClr val="002060"/>
              </a:solidFill>
              <a:latin typeface="Montserrat" panose="00000800000000000000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036" y="4935909"/>
            <a:ext cx="8656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" panose="00000800000000000000" pitchFamily="50" charset="-52"/>
              </a:rPr>
              <a:t>Наши контакты:</a:t>
            </a:r>
          </a:p>
          <a:p>
            <a:r>
              <a:rPr lang="ru-RU" sz="2400" dirty="0">
                <a:solidFill>
                  <a:srgbClr val="002060"/>
                </a:solidFill>
                <a:latin typeface="Montserrat" panose="00000800000000000000" pitchFamily="50" charset="-52"/>
              </a:rPr>
              <a:t>Адрес: ул. Большевистская, д.33, каб.108</a:t>
            </a:r>
          </a:p>
          <a:p>
            <a:r>
              <a:rPr lang="ru-RU" sz="2400" dirty="0">
                <a:solidFill>
                  <a:srgbClr val="002060"/>
                </a:solidFill>
                <a:latin typeface="Montserrat" panose="00000800000000000000" pitchFamily="50" charset="-52"/>
              </a:rPr>
              <a:t>Телефон: 23-38-76</a:t>
            </a:r>
          </a:p>
          <a:p>
            <a:endParaRPr lang="ru-RU" dirty="0"/>
          </a:p>
        </p:txBody>
      </p:sp>
      <p:pic>
        <p:nvPicPr>
          <p:cNvPr id="4" name="Picture 4" descr="https://sun9-10.userapi.com/c850620/v850620995/1e0239/rlmQOQKAkI8.jpg"/>
          <p:cNvPicPr>
            <a:picLocks noChangeAspect="1" noChangeArrowheads="1"/>
          </p:cNvPicPr>
          <p:nvPr/>
        </p:nvPicPr>
        <p:blipFill>
          <a:blip r:embed="rId2" cstate="print"/>
          <a:srcRect l="1329" t="20444" r="2379" b="19140"/>
          <a:stretch>
            <a:fillRect/>
          </a:stretch>
        </p:blipFill>
        <p:spPr bwMode="auto">
          <a:xfrm>
            <a:off x="6873239" y="4375805"/>
            <a:ext cx="1802590" cy="1698843"/>
          </a:xfrm>
          <a:prstGeom prst="rect">
            <a:avLst/>
          </a:prstGeom>
        </p:spPr>
      </p:pic>
      <p:pic>
        <p:nvPicPr>
          <p:cNvPr id="5" name="Picture 2" descr="https://sun9-67.userapi.com/c850424/v850424995/1cf0ba/vVhNZyEl7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064" y="4346869"/>
            <a:ext cx="1756717" cy="1756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4965" y="6156081"/>
            <a:ext cx="203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Georgia" pitchFamily="18" charset="0"/>
              </a:rPr>
              <a:t>Instagram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8" name="Рисунок 7" descr="instagram-inst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8004" y="6093503"/>
            <a:ext cx="458606" cy="458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60865" y="6142327"/>
            <a:ext cx="253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Georgia" pitchFamily="18" charset="0"/>
              </a:rPr>
              <a:t>Вконтакте</a:t>
            </a:r>
            <a:r>
              <a:rPr lang="ru-RU" b="1" dirty="0">
                <a:latin typeface="Georgia" pitchFamily="18" charset="0"/>
              </a:rPr>
              <a:t> </a:t>
            </a:r>
          </a:p>
        </p:txBody>
      </p:sp>
      <p:pic>
        <p:nvPicPr>
          <p:cNvPr id="10" name="Рисунок 9" descr="_xVV84NypY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91064" y="6093503"/>
            <a:ext cx="431910" cy="4319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A3F39B-F6FA-4402-9B7A-2367688B5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19" y="-465886"/>
            <a:ext cx="6347408" cy="42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1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88638" y="715312"/>
            <a:ext cx="8120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tserrat" panose="00000800000000000000" pitchFamily="50" charset="-52"/>
              </a:rPr>
              <a:t>Кто такой волонтер (доброволец)?</a:t>
            </a:r>
            <a:endParaRPr lang="ru-RU" sz="3200" b="1" i="0" dirty="0">
              <a:solidFill>
                <a:srgbClr val="002060"/>
              </a:solidFill>
              <a:effectLst/>
              <a:latin typeface="Montserrat" panose="00000800000000000000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7398" y="1854870"/>
            <a:ext cx="59570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tserrat" panose="00000800000000000000"/>
              </a:rPr>
              <a:t>Слово </a:t>
            </a:r>
            <a:r>
              <a:rPr lang="ru-RU" sz="2800" b="1" dirty="0">
                <a:solidFill>
                  <a:srgbClr val="002060"/>
                </a:solidFill>
                <a:latin typeface="Montserrat" panose="00000800000000000000"/>
              </a:rPr>
              <a:t>«волонтер» </a:t>
            </a:r>
            <a:r>
              <a:rPr lang="ru-RU" sz="2800" dirty="0">
                <a:solidFill>
                  <a:srgbClr val="002060"/>
                </a:solidFill>
                <a:latin typeface="Montserrat" panose="00000800000000000000"/>
              </a:rPr>
              <a:t>произошло от латинского «</a:t>
            </a:r>
            <a:r>
              <a:rPr lang="ru-RU" sz="2800" dirty="0" err="1">
                <a:solidFill>
                  <a:srgbClr val="002060"/>
                </a:solidFill>
                <a:latin typeface="Montserrat" panose="00000800000000000000"/>
              </a:rPr>
              <a:t>voluntarius</a:t>
            </a:r>
            <a:r>
              <a:rPr lang="ru-RU" sz="2800" dirty="0">
                <a:solidFill>
                  <a:srgbClr val="002060"/>
                </a:solidFill>
                <a:latin typeface="Montserrat" panose="00000800000000000000"/>
              </a:rPr>
              <a:t>» – добровольный. 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Montserrat" panose="0000080000000000000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Montserrat" panose="00000800000000000000"/>
              </a:rPr>
              <a:t>Волонтер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Montserrat" panose="00000800000000000000"/>
              </a:rPr>
              <a:t>- это человек, который добровольно и безвозмездно выполняет какую-либо работу или занимается общественной деятельностью.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B5827E-8429-400B-AAC5-5E6F1B1E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60" y="1101809"/>
            <a:ext cx="7917244" cy="52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1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E59D02-9E53-4FF1-AF80-7CF38197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229" y="1636140"/>
            <a:ext cx="6430508" cy="435133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Montserrat" panose="00000800000000000000" pitchFamily="50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Волонтёрский отряд </a:t>
            </a:r>
            <a:r>
              <a:rPr lang="ru-RU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– группа людей по своему желанию принимающих участие социально полезной и значимой деятельности.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Montserrat" panose="0000080000000000000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Отряд создается и существует на основании добровольности, самоуправления и равенстве всех его участников.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Участником отряда может стать ученик класса или школы, который разделяет цели и задачи отряда.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Работа волонтерского движения осуществляется в свободное от учебы время.</a:t>
            </a:r>
            <a:endParaRPr lang="ru-RU" dirty="0">
              <a:latin typeface="Montserrat" panose="0000080000000000000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18C0EB-A7CB-47BD-8AF3-AB3FFBA7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468"/>
            <a:ext cx="6271025" cy="41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437" y="796546"/>
            <a:ext cx="11372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tserrat"/>
                <a:cs typeface="Times New Roman" panose="02020603050405020304" pitchFamily="18" charset="0"/>
              </a:rPr>
              <a:t>Добровольцу, в ходе его деятельности, могут быть предоставлены: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4A5C4-CE8B-4170-888C-5E8E28DC3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01" y="4371450"/>
            <a:ext cx="1878206" cy="15847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4B8C64-2E89-42BE-BB25-BBD45D8BD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7" y="1620994"/>
            <a:ext cx="2573215" cy="17112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E1AC88-65EF-419D-8F0C-9AD805FB2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21" y="2003860"/>
            <a:ext cx="1345354" cy="1313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F444A5-560B-454F-A7EC-30A067055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2" y="4342365"/>
            <a:ext cx="2237292" cy="18172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A96721-8B0D-4F80-922E-E4319185DC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29" y="4289776"/>
            <a:ext cx="1565797" cy="15378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4446C5-3C10-4C38-93AD-266B52D65D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111" y="4179682"/>
            <a:ext cx="2168897" cy="16276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59F6C1-8113-4585-A1D4-77A8873E64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64" y="1888391"/>
            <a:ext cx="1487828" cy="137337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CE6F1B-8E6C-4E00-B890-A88B9211A50B}"/>
              </a:ext>
            </a:extLst>
          </p:cNvPr>
          <p:cNvSpPr/>
          <p:nvPr/>
        </p:nvSpPr>
        <p:spPr>
          <a:xfrm>
            <a:off x="95410" y="3153285"/>
            <a:ext cx="3614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Montserrat" panose="00000800000000000000"/>
              </a:rPr>
              <a:t>возмещение вреда жизни и здоровью, понесенного при осуществлении волонтерской деятельности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EA0E251-9D65-4D08-9DCA-7B97BA8A9AD0}"/>
              </a:ext>
            </a:extLst>
          </p:cNvPr>
          <p:cNvSpPr/>
          <p:nvPr/>
        </p:nvSpPr>
        <p:spPr>
          <a:xfrm>
            <a:off x="4364224" y="3340756"/>
            <a:ext cx="349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 оплата проезда до места проведения волонтерского мероприятия и обратно до места жительства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3CDA0E6-AD7F-4D04-B661-E7067B20BE0D}"/>
              </a:ext>
            </a:extLst>
          </p:cNvPr>
          <p:cNvSpPr/>
          <p:nvPr/>
        </p:nvSpPr>
        <p:spPr>
          <a:xfrm>
            <a:off x="9468493" y="5867272"/>
            <a:ext cx="228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страхование жизни</a:t>
            </a:r>
          </a:p>
          <a:p>
            <a:pPr lvl="0" algn="ctr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и здоровья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A397AF6-7716-4A11-8149-0F37BBEED052}"/>
              </a:ext>
            </a:extLst>
          </p:cNvPr>
          <p:cNvSpPr/>
          <p:nvPr/>
        </p:nvSpPr>
        <p:spPr>
          <a:xfrm>
            <a:off x="524577" y="6079004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психологическая</a:t>
            </a:r>
          </a:p>
          <a:p>
            <a:pPr lvl="0" algn="ctr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помощь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E7FE062-401B-45C7-9C4D-B8B0F563A216}"/>
              </a:ext>
            </a:extLst>
          </p:cNvPr>
          <p:cNvSpPr/>
          <p:nvPr/>
        </p:nvSpPr>
        <p:spPr>
          <a:xfrm>
            <a:off x="3477345" y="5900864"/>
            <a:ext cx="2406428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форменная или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специальная одежда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A674DC-150D-4609-A5B4-BBA0B0F8D187}"/>
              </a:ext>
            </a:extLst>
          </p:cNvPr>
          <p:cNvSpPr/>
          <p:nvPr/>
        </p:nvSpPr>
        <p:spPr>
          <a:xfrm>
            <a:off x="7207898" y="6045519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питание</a:t>
            </a:r>
            <a:endParaRPr lang="ru-RU" sz="1600" dirty="0">
              <a:solidFill>
                <a:srgbClr val="002060"/>
              </a:solidFill>
              <a:latin typeface="Montserrat" panose="0000080000000000000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ED63E2C-B3A9-4D4D-ABAD-FB182CFD3E06}"/>
              </a:ext>
            </a:extLst>
          </p:cNvPr>
          <p:cNvSpPr/>
          <p:nvPr/>
        </p:nvSpPr>
        <p:spPr>
          <a:xfrm>
            <a:off x="8515601" y="3261770"/>
            <a:ext cx="3058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2060"/>
                </a:solidFill>
                <a:latin typeface="Montserrat" panose="00000800000000000000"/>
                <a:cs typeface="Times New Roman" panose="02020603050405020304" pitchFamily="18" charset="0"/>
              </a:rPr>
              <a:t>необходимое оборудование и средства индивидуальной защиты</a:t>
            </a:r>
          </a:p>
        </p:txBody>
      </p:sp>
    </p:spTree>
    <p:extLst>
      <p:ext uri="{BB962C8B-B14F-4D97-AF65-F5344CB8AC3E}">
        <p14:creationId xmlns:p14="http://schemas.microsoft.com/office/powerpoint/2010/main" val="27893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18" y="603514"/>
            <a:ext cx="10515600" cy="10399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tserrat" panose="00000800000000000000" pitchFamily="50" charset="-52"/>
              </a:rPr>
              <a:t>Личная книжка волонтера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5808" y="2523290"/>
            <a:ext cx="6819944" cy="499508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Montserrat" panose="00000800000000000000"/>
              </a:rPr>
              <a:t>Личная книжка волонтера (ЛКВ)</a:t>
            </a:r>
            <a:r>
              <a:rPr lang="ru-RU" dirty="0">
                <a:solidFill>
                  <a:srgbClr val="002060"/>
                </a:solidFill>
                <a:latin typeface="Montserrat" panose="00000800000000000000"/>
              </a:rPr>
              <a:t> – </a:t>
            </a:r>
            <a:r>
              <a:rPr lang="ru-RU" sz="2000" dirty="0">
                <a:solidFill>
                  <a:srgbClr val="002060"/>
                </a:solidFill>
                <a:latin typeface="Montserrat" panose="00000800000000000000"/>
              </a:rPr>
              <a:t>это именная книжка учета добровольческой (волонтерской) деятельности, в которую заносятся сведения о видах добровольческой (волонтерской) деятельности, количестве часов, поощрениях, дополнительной подготовке и пр.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EE04A-F636-4A20-93F2-4C0EA57D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3122">
            <a:off x="372051" y="952358"/>
            <a:ext cx="4712748" cy="6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4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42.userapi.com/c853624/v853624265/24522e/a21T6SGnW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1" y="811810"/>
            <a:ext cx="4746971" cy="59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10" y="811810"/>
            <a:ext cx="4723641" cy="59340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00950" y="4333875"/>
            <a:ext cx="2706117" cy="228600"/>
          </a:xfrm>
          <a:prstGeom prst="rect">
            <a:avLst/>
          </a:prstGeom>
          <a:solidFill>
            <a:srgbClr val="E90F65"/>
          </a:solidFill>
          <a:ln>
            <a:solidFill>
              <a:srgbClr val="E90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134350" y="4217342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1FF"/>
                </a:solidFill>
                <a:latin typeface="Montserrat"/>
              </a:rPr>
              <a:t>23-38-76</a:t>
            </a:r>
          </a:p>
        </p:txBody>
      </p:sp>
    </p:spTree>
    <p:extLst>
      <p:ext uri="{BB962C8B-B14F-4D97-AF65-F5344CB8AC3E}">
        <p14:creationId xmlns:p14="http://schemas.microsoft.com/office/powerpoint/2010/main" val="211212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760" y="805024"/>
            <a:ext cx="11596913" cy="1002528"/>
          </a:xfr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800000000000000" pitchFamily="50" charset="-52"/>
              </a:rPr>
              <a:t>Направления волонтерской деятельности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229" y="2057400"/>
            <a:ext cx="6608884" cy="41576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 	</a:t>
            </a:r>
            <a:r>
              <a:rPr lang="ru-RU" b="1" dirty="0">
                <a:solidFill>
                  <a:srgbClr val="002060"/>
                </a:solidFill>
                <a:latin typeface="Montserrat" panose="00000800000000000000"/>
              </a:rPr>
              <a:t>Социальное </a:t>
            </a:r>
            <a:r>
              <a:rPr lang="ru-RU" b="1" dirty="0" err="1">
                <a:solidFill>
                  <a:srgbClr val="002060"/>
                </a:solidFill>
                <a:latin typeface="Montserrat" panose="00000800000000000000"/>
              </a:rPr>
              <a:t>волонтерство</a:t>
            </a:r>
            <a:r>
              <a:rPr lang="ru-RU" b="1" dirty="0">
                <a:solidFill>
                  <a:srgbClr val="002060"/>
                </a:solidFill>
                <a:latin typeface="Montserrat" panose="00000800000000000000"/>
              </a:rPr>
              <a:t> </a:t>
            </a:r>
            <a:r>
              <a:rPr lang="ru-RU" dirty="0">
                <a:solidFill>
                  <a:srgbClr val="002060"/>
                </a:solidFill>
                <a:latin typeface="Montserrat" panose="00000800000000000000"/>
              </a:rPr>
              <a:t>– добровольческая деятельность, направленная на помощь следующим категориям граждан: - дети, нуждающиеся в особом внимании государства;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Montserrat" panose="00000800000000000000"/>
              </a:rPr>
              <a:t> - пожилые люди;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Montserrat" panose="00000800000000000000"/>
              </a:rPr>
              <a:t> - ветераны;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Montserrat" panose="00000800000000000000"/>
              </a:rPr>
              <a:t> - люди с ОВЗ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24" y="1466850"/>
            <a:ext cx="5305575" cy="53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7787" y="4143829"/>
            <a:ext cx="6377338" cy="27141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002060"/>
                </a:solidFill>
                <a:latin typeface="Montserrat" panose="00000800000000000000"/>
              </a:rPr>
              <a:t>Добровольческая деятельность на спортивных, социокультурных, образовательных и иных мероприятиях местного, регионального, федерального и международного уровня</a:t>
            </a:r>
          </a:p>
        </p:txBody>
      </p:sp>
      <p:pic>
        <p:nvPicPr>
          <p:cNvPr id="8" name="Рисунок 7" descr="ресурсный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615" y="4516056"/>
            <a:ext cx="2223902" cy="2223902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622374" y="836932"/>
            <a:ext cx="4282519" cy="10497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Montserrat" panose="00000800000000000000" pitchFamily="50" charset="-52"/>
              </a:rPr>
              <a:t>Событийное </a:t>
            </a:r>
            <a:r>
              <a:rPr lang="ru-RU" b="1" dirty="0" err="1">
                <a:solidFill>
                  <a:srgbClr val="002060"/>
                </a:solidFill>
                <a:latin typeface="Montserrat" panose="00000800000000000000" pitchFamily="50" charset="-52"/>
              </a:rPr>
              <a:t>волонтерство</a:t>
            </a:r>
            <a:endParaRPr lang="ru-RU" b="1" dirty="0">
              <a:solidFill>
                <a:srgbClr val="002060"/>
              </a:solidFill>
              <a:latin typeface="Montserrat" panose="00000800000000000000" pitchFamily="50" charset="-52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376225" y="6028549"/>
            <a:ext cx="2668927" cy="732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 panose="00000800000000000000" pitchFamily="50" charset="-52"/>
              </a:rPr>
              <a:t>Руководитель Марина Сенькина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9" y="196390"/>
            <a:ext cx="5113238" cy="3837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77" y="0"/>
            <a:ext cx="3819525" cy="5924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06" y="2290901"/>
            <a:ext cx="2686062" cy="18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633" y="1312575"/>
            <a:ext cx="11462517" cy="1258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>
                <a:solidFill>
                  <a:srgbClr val="002060"/>
                </a:solidFill>
                <a:latin typeface="Montserrat" panose="00000800000000000000"/>
              </a:rPr>
              <a:t>Добровольческая деятельность в сфере здравоохранения, призванная повысить качество медицинской помощи на всех ее этапах: профилактическом, лечебном, реабилитационном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241267" y="6316939"/>
            <a:ext cx="4211179" cy="4420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Montserrat" panose="00000800000000000000" pitchFamily="50" charset="-52"/>
              </a:rPr>
              <a:t>Руководитель</a:t>
            </a:r>
            <a:br>
              <a:rPr lang="ru-RU" sz="2000" b="1" dirty="0">
                <a:solidFill>
                  <a:srgbClr val="002060"/>
                </a:solidFill>
                <a:latin typeface="Montserrat" panose="00000800000000000000" pitchFamily="50" charset="-52"/>
              </a:rPr>
            </a:br>
            <a:r>
              <a:rPr lang="ru-RU" sz="2000" b="1" dirty="0">
                <a:solidFill>
                  <a:srgbClr val="002060"/>
                </a:solidFill>
                <a:latin typeface="Montserrat" panose="00000800000000000000" pitchFamily="50" charset="-52"/>
              </a:rPr>
              <a:t>Валерия Кислова</a:t>
            </a:r>
          </a:p>
        </p:txBody>
      </p:sp>
      <p:pic>
        <p:nvPicPr>
          <p:cNvPr id="9" name="Рисунок 8" descr="sMGX_YrJ0DU.jpg"/>
          <p:cNvPicPr>
            <a:picLocks noChangeAspect="1"/>
          </p:cNvPicPr>
          <p:nvPr/>
        </p:nvPicPr>
        <p:blipFill rotWithShape="1">
          <a:blip r:embed="rId2" cstate="print"/>
          <a:srcRect t="22995"/>
          <a:stretch/>
        </p:blipFill>
        <p:spPr>
          <a:xfrm>
            <a:off x="3543705" y="4182758"/>
            <a:ext cx="2230385" cy="2576249"/>
          </a:xfrm>
          <a:prstGeom prst="rect">
            <a:avLst/>
          </a:prstGeom>
        </p:spPr>
      </p:pic>
      <p:pic>
        <p:nvPicPr>
          <p:cNvPr id="10" name="Рисунок 9" descr="qr-co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996" y="2493934"/>
            <a:ext cx="1688824" cy="168882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45D3531-D75F-430E-8C70-E41385857821}"/>
              </a:ext>
            </a:extLst>
          </p:cNvPr>
          <p:cNvSpPr txBox="1">
            <a:spLocks/>
          </p:cNvSpPr>
          <p:nvPr/>
        </p:nvSpPr>
        <p:spPr>
          <a:xfrm>
            <a:off x="1371601" y="484040"/>
            <a:ext cx="9196418" cy="104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Montserrat" panose="00000800000000000000" pitchFamily="50" charset="-52"/>
              </a:rPr>
              <a:t>Медицинское </a:t>
            </a:r>
            <a:r>
              <a:rPr lang="ru-RU" b="1" dirty="0" err="1">
                <a:solidFill>
                  <a:srgbClr val="002060"/>
                </a:solidFill>
                <a:latin typeface="Montserrat" panose="00000800000000000000" pitchFamily="50" charset="-52"/>
              </a:rPr>
              <a:t>волонтерство</a:t>
            </a:r>
            <a:endParaRPr lang="ru-RU" b="1" dirty="0">
              <a:solidFill>
                <a:srgbClr val="002060"/>
              </a:solidFill>
              <a:latin typeface="Montserrat" panose="000008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08" y="654549"/>
            <a:ext cx="9305176" cy="6203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6" y="1985708"/>
            <a:ext cx="2748231" cy="41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490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8065</TotalTime>
  <Words>416</Words>
  <Application>Microsoft Office PowerPoint</Application>
  <PresentationFormat>Широкоэкранный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Calibri</vt:lpstr>
      <vt:lpstr>Calibri Light</vt:lpstr>
      <vt:lpstr>Century Gothic</vt:lpstr>
      <vt:lpstr>Georgia</vt:lpstr>
      <vt:lpstr>Montserrat</vt:lpstr>
      <vt:lpstr>Wingdings 2</vt:lpstr>
      <vt:lpstr>HDOfficeLightV0</vt:lpstr>
      <vt:lpstr>1_HDOfficeLightV0</vt:lpstr>
      <vt:lpstr>2_HDOfficeLightV0</vt:lpstr>
      <vt:lpstr>3_HDOfficeLightV0</vt:lpstr>
      <vt:lpstr>4_HDOfficeLightV0</vt:lpstr>
      <vt:lpstr>ДОБРОВОЛЬЦЫ МОРДОВИИ</vt:lpstr>
      <vt:lpstr>Презентация PowerPoint</vt:lpstr>
      <vt:lpstr>Презентация PowerPoint</vt:lpstr>
      <vt:lpstr>Презентация PowerPoint</vt:lpstr>
      <vt:lpstr>Личная книжка волонтера</vt:lpstr>
      <vt:lpstr>Презентация PowerPoint</vt:lpstr>
      <vt:lpstr>Направления волонтерской деятельности</vt:lpstr>
      <vt:lpstr>Событийное волонтерство</vt:lpstr>
      <vt:lpstr>Руководитель Валерия Кислова</vt:lpstr>
      <vt:lpstr>Волонтеры Победы</vt:lpstr>
      <vt:lpstr>Волонтеры культуры</vt:lpstr>
      <vt:lpstr>Экологическое волонтерство</vt:lpstr>
      <vt:lpstr>Поисково-спасательное направление </vt:lpstr>
      <vt:lpstr>Серебряное добровольчество </vt:lpstr>
      <vt:lpstr>Медиаволонтерство</vt:lpstr>
      <vt:lpstr>Презентация PowerPoint</vt:lpstr>
      <vt:lpstr> Региональный волонтерский штаб на базе Молодежного центра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Волонтер</dc:creator>
  <cp:lastModifiedBy>MolRM</cp:lastModifiedBy>
  <cp:revision>145</cp:revision>
  <dcterms:created xsi:type="dcterms:W3CDTF">2019-01-23T08:14:01Z</dcterms:created>
  <dcterms:modified xsi:type="dcterms:W3CDTF">2022-02-28T09:33:34Z</dcterms:modified>
</cp:coreProperties>
</file>