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320" r:id="rId3"/>
    <p:sldId id="346" r:id="rId4"/>
    <p:sldId id="340" r:id="rId5"/>
    <p:sldId id="257" r:id="rId6"/>
    <p:sldId id="342" r:id="rId7"/>
    <p:sldId id="332" r:id="rId8"/>
    <p:sldId id="335" r:id="rId9"/>
    <p:sldId id="322" r:id="rId10"/>
    <p:sldId id="323" r:id="rId11"/>
    <p:sldId id="325" r:id="rId12"/>
    <p:sldId id="334" r:id="rId13"/>
    <p:sldId id="339" r:id="rId14"/>
    <p:sldId id="326" r:id="rId15"/>
    <p:sldId id="337" r:id="rId16"/>
    <p:sldId id="338" r:id="rId17"/>
    <p:sldId id="344" r:id="rId18"/>
    <p:sldId id="328" r:id="rId19"/>
    <p:sldId id="345" r:id="rId20"/>
  </p:sldIdLst>
  <p:sldSz cx="12192000" cy="6858000"/>
  <p:notesSz cx="6858000" cy="997902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irce" panose="020B0604020202020204" charset="-52"/>
      <p:regular r:id="rId26"/>
    </p:embeddedFont>
    <p:embeddedFont>
      <p:font typeface="Circe Bold" panose="020B0604020202020204" charset="-52"/>
      <p:bold r:id="rId27"/>
    </p:embeddedFont>
    <p:embeddedFont>
      <p:font typeface="Circe ExtraBold" panose="020B0604020202020204" charset="-52"/>
      <p:bold r:id="rId28"/>
    </p:embeddedFont>
    <p:embeddedFont>
      <p:font typeface="Circe Light" panose="020B0604020202020204" charset="-52"/>
      <p:regular r:id="rId29"/>
    </p:embeddedFont>
    <p:embeddedFont>
      <p:font typeface="Montserrat" panose="00000500000000000000" pitchFamily="2" charset="-52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pos="2570" userDrawn="1">
          <p15:clr>
            <a:srgbClr val="A4A3A4"/>
          </p15:clr>
        </p15:guide>
        <p15:guide id="6" orient="horz" pos="1298" userDrawn="1">
          <p15:clr>
            <a:srgbClr val="A4A3A4"/>
          </p15:clr>
        </p15:guide>
        <p15:guide id="7" orient="horz" pos="1684" userDrawn="1">
          <p15:clr>
            <a:srgbClr val="A4A3A4"/>
          </p15:clr>
        </p15:guide>
        <p15:guide id="8" orient="horz" pos="2341" userDrawn="1">
          <p15:clr>
            <a:srgbClr val="A4A3A4"/>
          </p15:clr>
        </p15:guide>
        <p15:guide id="9" pos="5133" userDrawn="1">
          <p15:clr>
            <a:srgbClr val="A4A3A4"/>
          </p15:clr>
        </p15:guide>
        <p15:guide id="10" orient="horz" pos="2954" userDrawn="1">
          <p15:clr>
            <a:srgbClr val="A4A3A4"/>
          </p15:clr>
        </p15:guide>
        <p15:guide id="11" orient="horz" pos="3339" userDrawn="1">
          <p15:clr>
            <a:srgbClr val="A4A3A4"/>
          </p15:clr>
        </p15:guide>
        <p15:guide id="12" orient="horz" pos="3475" userDrawn="1">
          <p15:clr>
            <a:srgbClr val="A4A3A4"/>
          </p15:clr>
        </p15:guide>
        <p15:guide id="13" orient="horz" pos="4088" userDrawn="1">
          <p15:clr>
            <a:srgbClr val="A4A3A4"/>
          </p15:clr>
        </p15:guide>
        <p15:guide id="14" orient="horz" pos="2795" userDrawn="1">
          <p15:clr>
            <a:srgbClr val="A4A3A4"/>
          </p15:clr>
        </p15:guide>
        <p15:guide id="15" orient="horz" pos="3929" userDrawn="1">
          <p15:clr>
            <a:srgbClr val="A4A3A4"/>
          </p15:clr>
        </p15:guide>
        <p15:guide id="16" orient="horz" pos="4269" userDrawn="1">
          <p15:clr>
            <a:srgbClr val="A4A3A4"/>
          </p15:clr>
        </p15:guide>
        <p15:guide id="17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767"/>
    <a:srgbClr val="65236F"/>
    <a:srgbClr val="D3CFE9"/>
    <a:srgbClr val="D9A0C8"/>
    <a:srgbClr val="D61965"/>
    <a:srgbClr val="D03274"/>
    <a:srgbClr val="AD1761"/>
    <a:srgbClr val="FEB859"/>
    <a:srgbClr val="641B53"/>
    <a:srgbClr val="382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78" y="108"/>
      </p:cViewPr>
      <p:guideLst>
        <p:guide orient="horz" pos="2205"/>
        <p:guide pos="3863"/>
        <p:guide orient="horz" pos="3816"/>
        <p:guide orient="horz" pos="1003"/>
        <p:guide pos="2570"/>
        <p:guide orient="horz" pos="1298"/>
        <p:guide orient="horz" pos="1684"/>
        <p:guide orient="horz" pos="2341"/>
        <p:guide pos="5133"/>
        <p:guide orient="horz" pos="2954"/>
        <p:guide orient="horz" pos="3339"/>
        <p:guide orient="horz" pos="3475"/>
        <p:guide orient="horz" pos="4088"/>
        <p:guide orient="horz" pos="2795"/>
        <p:guide orient="horz" pos="3929"/>
        <p:guide orient="horz" pos="4269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9510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52" y="0"/>
            <a:ext cx="2972547" cy="499510"/>
          </a:xfrm>
          <a:prstGeom prst="rect">
            <a:avLst/>
          </a:prstGeom>
        </p:spPr>
        <p:txBody>
          <a:bodyPr vert="horz" lIns="92053" tIns="46026" rIns="92053" bIns="46026" rtlCol="0"/>
          <a:lstStyle>
            <a:lvl1pPr algn="r">
              <a:defRPr sz="1200"/>
            </a:lvl1pPr>
          </a:lstStyle>
          <a:p>
            <a:fld id="{7BE71CB0-8C01-4144-990E-86D05F6194A2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7775"/>
            <a:ext cx="5984875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3" tIns="46026" rIns="92053" bIns="4602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80" y="4801998"/>
            <a:ext cx="5487041" cy="3929051"/>
          </a:xfrm>
          <a:prstGeom prst="rect">
            <a:avLst/>
          </a:prstGeom>
        </p:spPr>
        <p:txBody>
          <a:bodyPr vert="horz" lIns="92053" tIns="46026" rIns="92053" bIns="4602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9515"/>
            <a:ext cx="2972547" cy="499510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52" y="9479515"/>
            <a:ext cx="2972547" cy="499510"/>
          </a:xfrm>
          <a:prstGeom prst="rect">
            <a:avLst/>
          </a:prstGeom>
        </p:spPr>
        <p:txBody>
          <a:bodyPr vert="horz" lIns="92053" tIns="46026" rIns="92053" bIns="46026" rtlCol="0" anchor="b"/>
          <a:lstStyle>
            <a:lvl1pPr algn="r">
              <a:defRPr sz="1200"/>
            </a:lvl1pPr>
          </a:lstStyle>
          <a:p>
            <a:fld id="{11E567E4-3BCE-4149-856C-FE9ACCAF15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05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B8617-ED7B-4C0C-BC8A-E6182773378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1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7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7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1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9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0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0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69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74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2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F97E-2BE2-444E-8966-C9C4A9D1C837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C6CA-0B0A-4895-9B8B-CB4B3CCEF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0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-52"/>
              </a:defRPr>
            </a:lvl1pPr>
          </a:lstStyle>
          <a:p>
            <a:fld id="{EC90F97E-2BE2-444E-8966-C9C4A9D1C837}" type="datetimeFigureOut">
              <a:rPr lang="ru-RU" smtClean="0"/>
              <a:pPr/>
              <a:t>18.01.2023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irce" panose="020B0502020203020203" pitchFamily="34" charset="-52"/>
              </a:defRPr>
            </a:lvl1pPr>
          </a:lstStyle>
          <a:p>
            <a:fld id="{6A49C6CA-0B0A-4895-9B8B-CB4B3CCEF0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41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irce Light" panose="020B0402020203020203" pitchFamily="34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irce" panose="020B0502020203020203" pitchFamily="34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irce" panose="020B0502020203020203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irce" panose="020B0502020203020203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B0502020203020203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irce" panose="020B0502020203020203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0.e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2.emf"/><Relationship Id="rId5" Type="http://schemas.openxmlformats.org/officeDocument/2006/relationships/image" Target="../media/image79.emf"/><Relationship Id="rId15" Type="http://schemas.openxmlformats.org/officeDocument/2006/relationships/image" Target="../media/image84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1.emf"/><Relationship Id="rId1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FD69B0A-A38D-4CB1-82F1-058342C68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7" y="-972646"/>
            <a:ext cx="12208776" cy="7830645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6777" y="-1434536"/>
            <a:ext cx="12225556" cy="6806474"/>
            <a:chOff x="-76790" y="-981034"/>
            <a:chExt cx="12531399" cy="6806474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6C6CCDE-DD09-42AE-B302-B2B8C8C92F55}"/>
                </a:ext>
              </a:extLst>
            </p:cNvPr>
            <p:cNvSpPr/>
            <p:nvPr/>
          </p:nvSpPr>
          <p:spPr>
            <a:xfrm>
              <a:off x="-76790" y="-981034"/>
              <a:ext cx="12531399" cy="6806474"/>
            </a:xfrm>
            <a:prstGeom prst="rect">
              <a:avLst/>
            </a:prstGeom>
            <a:gradFill>
              <a:gsLst>
                <a:gs pos="0">
                  <a:srgbClr val="AD1761">
                    <a:alpha val="75000"/>
                  </a:srgbClr>
                </a:gs>
                <a:gs pos="100000">
                  <a:srgbClr val="002060">
                    <a:alpha val="75000"/>
                  </a:srgbClr>
                </a:gs>
              </a:gsLst>
              <a:lin ang="7200000" scaled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00" dirty="0">
                <a:solidFill>
                  <a:schemeClr val="bg1"/>
                </a:solidFill>
                <a:effectLst>
                  <a:glow rad="127000">
                    <a:srgbClr val="6545BF"/>
                  </a:glow>
                </a:effectLst>
                <a:latin typeface="Circe" panose="020B0502020203020203" pitchFamily="34" charset="-52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9218649-47E9-455B-AC22-6860FB14F137}"/>
                </a:ext>
              </a:extLst>
            </p:cNvPr>
            <p:cNvSpPr/>
            <p:nvPr/>
          </p:nvSpPr>
          <p:spPr>
            <a:xfrm>
              <a:off x="1846286" y="2781089"/>
              <a:ext cx="838483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Ресурсный центр по обучению добровольцев (волонтеров) поиску пропавших людей Амурской области</a:t>
              </a:r>
              <a:endParaRPr lang="ru-RU" sz="3200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ExtraBold" panose="020B0802020203020203" pitchFamily="34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874A472-B656-4535-9F39-EB39AEE24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01" y="133877"/>
            <a:ext cx="1740759" cy="18348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69D8DF-4D45-4A70-B58C-4C3A5F7294B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6" y="202565"/>
            <a:ext cx="1862357" cy="185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9C9E7D-300C-4BAE-9687-0AC9D1071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644" y="202565"/>
            <a:ext cx="2122789" cy="31110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767A21-EC23-4EFE-AFAC-F61C2A5F6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30" y="3949232"/>
            <a:ext cx="2808100" cy="28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2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096" y="702566"/>
            <a:ext cx="12004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2019 год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AF2564-1B68-4AF2-9496-A2F3596DCEBD}"/>
              </a:ext>
            </a:extLst>
          </p:cNvPr>
          <p:cNvSpPr/>
          <p:nvPr/>
        </p:nvSpPr>
        <p:spPr>
          <a:xfrm>
            <a:off x="375865" y="6435439"/>
            <a:ext cx="113052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Обучен – 81 доброволец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D58F2B-5FE2-45BD-B2F8-CF5A56E44F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76" y="1135557"/>
            <a:ext cx="3662569" cy="273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E23296F-0B75-4960-B30E-B3D37FF42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9" y="1135560"/>
            <a:ext cx="3662567" cy="273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AC9EF9-C2E4-4A80-BE97-577DAB3EE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32" y="1124254"/>
            <a:ext cx="3662568" cy="274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33AE45-6E8E-409B-9015-BA8EC3A9D1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/>
          <a:stretch/>
        </p:blipFill>
        <p:spPr>
          <a:xfrm>
            <a:off x="1895258" y="3901025"/>
            <a:ext cx="3497441" cy="262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ADAC7D-EC23-4E22-B457-447136CC5D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19" y="3901025"/>
            <a:ext cx="3497441" cy="262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593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096" y="702566"/>
            <a:ext cx="12004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2020 год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AF2564-1B68-4AF2-9496-A2F3596DCEBD}"/>
              </a:ext>
            </a:extLst>
          </p:cNvPr>
          <p:cNvSpPr/>
          <p:nvPr/>
        </p:nvSpPr>
        <p:spPr>
          <a:xfrm>
            <a:off x="375865" y="6435439"/>
            <a:ext cx="113052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Обучено – 33 добровольца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1EE777-FEB4-4E8A-9B42-BDE1FB12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 r="11559" b="19832"/>
          <a:stretch/>
        </p:blipFill>
        <p:spPr>
          <a:xfrm>
            <a:off x="395864" y="1262664"/>
            <a:ext cx="3380069" cy="2438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13C3A8-B101-4713-800B-CA56490AA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82" y="1290916"/>
            <a:ext cx="3641559" cy="242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56A73E-358F-4BAC-8696-E253D63B1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90" y="1270741"/>
            <a:ext cx="3641560" cy="242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127BBF-81F3-4622-A4C5-C860D8203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8" y="3826030"/>
            <a:ext cx="3405372" cy="255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045D5DC-6B27-403B-A704-36E8E448A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" b="6486"/>
          <a:stretch/>
        </p:blipFill>
        <p:spPr>
          <a:xfrm>
            <a:off x="4128181" y="3834727"/>
            <a:ext cx="3641560" cy="256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C64D82-A179-4709-821D-88FF5E70EF7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5"/>
          <a:stretch/>
        </p:blipFill>
        <p:spPr>
          <a:xfrm>
            <a:off x="8146320" y="3847585"/>
            <a:ext cx="3617230" cy="253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277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096" y="702566"/>
            <a:ext cx="12004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AF2564-1B68-4AF2-9496-A2F3596DCEBD}"/>
              </a:ext>
            </a:extLst>
          </p:cNvPr>
          <p:cNvSpPr/>
          <p:nvPr/>
        </p:nvSpPr>
        <p:spPr>
          <a:xfrm>
            <a:off x="375865" y="6435439"/>
            <a:ext cx="113052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Обучено – 127 добровольцев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D09B7B-4189-47F1-B48F-F2D0B87B9E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20" y="903600"/>
            <a:ext cx="2668900" cy="26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3E7F79-D99D-45B3-80B2-2ADAA7DE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3370" b="22888"/>
          <a:stretch/>
        </p:blipFill>
        <p:spPr>
          <a:xfrm>
            <a:off x="-32137" y="3830360"/>
            <a:ext cx="4611838" cy="258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20DF67F-718F-4C3A-BAE2-08FD307A6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90" y="1271548"/>
            <a:ext cx="2595785" cy="461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2D0CDE-67A4-4B6F-A7E2-B64C7407F2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45" y="1009126"/>
            <a:ext cx="2662235" cy="266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E7875B-C6EF-4A7A-B8B4-C3CDE840A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9959"/>
          <a:stretch/>
        </p:blipFill>
        <p:spPr>
          <a:xfrm>
            <a:off x="7261675" y="3659185"/>
            <a:ext cx="4842617" cy="2806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7633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096" y="702566"/>
            <a:ext cx="12004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AF2564-1B68-4AF2-9496-A2F3596DCEBD}"/>
              </a:ext>
            </a:extLst>
          </p:cNvPr>
          <p:cNvSpPr/>
          <p:nvPr/>
        </p:nvSpPr>
        <p:spPr>
          <a:xfrm>
            <a:off x="3435409" y="6290157"/>
            <a:ext cx="5862415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Обучено – 93 добровольца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56A0D-BD9C-462B-BCD1-9CDD2A634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39" y="688119"/>
            <a:ext cx="2636726" cy="263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2C8A5D-EAB4-4D55-AEBA-E3EC288ED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46" y="702566"/>
            <a:ext cx="3125615" cy="416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1F01D4-6D51-4171-AC6A-91E2F6329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23" y="1085919"/>
            <a:ext cx="2653804" cy="265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DAC15D8-F04C-407B-9ABC-16758960A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5" y="3413606"/>
            <a:ext cx="3429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0A69A89-391B-4452-8A6E-D2EFC03ECD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54" y="1085919"/>
            <a:ext cx="2653804" cy="265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83FED1A-9392-45CF-B292-A455DB92A9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6"/>
          <a:stretch/>
        </p:blipFill>
        <p:spPr>
          <a:xfrm>
            <a:off x="3646294" y="3895670"/>
            <a:ext cx="5338683" cy="238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1A6F95C-1756-4817-9C20-C7755E76A6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93" y="4195276"/>
            <a:ext cx="2653804" cy="265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222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9458" y="-1066067"/>
            <a:ext cx="13842297" cy="8008074"/>
            <a:chOff x="-102553" y="-1013378"/>
            <a:chExt cx="13842297" cy="800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94006" y="855511"/>
              <a:ext cx="12202911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102553" y="1762298"/>
              <a:ext cx="12211458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94007" y="-8546"/>
              <a:ext cx="12202911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BCAF9D-1F5A-4B50-879D-5F4E4F9AF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42" y="647686"/>
            <a:ext cx="3776393" cy="275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8F7D6C-9511-4A4D-9F6D-2F515AD75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0" y="3654019"/>
            <a:ext cx="4187644" cy="2790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125D31-DE30-4A42-82EA-7452818F7DDB}"/>
              </a:ext>
            </a:extLst>
          </p:cNvPr>
          <p:cNvSpPr/>
          <p:nvPr/>
        </p:nvSpPr>
        <p:spPr>
          <a:xfrm>
            <a:off x="1202877" y="3338667"/>
            <a:ext cx="3522603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форум – Сочи 2019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C56AF8-8A88-4A48-B639-D02436259688}"/>
              </a:ext>
            </a:extLst>
          </p:cNvPr>
          <p:cNvSpPr/>
          <p:nvPr/>
        </p:nvSpPr>
        <p:spPr>
          <a:xfrm>
            <a:off x="8173196" y="3315240"/>
            <a:ext cx="3095153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Доброволец России - 2020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52A2827-FFA6-438B-B2CB-8EA125F72C54}"/>
              </a:ext>
            </a:extLst>
          </p:cNvPr>
          <p:cNvSpPr/>
          <p:nvPr/>
        </p:nvSpPr>
        <p:spPr>
          <a:xfrm>
            <a:off x="1338928" y="6331013"/>
            <a:ext cx="3095153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Добро на Дальнем Востоке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EC4AD-2CD8-4F6C-81FF-62594BF69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7" y="642743"/>
            <a:ext cx="4867580" cy="273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DD4AE4-06BD-A83E-793D-ABF517A5E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44" y="3678385"/>
            <a:ext cx="3981391" cy="265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444542E-CEAE-5051-DC4D-22B925D62DE7}"/>
              </a:ext>
            </a:extLst>
          </p:cNvPr>
          <p:cNvSpPr/>
          <p:nvPr/>
        </p:nvSpPr>
        <p:spPr>
          <a:xfrm>
            <a:off x="7267518" y="6273863"/>
            <a:ext cx="415791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этап Международной Премии </a:t>
            </a:r>
            <a:r>
              <a:rPr lang="en-US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МЫВМЕСТЕ</a:t>
            </a:r>
          </a:p>
        </p:txBody>
      </p:sp>
    </p:spTree>
    <p:extLst>
      <p:ext uri="{BB962C8B-B14F-4D97-AF65-F5344CB8AC3E}">
        <p14:creationId xmlns:p14="http://schemas.microsoft.com/office/powerpoint/2010/main" val="187904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31348" y="-1072846"/>
            <a:ext cx="13842297" cy="8008074"/>
            <a:chOff x="-102553" y="-1013378"/>
            <a:chExt cx="13842297" cy="800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94006" y="855511"/>
              <a:ext cx="12223348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102553" y="1762298"/>
              <a:ext cx="12223348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102553" y="-8546"/>
              <a:ext cx="12223348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70234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УЧАСТИЕ В МЕРОПРИЯТИЯХ 2021 года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125D31-DE30-4A42-82EA-7452818F7DDB}"/>
              </a:ext>
            </a:extLst>
          </p:cNvPr>
          <p:cNvSpPr/>
          <p:nvPr/>
        </p:nvSpPr>
        <p:spPr>
          <a:xfrm>
            <a:off x="246104" y="3068139"/>
            <a:ext cx="31936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Премия </a:t>
            </a:r>
            <a:r>
              <a:rPr lang="en-US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МЫВМЕСТЕ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C56AF8-8A88-4A48-B639-D02436259688}"/>
              </a:ext>
            </a:extLst>
          </p:cNvPr>
          <p:cNvSpPr/>
          <p:nvPr/>
        </p:nvSpPr>
        <p:spPr>
          <a:xfrm>
            <a:off x="4090451" y="3298502"/>
            <a:ext cx="4344132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chemeClr val="bg1"/>
              </a:solidFill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областной форум 28.05.2021\фото\IMG-20210528-WA0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44" y="428057"/>
            <a:ext cx="3971669" cy="2666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3C56AF8-8A88-4A48-B639-D02436259688}"/>
              </a:ext>
            </a:extLst>
          </p:cNvPr>
          <p:cNvSpPr/>
          <p:nvPr/>
        </p:nvSpPr>
        <p:spPr>
          <a:xfrm>
            <a:off x="3123552" y="3043640"/>
            <a:ext cx="5892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Областной форум органов власти и волонтерских организаций, осуществляющих розыск пропавших людей 28.05.2021 г.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4C2BA2-DC77-42C8-BE43-08B9962EF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" y="496265"/>
            <a:ext cx="3700339" cy="2651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328867-35B3-49DD-8D4D-49EBAD9B9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7"/>
          <a:stretch/>
        </p:blipFill>
        <p:spPr>
          <a:xfrm>
            <a:off x="8730857" y="437265"/>
            <a:ext cx="3366158" cy="271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6B2AF6B-3192-4F04-B6D2-765D273B5E64}"/>
              </a:ext>
            </a:extLst>
          </p:cNvPr>
          <p:cNvSpPr/>
          <p:nvPr/>
        </p:nvSpPr>
        <p:spPr>
          <a:xfrm>
            <a:off x="9032913" y="3066714"/>
            <a:ext cx="2871380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«Школа волонтеров» ДальГАУ 12.10.2021 г.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311E2E1-A0BC-4028-AA42-17AC86B58028}"/>
              </a:ext>
            </a:extLst>
          </p:cNvPr>
          <p:cNvSpPr/>
          <p:nvPr/>
        </p:nvSpPr>
        <p:spPr>
          <a:xfrm>
            <a:off x="-31348" y="6252876"/>
            <a:ext cx="4553496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Конкурс «Лучшие практики добровольчества (волонтерства) в Амурской области»  13.12.2021 г.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5305351-4192-49BB-9C62-288A1A6DB49E}"/>
              </a:ext>
            </a:extLst>
          </p:cNvPr>
          <p:cNvSpPr/>
          <p:nvPr/>
        </p:nvSpPr>
        <p:spPr>
          <a:xfrm>
            <a:off x="4564877" y="6251448"/>
            <a:ext cx="4979353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Конкурс социально значимых поступков жителей Амурской области «Поступки и люди» 01.12.2021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C8A768-8F1C-46EE-A5AF-A4476C541D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46" y="3664746"/>
            <a:ext cx="2734655" cy="273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798C29-4C43-4287-A82A-BDF217D2A0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13529" r="12076" b="13443"/>
          <a:stretch/>
        </p:blipFill>
        <p:spPr>
          <a:xfrm>
            <a:off x="287707" y="3494491"/>
            <a:ext cx="4074239" cy="276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B41F12-72DB-4C22-8F52-458E7CD66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880" y="3703776"/>
            <a:ext cx="2707626" cy="238000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3099A40-E854-41C9-A866-C8E157731E73}"/>
              </a:ext>
            </a:extLst>
          </p:cNvPr>
          <p:cNvSpPr/>
          <p:nvPr/>
        </p:nvSpPr>
        <p:spPr>
          <a:xfrm>
            <a:off x="8853444" y="6301298"/>
            <a:ext cx="3736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 «Добровольцы Амура – 2021»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15.12.2021 г.</a:t>
            </a:r>
          </a:p>
        </p:txBody>
      </p:sp>
    </p:spTree>
    <p:extLst>
      <p:ext uri="{BB962C8B-B14F-4D97-AF65-F5344CB8AC3E}">
        <p14:creationId xmlns:p14="http://schemas.microsoft.com/office/powerpoint/2010/main" val="412036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025547"/>
            <a:ext cx="14194899" cy="11176727"/>
            <a:chOff x="-281306" y="-1013378"/>
            <a:chExt cx="14194899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281305" y="855511"/>
              <a:ext cx="12413484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281306" y="1762298"/>
              <a:ext cx="12413483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281305" y="-8546"/>
              <a:ext cx="12413482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7F1047D-8FC7-4D7B-800F-90A62B7EDB08}"/>
              </a:ext>
            </a:extLst>
          </p:cNvPr>
          <p:cNvSpPr txBox="1">
            <a:spLocks/>
          </p:cNvSpPr>
          <p:nvPr/>
        </p:nvSpPr>
        <p:spPr>
          <a:xfrm>
            <a:off x="4566273" y="92116"/>
            <a:ext cx="2449831" cy="525475"/>
          </a:xfrm>
          <a:prstGeom prst="rect">
            <a:avLst/>
          </a:prstGeom>
        </p:spPr>
        <p:txBody>
          <a:bodyPr vert="horz" lIns="82953" tIns="41476" rIns="82953" bIns="4147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НАГРАДЫ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E01C75-9BED-4E25-A45D-9F9467DE1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596" r="1359"/>
          <a:stretch/>
        </p:blipFill>
        <p:spPr>
          <a:xfrm>
            <a:off x="111092" y="-30625"/>
            <a:ext cx="3123515" cy="445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ACD14-7358-4533-BC0A-CA9EEC84D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1039" b="18183"/>
          <a:stretch/>
        </p:blipFill>
        <p:spPr>
          <a:xfrm>
            <a:off x="3189482" y="2010292"/>
            <a:ext cx="5813036" cy="4219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0CE72E-314D-4933-A8C8-4BF558F66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15151" b="12575"/>
          <a:stretch/>
        </p:blipFill>
        <p:spPr>
          <a:xfrm rot="5400000">
            <a:off x="8539522" y="650396"/>
            <a:ext cx="4298897" cy="31823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21AE2E-56AB-494A-864B-CBFC280F14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b="2243"/>
          <a:stretch/>
        </p:blipFill>
        <p:spPr>
          <a:xfrm rot="5400000">
            <a:off x="9526052" y="4580651"/>
            <a:ext cx="2401368" cy="208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5276F6-1247-4A9D-B397-58ED580428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21613" r="20840" b="18891"/>
          <a:stretch/>
        </p:blipFill>
        <p:spPr>
          <a:xfrm rot="5400000">
            <a:off x="320396" y="4527210"/>
            <a:ext cx="2727509" cy="240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7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1072846"/>
            <a:ext cx="13842297" cy="8008074"/>
            <a:chOff x="-102553" y="-1013378"/>
            <a:chExt cx="13842297" cy="800807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102552" y="855511"/>
              <a:ext cx="12202911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102553" y="1762298"/>
              <a:ext cx="12211458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102553" y="-8546"/>
              <a:ext cx="12202911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70234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УЧАСТИЕ В МЕРОПРИЯТИЯХ 2022 года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125D31-DE30-4A42-82EA-7452818F7DDB}"/>
              </a:ext>
            </a:extLst>
          </p:cNvPr>
          <p:cNvSpPr/>
          <p:nvPr/>
        </p:nvSpPr>
        <p:spPr>
          <a:xfrm>
            <a:off x="1032322" y="5742971"/>
            <a:ext cx="319364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Победители Регионального этапа Международная Премия </a:t>
            </a:r>
            <a:r>
              <a:rPr lang="en-US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МЫВМЕСТЕ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C56AF8-8A88-4A48-B639-D02436259688}"/>
              </a:ext>
            </a:extLst>
          </p:cNvPr>
          <p:cNvSpPr/>
          <p:nvPr/>
        </p:nvSpPr>
        <p:spPr>
          <a:xfrm>
            <a:off x="4090451" y="3298502"/>
            <a:ext cx="4344132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chemeClr val="bg1"/>
              </a:solidFill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3099A40-E854-41C9-A866-C8E157731E73}"/>
              </a:ext>
            </a:extLst>
          </p:cNvPr>
          <p:cNvSpPr/>
          <p:nvPr/>
        </p:nvSpPr>
        <p:spPr>
          <a:xfrm>
            <a:off x="6793903" y="4549402"/>
            <a:ext cx="37364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Полуфиналисты 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Премия </a:t>
            </a:r>
            <a:r>
              <a:rPr lang="en-US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МЫВМЕСТЕ</a:t>
            </a:r>
            <a:endParaRPr lang="ru-RU" sz="1400" dirty="0">
              <a:solidFill>
                <a:schemeClr val="bg1"/>
              </a:solidFill>
              <a:latin typeface="Circe Bold" panose="020B0602020203020203" pitchFamily="34" charset="-52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A76FA0-2735-87B3-B455-8A3B0EECD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024" r="902" b="1024"/>
          <a:stretch/>
        </p:blipFill>
        <p:spPr>
          <a:xfrm>
            <a:off x="801048" y="676550"/>
            <a:ext cx="3667089" cy="506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5E064F-975B-3A87-FCE9-52DEF0A34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42" y="693471"/>
            <a:ext cx="5429454" cy="383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89FD27AA-424C-5BFD-7A0F-8C5D28644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4" t="37590" b="39167"/>
          <a:stretch/>
        </p:blipFill>
        <p:spPr>
          <a:xfrm>
            <a:off x="5902558" y="5025453"/>
            <a:ext cx="5429454" cy="119789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F35E4-A5F0-B046-F4CE-125B0F466C59}"/>
              </a:ext>
            </a:extLst>
          </p:cNvPr>
          <p:cNvSpPr/>
          <p:nvPr/>
        </p:nvSpPr>
        <p:spPr>
          <a:xfrm>
            <a:off x="6946303" y="6231498"/>
            <a:ext cx="4213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Финалисты</a:t>
            </a:r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Премия НЕРАВНОДУШНЫЙ ГРАЖДАНИН</a:t>
            </a:r>
            <a:endParaRPr lang="ru-RU" sz="1400" dirty="0">
              <a:solidFill>
                <a:schemeClr val="bg1"/>
              </a:solidFill>
              <a:latin typeface="Circe Bold" panose="020B0602020203020203" pitchFamily="34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6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125D31-DE30-4A42-82EA-7452818F7DDB}"/>
              </a:ext>
            </a:extLst>
          </p:cNvPr>
          <p:cNvSpPr/>
          <p:nvPr/>
        </p:nvSpPr>
        <p:spPr>
          <a:xfrm>
            <a:off x="109527" y="3246424"/>
            <a:ext cx="2909139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«Learn medical English»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C56AF8-8A88-4A48-B639-D02436259688}"/>
              </a:ext>
            </a:extLst>
          </p:cNvPr>
          <p:cNvSpPr/>
          <p:nvPr/>
        </p:nvSpPr>
        <p:spPr>
          <a:xfrm>
            <a:off x="2911128" y="3270636"/>
            <a:ext cx="3095153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«Основы волонтерства для органов власти и бюджетных учреждений»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52A2827-FFA6-438B-B2CB-8EA125F72C54}"/>
              </a:ext>
            </a:extLst>
          </p:cNvPr>
          <p:cNvSpPr/>
          <p:nvPr/>
        </p:nvSpPr>
        <p:spPr>
          <a:xfrm>
            <a:off x="350379" y="6157698"/>
            <a:ext cx="4141874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«Основы волонтерства для организаторов волонтерской деятельности»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CC11D19-EDF9-4743-8390-B353883BA0F9}"/>
              </a:ext>
            </a:extLst>
          </p:cNvPr>
          <p:cNvSpPr/>
          <p:nvPr/>
        </p:nvSpPr>
        <p:spPr>
          <a:xfrm>
            <a:off x="8027222" y="6096448"/>
            <a:ext cx="373179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«Для руководителей и представителей ресурсных центров»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E0AA7BA8-6C12-4295-AB74-60A90F7031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2324"/>
              </p:ext>
            </p:extLst>
          </p:nvPr>
        </p:nvGraphicFramePr>
        <p:xfrm>
          <a:off x="126761" y="1185271"/>
          <a:ext cx="2909139" cy="2056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10275" imgH="4248150" progId="AcroExch.Document.DC">
                  <p:embed/>
                </p:oleObj>
              </mc:Choice>
              <mc:Fallback>
                <p:oleObj name="Acrobat Document" r:id="rId2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6761" y="1185271"/>
                        <a:ext cx="2909139" cy="2056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4BF6025-8975-4CE9-ACA3-20E350FD22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345754"/>
              </p:ext>
            </p:extLst>
          </p:nvPr>
        </p:nvGraphicFramePr>
        <p:xfrm>
          <a:off x="3101337" y="1193817"/>
          <a:ext cx="2934215" cy="207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010275" imgH="4248150" progId="AcroExch.Document.DC">
                  <p:embed/>
                </p:oleObj>
              </mc:Choice>
              <mc:Fallback>
                <p:oleObj name="Acrobat Document" r:id="rId4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01337" y="1193817"/>
                        <a:ext cx="2934215" cy="2073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10ABE29D-D73B-49A8-A4A7-B852522497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422666"/>
              </p:ext>
            </p:extLst>
          </p:nvPr>
        </p:nvGraphicFramePr>
        <p:xfrm>
          <a:off x="6147359" y="1168177"/>
          <a:ext cx="2934215" cy="207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6010275" imgH="4248150" progId="AcroExch.Document.DC">
                  <p:embed/>
                </p:oleObj>
              </mc:Choice>
              <mc:Fallback>
                <p:oleObj name="Acrobat Document" r:id="rId6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7359" y="1168177"/>
                        <a:ext cx="2934215" cy="2073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BDA5959B-2CD5-431E-AC3F-A97E934F4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487018"/>
              </p:ext>
            </p:extLst>
          </p:nvPr>
        </p:nvGraphicFramePr>
        <p:xfrm>
          <a:off x="9178640" y="1143157"/>
          <a:ext cx="2915579" cy="2060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6010275" imgH="4248150" progId="AcroExch.Document.DC">
                  <p:embed/>
                </p:oleObj>
              </mc:Choice>
              <mc:Fallback>
                <p:oleObj name="Acrobat Document" r:id="rId8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78640" y="1143157"/>
                        <a:ext cx="2915579" cy="2060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CE80A75-1F6E-4E9A-9AAA-76959C8F3433}"/>
              </a:ext>
            </a:extLst>
          </p:cNvPr>
          <p:cNvSpPr/>
          <p:nvPr/>
        </p:nvSpPr>
        <p:spPr>
          <a:xfrm>
            <a:off x="6054562" y="3235023"/>
            <a:ext cx="3095153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«Основы волонтерства для нынешних и будущих волонтеров»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35AF3C5-6E07-4187-8744-1132413BE030}"/>
              </a:ext>
            </a:extLst>
          </p:cNvPr>
          <p:cNvSpPr/>
          <p:nvPr/>
        </p:nvSpPr>
        <p:spPr>
          <a:xfrm>
            <a:off x="9180895" y="3199421"/>
            <a:ext cx="309515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«Подготовка добровольного лесного пожарного»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781649BC-6897-44D2-BAEB-D0849147C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580066"/>
              </p:ext>
            </p:extLst>
          </p:nvPr>
        </p:nvGraphicFramePr>
        <p:xfrm>
          <a:off x="863865" y="4080643"/>
          <a:ext cx="2934215" cy="2073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6010275" imgH="4248150" progId="AcroExch.Document.DC">
                  <p:embed/>
                </p:oleObj>
              </mc:Choice>
              <mc:Fallback>
                <p:oleObj name="Acrobat Document" r:id="rId10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3865" y="4080643"/>
                        <a:ext cx="2934215" cy="2073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id="{E372AAB9-2A8E-4287-9193-3951B9D06B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120757"/>
              </p:ext>
            </p:extLst>
          </p:nvPr>
        </p:nvGraphicFramePr>
        <p:xfrm>
          <a:off x="4743205" y="4047838"/>
          <a:ext cx="2885624" cy="2039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6010275" imgH="4248150" progId="AcroExch.Document.DC">
                  <p:embed/>
                </p:oleObj>
              </mc:Choice>
              <mc:Fallback>
                <p:oleObj name="Acrobat Document" r:id="rId12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43205" y="4047838"/>
                        <a:ext cx="2885624" cy="2039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921D0B69-578A-46C3-AB82-0A61FDC9D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935371"/>
              </p:ext>
            </p:extLst>
          </p:nvPr>
        </p:nvGraphicFramePr>
        <p:xfrm>
          <a:off x="8478184" y="4053551"/>
          <a:ext cx="2849951" cy="20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6010275" imgH="4248150" progId="AcroExch.Document.DC">
                  <p:embed/>
                </p:oleObj>
              </mc:Choice>
              <mc:Fallback>
                <p:oleObj name="Acrobat Document" r:id="rId14" imgW="6010275" imgH="42481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78184" y="4053551"/>
                        <a:ext cx="2849951" cy="20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D7A7A9C-6411-4EF9-A006-DA58D76F61FB}"/>
              </a:ext>
            </a:extLst>
          </p:cNvPr>
          <p:cNvSpPr/>
          <p:nvPr/>
        </p:nvSpPr>
        <p:spPr>
          <a:xfrm>
            <a:off x="4651627" y="6096448"/>
            <a:ext cx="309515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«Волонтерство в поисково-спасательном отряде»</a:t>
            </a:r>
          </a:p>
        </p:txBody>
      </p:sp>
    </p:spTree>
    <p:extLst>
      <p:ext uri="{BB962C8B-B14F-4D97-AF65-F5344CB8AC3E}">
        <p14:creationId xmlns:p14="http://schemas.microsoft.com/office/powerpoint/2010/main" val="2813793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7729061-8307-4B5F-8498-6A7D10D90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29" y="4353127"/>
            <a:ext cx="2339681" cy="1316756"/>
          </a:xfrm>
          <a:prstGeom prst="rect">
            <a:avLst/>
          </a:prstGeom>
        </p:spPr>
      </p:pic>
      <p:sp>
        <p:nvSpPr>
          <p:cNvPr id="20" name="Freeform: Shape 12">
            <a:extLst>
              <a:ext uri="{FF2B5EF4-FFF2-40B4-BE49-F238E27FC236}">
                <a16:creationId xmlns:a16="http://schemas.microsoft.com/office/drawing/2014/main" id="{E47C8B6A-C55F-4E15-BBD7-C0B7259D96D8}"/>
              </a:ext>
            </a:extLst>
          </p:cNvPr>
          <p:cNvSpPr/>
          <p:nvPr/>
        </p:nvSpPr>
        <p:spPr>
          <a:xfrm>
            <a:off x="3354275" y="-128527"/>
            <a:ext cx="8862785" cy="2396009"/>
          </a:xfrm>
          <a:custGeom>
            <a:avLst/>
            <a:gdLst>
              <a:gd name="connsiteX0" fmla="*/ 6086475 w 6088307"/>
              <a:gd name="connsiteY0" fmla="*/ 74728 h 1360603"/>
              <a:gd name="connsiteX1" fmla="*/ 6086475 w 6088307"/>
              <a:gd name="connsiteY1" fmla="*/ 141403 h 1360603"/>
              <a:gd name="connsiteX2" fmla="*/ 6067425 w 6088307"/>
              <a:gd name="connsiteY2" fmla="*/ 1360603 h 1360603"/>
              <a:gd name="connsiteX3" fmla="*/ 0 w 6088307"/>
              <a:gd name="connsiteY3" fmla="*/ 331903 h 1360603"/>
              <a:gd name="connsiteX4" fmla="*/ 6086475 w 6088307"/>
              <a:gd name="connsiteY4" fmla="*/ 74728 h 136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8307" h="1360603">
                <a:moveTo>
                  <a:pt x="6086475" y="74728"/>
                </a:moveTo>
                <a:cubicBezTo>
                  <a:pt x="6088062" y="909"/>
                  <a:pt x="6089650" y="-72909"/>
                  <a:pt x="6086475" y="141403"/>
                </a:cubicBezTo>
                <a:lnTo>
                  <a:pt x="6067425" y="1360603"/>
                </a:lnTo>
                <a:lnTo>
                  <a:pt x="0" y="331903"/>
                </a:lnTo>
                <a:lnTo>
                  <a:pt x="6086475" y="747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22FFE-90E3-4ACF-B526-5FF07874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b="11554"/>
          <a:stretch/>
        </p:blipFill>
        <p:spPr>
          <a:xfrm>
            <a:off x="1129867" y="1944212"/>
            <a:ext cx="1447159" cy="11859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B4722C-E638-4614-8F83-EB7870C93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25" y="2405475"/>
            <a:ext cx="2043333" cy="1903584"/>
          </a:xfrm>
          <a:prstGeom prst="rect">
            <a:avLst/>
          </a:prstGeom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id="{6D7D49F9-20C9-4092-A14D-62357A6AC068}"/>
              </a:ext>
            </a:extLst>
          </p:cNvPr>
          <p:cNvGrpSpPr/>
          <p:nvPr/>
        </p:nvGrpSpPr>
        <p:grpSpPr>
          <a:xfrm flipH="1">
            <a:off x="-176169" y="4207187"/>
            <a:ext cx="12376346" cy="2653364"/>
            <a:chOff x="980276" y="5356381"/>
            <a:chExt cx="11526327" cy="1732343"/>
          </a:xfrm>
          <a:solidFill>
            <a:schemeClr val="accent2"/>
          </a:solidFill>
        </p:grpSpPr>
        <p:sp>
          <p:nvSpPr>
            <p:cNvPr id="12" name="Freeform: Shape 8">
              <a:extLst>
                <a:ext uri="{FF2B5EF4-FFF2-40B4-BE49-F238E27FC236}">
                  <a16:creationId xmlns:a16="http://schemas.microsoft.com/office/drawing/2014/main" id="{5D3856D6-13E0-4780-8F17-278B6C8F3ABD}"/>
                </a:ext>
              </a:extLst>
            </p:cNvPr>
            <p:cNvSpPr/>
            <p:nvPr/>
          </p:nvSpPr>
          <p:spPr>
            <a:xfrm rot="21039248">
              <a:off x="7061097" y="6006692"/>
              <a:ext cx="5160524" cy="861398"/>
            </a:xfrm>
            <a:custGeom>
              <a:avLst/>
              <a:gdLst>
                <a:gd name="connsiteX0" fmla="*/ 0 w 7296150"/>
                <a:gd name="connsiteY0" fmla="*/ 466725 h 981075"/>
                <a:gd name="connsiteX1" fmla="*/ 7296150 w 7296150"/>
                <a:gd name="connsiteY1" fmla="*/ 0 h 981075"/>
                <a:gd name="connsiteX2" fmla="*/ 4352925 w 7296150"/>
                <a:gd name="connsiteY2" fmla="*/ 981075 h 981075"/>
                <a:gd name="connsiteX3" fmla="*/ 0 w 7296150"/>
                <a:gd name="connsiteY3" fmla="*/ 466725 h 981075"/>
                <a:gd name="connsiteX0" fmla="*/ 0 w 5160524"/>
                <a:gd name="connsiteY0" fmla="*/ 335546 h 981075"/>
                <a:gd name="connsiteX1" fmla="*/ 5160524 w 5160524"/>
                <a:gd name="connsiteY1" fmla="*/ 0 h 981075"/>
                <a:gd name="connsiteX2" fmla="*/ 2217299 w 5160524"/>
                <a:gd name="connsiteY2" fmla="*/ 981075 h 981075"/>
                <a:gd name="connsiteX3" fmla="*/ 0 w 5160524"/>
                <a:gd name="connsiteY3" fmla="*/ 335546 h 981075"/>
                <a:gd name="connsiteX0" fmla="*/ 0 w 5160524"/>
                <a:gd name="connsiteY0" fmla="*/ 335546 h 861398"/>
                <a:gd name="connsiteX1" fmla="*/ 5160524 w 5160524"/>
                <a:gd name="connsiteY1" fmla="*/ 0 h 861398"/>
                <a:gd name="connsiteX2" fmla="*/ 2545895 w 5160524"/>
                <a:gd name="connsiteY2" fmla="*/ 861398 h 861398"/>
                <a:gd name="connsiteX3" fmla="*/ 0 w 5160524"/>
                <a:gd name="connsiteY3" fmla="*/ 335546 h 86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0524" h="861398">
                  <a:moveTo>
                    <a:pt x="0" y="335546"/>
                  </a:moveTo>
                  <a:lnTo>
                    <a:pt x="5160524" y="0"/>
                  </a:lnTo>
                  <a:lnTo>
                    <a:pt x="2545895" y="861398"/>
                  </a:lnTo>
                  <a:lnTo>
                    <a:pt x="0" y="33554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13" name="Freeform: Shape 9">
              <a:extLst>
                <a:ext uri="{FF2B5EF4-FFF2-40B4-BE49-F238E27FC236}">
                  <a16:creationId xmlns:a16="http://schemas.microsoft.com/office/drawing/2014/main" id="{913488B2-BD80-4EF3-8EFF-87FB8C924916}"/>
                </a:ext>
              </a:extLst>
            </p:cNvPr>
            <p:cNvSpPr/>
            <p:nvPr/>
          </p:nvSpPr>
          <p:spPr>
            <a:xfrm rot="385153">
              <a:off x="9531100" y="5356381"/>
              <a:ext cx="2975503" cy="1708909"/>
            </a:xfrm>
            <a:custGeom>
              <a:avLst/>
              <a:gdLst>
                <a:gd name="connsiteX0" fmla="*/ 4171950 w 4305300"/>
                <a:gd name="connsiteY0" fmla="*/ 0 h 2295525"/>
                <a:gd name="connsiteX1" fmla="*/ 0 w 4305300"/>
                <a:gd name="connsiteY1" fmla="*/ 2295525 h 2295525"/>
                <a:gd name="connsiteX2" fmla="*/ 4305300 w 4305300"/>
                <a:gd name="connsiteY2" fmla="*/ 2295525 h 2295525"/>
                <a:gd name="connsiteX3" fmla="*/ 4171950 w 4305300"/>
                <a:gd name="connsiteY3" fmla="*/ 0 h 2295525"/>
                <a:gd name="connsiteX0" fmla="*/ 4171950 w 4398508"/>
                <a:gd name="connsiteY0" fmla="*/ 0 h 2295525"/>
                <a:gd name="connsiteX1" fmla="*/ 0 w 4398508"/>
                <a:gd name="connsiteY1" fmla="*/ 2295525 h 2295525"/>
                <a:gd name="connsiteX2" fmla="*/ 4398508 w 4398508"/>
                <a:gd name="connsiteY2" fmla="*/ 1736850 h 2295525"/>
                <a:gd name="connsiteX3" fmla="*/ 4171950 w 4398508"/>
                <a:gd name="connsiteY3" fmla="*/ 0 h 2295525"/>
                <a:gd name="connsiteX0" fmla="*/ 4171950 w 4376619"/>
                <a:gd name="connsiteY0" fmla="*/ 0 h 2295525"/>
                <a:gd name="connsiteX1" fmla="*/ 0 w 4376619"/>
                <a:gd name="connsiteY1" fmla="*/ 2295525 h 2295525"/>
                <a:gd name="connsiteX2" fmla="*/ 4376619 w 4376619"/>
                <a:gd name="connsiteY2" fmla="*/ 1614975 h 2295525"/>
                <a:gd name="connsiteX3" fmla="*/ 4171950 w 4376619"/>
                <a:gd name="connsiteY3" fmla="*/ 0 h 2295525"/>
                <a:gd name="connsiteX0" fmla="*/ 4171950 w 4353774"/>
                <a:gd name="connsiteY0" fmla="*/ 0 h 2295525"/>
                <a:gd name="connsiteX1" fmla="*/ 0 w 4353774"/>
                <a:gd name="connsiteY1" fmla="*/ 2295525 h 2295525"/>
                <a:gd name="connsiteX2" fmla="*/ 4353774 w 4353774"/>
                <a:gd name="connsiteY2" fmla="*/ 1541659 h 2295525"/>
                <a:gd name="connsiteX3" fmla="*/ 4171950 w 4353774"/>
                <a:gd name="connsiteY3" fmla="*/ 0 h 2295525"/>
                <a:gd name="connsiteX0" fmla="*/ 4082067 w 4353774"/>
                <a:gd name="connsiteY0" fmla="*/ 0 h 2095511"/>
                <a:gd name="connsiteX1" fmla="*/ 0 w 4353774"/>
                <a:gd name="connsiteY1" fmla="*/ 2095511 h 2095511"/>
                <a:gd name="connsiteX2" fmla="*/ 4353774 w 4353774"/>
                <a:gd name="connsiteY2" fmla="*/ 1341645 h 2095511"/>
                <a:gd name="connsiteX3" fmla="*/ 4082067 w 4353774"/>
                <a:gd name="connsiteY3" fmla="*/ 0 h 2095511"/>
                <a:gd name="connsiteX0" fmla="*/ 2703796 w 2975503"/>
                <a:gd name="connsiteY0" fmla="*/ 0 h 1394859"/>
                <a:gd name="connsiteX1" fmla="*/ 0 w 2975503"/>
                <a:gd name="connsiteY1" fmla="*/ 1394859 h 1394859"/>
                <a:gd name="connsiteX2" fmla="*/ 2975503 w 2975503"/>
                <a:gd name="connsiteY2" fmla="*/ 1341645 h 1394859"/>
                <a:gd name="connsiteX3" fmla="*/ 2703796 w 2975503"/>
                <a:gd name="connsiteY3" fmla="*/ 0 h 139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5503" h="1394859">
                  <a:moveTo>
                    <a:pt x="2703796" y="0"/>
                  </a:moveTo>
                  <a:lnTo>
                    <a:pt x="0" y="1394859"/>
                  </a:lnTo>
                  <a:lnTo>
                    <a:pt x="2975503" y="1341645"/>
                  </a:lnTo>
                  <a:lnTo>
                    <a:pt x="270379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 dirty="0"/>
            </a:p>
          </p:txBody>
        </p:sp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4D2B1BE0-E19F-4446-B25E-C26669B8E34E}"/>
                </a:ext>
              </a:extLst>
            </p:cNvPr>
            <p:cNvSpPr/>
            <p:nvPr/>
          </p:nvSpPr>
          <p:spPr>
            <a:xfrm>
              <a:off x="980276" y="5900254"/>
              <a:ext cx="11285730" cy="1188470"/>
            </a:xfrm>
            <a:custGeom>
              <a:avLst/>
              <a:gdLst>
                <a:gd name="connsiteX0" fmla="*/ 0 w 11696700"/>
                <a:gd name="connsiteY0" fmla="*/ 0 h 1190625"/>
                <a:gd name="connsiteX1" fmla="*/ 11696700 w 11696700"/>
                <a:gd name="connsiteY1" fmla="*/ 1190625 h 1190625"/>
                <a:gd name="connsiteX2" fmla="*/ 9525 w 11696700"/>
                <a:gd name="connsiteY2" fmla="*/ 1190625 h 1190625"/>
                <a:gd name="connsiteX3" fmla="*/ 0 w 11696700"/>
                <a:gd name="connsiteY3" fmla="*/ 0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96700" h="1190625">
                  <a:moveTo>
                    <a:pt x="0" y="0"/>
                  </a:moveTo>
                  <a:lnTo>
                    <a:pt x="11696700" y="1190625"/>
                  </a:lnTo>
                  <a:lnTo>
                    <a:pt x="9525" y="11906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3"/>
            </a:p>
          </p:txBody>
        </p:sp>
      </p:grpSp>
      <p:sp>
        <p:nvSpPr>
          <p:cNvPr id="19" name="Rectangle 11">
            <a:extLst>
              <a:ext uri="{FF2B5EF4-FFF2-40B4-BE49-F238E27FC236}">
                <a16:creationId xmlns:a16="http://schemas.microsoft.com/office/drawing/2014/main" id="{150C479F-5BFA-4429-A854-3F7229F7ADDC}"/>
              </a:ext>
            </a:extLst>
          </p:cNvPr>
          <p:cNvSpPr/>
          <p:nvPr/>
        </p:nvSpPr>
        <p:spPr>
          <a:xfrm rot="18603341">
            <a:off x="9153691" y="-767"/>
            <a:ext cx="1761265" cy="37499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>
              <a:ln>
                <a:solidFill>
                  <a:srgbClr val="AD1761"/>
                </a:solidFill>
              </a:ln>
              <a:solidFill>
                <a:srgbClr val="D61965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5F0C0189-9EEA-4F60-B532-47A66BA0098F}"/>
              </a:ext>
            </a:extLst>
          </p:cNvPr>
          <p:cNvSpPr/>
          <p:nvPr/>
        </p:nvSpPr>
        <p:spPr>
          <a:xfrm>
            <a:off x="5897435" y="3843429"/>
            <a:ext cx="379019" cy="379019"/>
          </a:xfrm>
          <a:prstGeom prst="ellipse">
            <a:avLst/>
          </a:prstGeom>
          <a:solidFill>
            <a:srgbClr val="FF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31649C1-30EB-4D58-B473-D7D74D9BCF68}"/>
              </a:ext>
            </a:extLst>
          </p:cNvPr>
          <p:cNvSpPr/>
          <p:nvPr/>
        </p:nvSpPr>
        <p:spPr>
          <a:xfrm>
            <a:off x="4194321" y="4112246"/>
            <a:ext cx="4387740" cy="371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14" b="1" dirty="0">
                <a:solidFill>
                  <a:srgbClr val="009900"/>
                </a:solidFill>
                <a:latin typeface="Montserrat" panose="00000500000000000000" pitchFamily="2" charset="-52"/>
              </a:rPr>
              <a:t>Упоминания в социальных сетях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6CEFAC-5776-451D-9EBA-E5257BFEA84E}"/>
              </a:ext>
            </a:extLst>
          </p:cNvPr>
          <p:cNvSpPr/>
          <p:nvPr/>
        </p:nvSpPr>
        <p:spPr>
          <a:xfrm>
            <a:off x="2259617" y="879667"/>
            <a:ext cx="3421330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14" b="1" dirty="0">
                <a:solidFill>
                  <a:srgbClr val="009900"/>
                </a:solidFill>
                <a:latin typeface="Montserrat" panose="00000500000000000000" pitchFamily="2" charset="-52"/>
              </a:rPr>
              <a:t>Упоминания в СМИ</a:t>
            </a:r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DDFE2A80-FC85-4938-825C-258A314BC680}"/>
              </a:ext>
            </a:extLst>
          </p:cNvPr>
          <p:cNvSpPr/>
          <p:nvPr/>
        </p:nvSpPr>
        <p:spPr>
          <a:xfrm rot="1518923">
            <a:off x="9120841" y="-50275"/>
            <a:ext cx="2985420" cy="1176065"/>
          </a:xfrm>
          <a:custGeom>
            <a:avLst/>
            <a:gdLst>
              <a:gd name="connsiteX0" fmla="*/ 6477000 w 6477000"/>
              <a:gd name="connsiteY0" fmla="*/ 0 h 952500"/>
              <a:gd name="connsiteX1" fmla="*/ 6477000 w 6477000"/>
              <a:gd name="connsiteY1" fmla="*/ 123825 h 952500"/>
              <a:gd name="connsiteX2" fmla="*/ 6477000 w 6477000"/>
              <a:gd name="connsiteY2" fmla="*/ 952500 h 952500"/>
              <a:gd name="connsiteX3" fmla="*/ 0 w 6477000"/>
              <a:gd name="connsiteY3" fmla="*/ 590550 h 952500"/>
              <a:gd name="connsiteX4" fmla="*/ 6477000 w 6477000"/>
              <a:gd name="connsiteY4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952500">
                <a:moveTo>
                  <a:pt x="6477000" y="0"/>
                </a:moveTo>
                <a:lnTo>
                  <a:pt x="6477000" y="123825"/>
                </a:lnTo>
                <a:lnTo>
                  <a:pt x="6477000" y="952500"/>
                </a:lnTo>
                <a:lnTo>
                  <a:pt x="0" y="590550"/>
                </a:lnTo>
                <a:lnTo>
                  <a:pt x="647700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>
              <a:solidFill>
                <a:srgbClr val="B82767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38FE543-5B1A-4D3B-AD4E-D69BAD81C4F5}"/>
              </a:ext>
            </a:extLst>
          </p:cNvPr>
          <p:cNvCxnSpPr>
            <a:cxnSpLocks/>
          </p:cNvCxnSpPr>
          <p:nvPr/>
        </p:nvCxnSpPr>
        <p:spPr>
          <a:xfrm>
            <a:off x="1766772" y="3841632"/>
            <a:ext cx="8383128" cy="0"/>
          </a:xfrm>
          <a:prstGeom prst="line">
            <a:avLst/>
          </a:prstGeom>
          <a:ln w="12700" cap="sq">
            <a:solidFill>
              <a:srgbClr val="FFD93A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12225243-D344-47C8-91BA-92F276326400}"/>
              </a:ext>
            </a:extLst>
          </p:cNvPr>
          <p:cNvCxnSpPr>
            <a:cxnSpLocks/>
          </p:cNvCxnSpPr>
          <p:nvPr/>
        </p:nvCxnSpPr>
        <p:spPr>
          <a:xfrm>
            <a:off x="6096000" y="1159591"/>
            <a:ext cx="0" cy="2690430"/>
          </a:xfrm>
          <a:prstGeom prst="line">
            <a:avLst/>
          </a:prstGeom>
          <a:ln w="12700" cap="sq">
            <a:solidFill>
              <a:srgbClr val="FFD93A"/>
            </a:solidFill>
            <a:prstDash val="sysDot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id="{26C99FA6-0BD3-4792-95E1-4CF3FE3F644A}"/>
              </a:ext>
            </a:extLst>
          </p:cNvPr>
          <p:cNvSpPr/>
          <p:nvPr/>
        </p:nvSpPr>
        <p:spPr>
          <a:xfrm>
            <a:off x="3301168" y="565380"/>
            <a:ext cx="379019" cy="379019"/>
          </a:xfrm>
          <a:prstGeom prst="ellipse">
            <a:avLst/>
          </a:prstGeom>
          <a:solidFill>
            <a:srgbClr val="FF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33" dirty="0"/>
              <a:t>1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BB32B654-ABDC-47B5-9215-C7406371E7D1}"/>
              </a:ext>
            </a:extLst>
          </p:cNvPr>
          <p:cNvSpPr/>
          <p:nvPr/>
        </p:nvSpPr>
        <p:spPr>
          <a:xfrm>
            <a:off x="8183098" y="570100"/>
            <a:ext cx="379019" cy="379019"/>
          </a:xfrm>
          <a:prstGeom prst="ellipse">
            <a:avLst/>
          </a:prstGeom>
          <a:solidFill>
            <a:srgbClr val="FF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85B7052-0D92-4424-B1F7-B7B7AB6A1FD5}"/>
              </a:ext>
            </a:extLst>
          </p:cNvPr>
          <p:cNvSpPr/>
          <p:nvPr/>
        </p:nvSpPr>
        <p:spPr>
          <a:xfrm>
            <a:off x="8199940" y="559636"/>
            <a:ext cx="31978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14" b="1" dirty="0">
                <a:solidFill>
                  <a:schemeClr val="bg1"/>
                </a:solidFill>
                <a:latin typeface="Montserrat" panose="00000500000000000000" pitchFamily="2" charset="-52"/>
              </a:rPr>
              <a:t>2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A8A7C90-2F1B-4C9C-A522-DED202F1123C}"/>
              </a:ext>
            </a:extLst>
          </p:cNvPr>
          <p:cNvSpPr/>
          <p:nvPr/>
        </p:nvSpPr>
        <p:spPr>
          <a:xfrm>
            <a:off x="5937120" y="3843709"/>
            <a:ext cx="31978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14" b="1" dirty="0">
                <a:solidFill>
                  <a:schemeClr val="bg1"/>
                </a:solidFill>
                <a:latin typeface="Montserrat" panose="00000500000000000000" pitchFamily="2" charset="-52"/>
              </a:rPr>
              <a:t>3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9337AB2-A31E-4770-8BBF-915F25932B5A}"/>
              </a:ext>
            </a:extLst>
          </p:cNvPr>
          <p:cNvSpPr/>
          <p:nvPr/>
        </p:nvSpPr>
        <p:spPr>
          <a:xfrm>
            <a:off x="8212717" y="4255136"/>
            <a:ext cx="31978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14" b="1" dirty="0">
                <a:solidFill>
                  <a:schemeClr val="bg1"/>
                </a:solidFill>
                <a:latin typeface="Montserrat" panose="00000500000000000000" pitchFamily="2" charset="-52"/>
              </a:rPr>
              <a:t>4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567509C-D264-434F-81ED-DD0C4D3A5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" y="1557923"/>
            <a:ext cx="101937" cy="10001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F3E6040-997F-4CD1-8F76-BDFAE24808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0" y="3347204"/>
            <a:ext cx="101937" cy="10001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AB41F4D-75CA-40F3-9C99-A9B2C8405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0" y="4088580"/>
            <a:ext cx="101937" cy="10001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0C3194-500F-48E7-BE9E-55CCC4C7AE19}"/>
              </a:ext>
            </a:extLst>
          </p:cNvPr>
          <p:cNvSpPr/>
          <p:nvPr/>
        </p:nvSpPr>
        <p:spPr>
          <a:xfrm>
            <a:off x="2959301" y="120421"/>
            <a:ext cx="61175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ИНФОРМАЦИОННАЯ ОТКРЫТОСТЬ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30C3BD-C7D1-458D-9DDD-09BE6693B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68" y="3677065"/>
            <a:ext cx="1299710" cy="7310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08B059-2C4B-4278-886C-E17CA6E47D91}"/>
              </a:ext>
            </a:extLst>
          </p:cNvPr>
          <p:cNvSpPr/>
          <p:nvPr/>
        </p:nvSpPr>
        <p:spPr>
          <a:xfrm>
            <a:off x="7163061" y="834668"/>
            <a:ext cx="2693320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14" b="1" dirty="0">
                <a:solidFill>
                  <a:srgbClr val="009900"/>
                </a:solidFill>
                <a:latin typeface="Montserrat" panose="00000500000000000000" pitchFamily="2" charset="-52"/>
              </a:rPr>
              <a:t>Фото отчет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E63433-6E4F-4BB4-8D7D-8A8AC8C4BE85}"/>
              </a:ext>
            </a:extLst>
          </p:cNvPr>
          <p:cNvSpPr/>
          <p:nvPr/>
        </p:nvSpPr>
        <p:spPr>
          <a:xfrm>
            <a:off x="8235497" y="1372820"/>
            <a:ext cx="3047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Проведение игры-квест</a:t>
            </a:r>
          </a:p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 «Твоя безопасность»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457B35F9-ED91-4555-A570-E6AD3139F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6"/>
          <a:stretch/>
        </p:blipFill>
        <p:spPr bwMode="auto">
          <a:xfrm>
            <a:off x="7769756" y="2219473"/>
            <a:ext cx="1673242" cy="1415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55FF00E-45AE-415B-96F2-1053FC85AD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97" y="1675175"/>
            <a:ext cx="2037212" cy="46380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DC2620D-34F6-49C9-8015-686F952CEF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78" y="2584416"/>
            <a:ext cx="2243431" cy="52559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4A6B19-237D-450A-ACF7-6978F727598F}"/>
              </a:ext>
            </a:extLst>
          </p:cNvPr>
          <p:cNvSpPr txBox="1"/>
          <p:nvPr/>
        </p:nvSpPr>
        <p:spPr>
          <a:xfrm>
            <a:off x="3512552" y="3198893"/>
            <a:ext cx="2689147" cy="414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Газета «Благовещенск» № 41 от 19.10.2018 стр.8 статья «Сертификат для добровольца»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CA963C6-CE46-4281-8854-7E482FF3708A}"/>
              </a:ext>
            </a:extLst>
          </p:cNvPr>
          <p:cNvSpPr txBox="1"/>
          <p:nvPr/>
        </p:nvSpPr>
        <p:spPr>
          <a:xfrm>
            <a:off x="9406297" y="4944091"/>
            <a:ext cx="7297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A743A99-CC5B-4759-AE7F-E26EB3FA55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8" y="1173837"/>
            <a:ext cx="3174803" cy="79278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567509C-D264-434F-81ED-DD0C4D3A5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2447315"/>
            <a:ext cx="101937" cy="100019"/>
          </a:xfrm>
          <a:prstGeom prst="rect">
            <a:avLst/>
          </a:prstGeom>
        </p:spPr>
      </p:pic>
      <p:pic>
        <p:nvPicPr>
          <p:cNvPr id="1026" name="Picture 2" descr="F:\DSC0265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01" y="1069477"/>
            <a:ext cx="2037306" cy="1147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05132A9-3A81-4AC0-89A4-7244BA1045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7"/>
          <a:stretch/>
        </p:blipFill>
        <p:spPr>
          <a:xfrm>
            <a:off x="9457571" y="2188546"/>
            <a:ext cx="2812596" cy="146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26AF450-7FF4-4B66-8A38-38C5C98EA2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89" y="2165302"/>
            <a:ext cx="1494237" cy="149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3BB141D-D1D7-43FE-9138-ED38E261B220}"/>
              </a:ext>
            </a:extLst>
          </p:cNvPr>
          <p:cNvSpPr/>
          <p:nvPr/>
        </p:nvSpPr>
        <p:spPr>
          <a:xfrm>
            <a:off x="6435094" y="3546969"/>
            <a:ext cx="5601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Montserrat" panose="00000500000000000000" pitchFamily="2" charset="-52"/>
              </a:rPr>
              <a:t>Обучение добровольцев (волонтеров) поиску пропавших людей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B7FFB8-541C-B8E9-3909-3CACEA7267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47" y="4625465"/>
            <a:ext cx="1049510" cy="104951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406E409-0303-400C-63AD-7CFF5FAD335D}"/>
              </a:ext>
            </a:extLst>
          </p:cNvPr>
          <p:cNvSpPr/>
          <p:nvPr/>
        </p:nvSpPr>
        <p:spPr>
          <a:xfrm>
            <a:off x="3426472" y="4916786"/>
            <a:ext cx="15240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Telegram</a:t>
            </a:r>
            <a:r>
              <a:rPr lang="ru-RU" sz="2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F20AB7D5-C050-12A1-47E0-691A8959061B}"/>
              </a:ext>
            </a:extLst>
          </p:cNvPr>
          <p:cNvSpPr/>
          <p:nvPr/>
        </p:nvSpPr>
        <p:spPr>
          <a:xfrm>
            <a:off x="2941309" y="5782251"/>
            <a:ext cx="1781696" cy="30777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t.me</a:t>
            </a:r>
            <a:r>
              <a:rPr lang="ru-RU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umc28</a:t>
            </a:r>
            <a:endParaRPr lang="ru-RU" sz="1400" b="1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7FBC9C-AADB-873E-7CE4-C2CC0D406833}"/>
              </a:ext>
            </a:extLst>
          </p:cNvPr>
          <p:cNvSpPr txBox="1"/>
          <p:nvPr/>
        </p:nvSpPr>
        <p:spPr>
          <a:xfrm>
            <a:off x="4780835" y="4953878"/>
            <a:ext cx="74264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1A69F9C2-8FCD-16DF-CF09-7B4367A027E3}"/>
              </a:ext>
            </a:extLst>
          </p:cNvPr>
          <p:cNvSpPr/>
          <p:nvPr/>
        </p:nvSpPr>
        <p:spPr>
          <a:xfrm>
            <a:off x="6511417" y="5792038"/>
            <a:ext cx="4882325" cy="30777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ru-RU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yotube.com</a:t>
            </a:r>
            <a:r>
              <a:rPr lang="ru-RU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channel</a:t>
            </a:r>
            <a:r>
              <a:rPr lang="ru-RU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400" b="1" dirty="0">
                <a:latin typeface="Circe" panose="020B05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UCss_ow8VvaXXsMnxu8nh4sw</a:t>
            </a:r>
            <a:endParaRPr lang="ru-RU" sz="1400" b="1" dirty="0">
              <a:latin typeface="Circe" panose="020B05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4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FD69B0A-A38D-4CB1-82F1-058342C68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7" y="-972646"/>
            <a:ext cx="12208776" cy="78306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1690AD-F596-41C4-BFD2-AC9DA9AA451C}"/>
              </a:ext>
            </a:extLst>
          </p:cNvPr>
          <p:cNvSpPr/>
          <p:nvPr/>
        </p:nvSpPr>
        <p:spPr>
          <a:xfrm>
            <a:off x="-25166" y="-177293"/>
            <a:ext cx="12217166" cy="893476"/>
          </a:xfrm>
          <a:prstGeom prst="rect">
            <a:avLst/>
          </a:prstGeom>
          <a:solidFill>
            <a:srgbClr val="F11B67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ИСТОРИЯ ОБРАЗОВАНИЯ РЕСУРСНОГО ЦЕНТРА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A888CB-62AA-1DA7-79CB-95C8E4FCC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46" y="1566139"/>
            <a:ext cx="3842157" cy="23706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36A94E-AE6A-3CFA-92D9-86B958181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4" y="1615434"/>
            <a:ext cx="3842158" cy="23706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D89C6B-B325-E8DF-4383-AE094AFB0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20" y="4187420"/>
            <a:ext cx="3842159" cy="23706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E3472F-194E-9EF6-D45A-DEEA7F191228}"/>
              </a:ext>
            </a:extLst>
          </p:cNvPr>
          <p:cNvSpPr txBox="1"/>
          <p:nvPr/>
        </p:nvSpPr>
        <p:spPr>
          <a:xfrm>
            <a:off x="721453" y="658182"/>
            <a:ext cx="110063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26 июля 2017 года. Петрозаводск. </a:t>
            </a:r>
          </a:p>
          <a:p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Встреча с представителями социально ориентированных некоммерческих организаций, благотворительных фондов, волонтёрского движения и социальными предпринимателями.</a:t>
            </a:r>
          </a:p>
        </p:txBody>
      </p:sp>
    </p:spTree>
    <p:extLst>
      <p:ext uri="{BB962C8B-B14F-4D97-AF65-F5344CB8AC3E}">
        <p14:creationId xmlns:p14="http://schemas.microsoft.com/office/powerpoint/2010/main" val="42928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12224270" cy="6938465"/>
            <a:chOff x="-32270" y="-40128"/>
            <a:chExt cx="12224270" cy="6938465"/>
          </a:xfr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6" name="Прямоугольник 5"/>
            <p:cNvSpPr/>
            <p:nvPr/>
          </p:nvSpPr>
          <p:spPr>
            <a:xfrm>
              <a:off x="-32270" y="881149"/>
              <a:ext cx="12224269" cy="9147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32270" y="1665939"/>
              <a:ext cx="12221998" cy="52323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32270" y="-40128"/>
              <a:ext cx="12224270" cy="921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92665" y="18959"/>
            <a:ext cx="11299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altLang="ru-RU" sz="2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Количество пропавших и найденных 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</a:p>
          <a:p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altLang="ru-RU" sz="2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людей              в   Амурской области</a:t>
            </a:r>
            <a:endParaRPr lang="en-US" altLang="ru-RU" sz="2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7DBC8F-5C9F-4D7E-89FB-DA768AF1E85F}"/>
              </a:ext>
            </a:extLst>
          </p:cNvPr>
          <p:cNvSpPr txBox="1"/>
          <p:nvPr/>
        </p:nvSpPr>
        <p:spPr>
          <a:xfrm>
            <a:off x="7294901" y="1269400"/>
            <a:ext cx="3173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2,13 человека на 1 кв. км.</a:t>
            </a:r>
          </a:p>
          <a:p>
            <a:pPr algn="ctr"/>
            <a:r>
              <a:rPr lang="ru-RU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и сельское население:</a:t>
            </a:r>
          </a:p>
          <a:p>
            <a:pPr algn="ctr"/>
            <a:r>
              <a:rPr lang="ru-RU" sz="1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69,27% и 30,73%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gray">
          <a:xfrm rot="16200000" flipV="1">
            <a:off x="3643993" y="4189325"/>
            <a:ext cx="776991" cy="590701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7" name="AutoShape 9"/>
          <p:cNvSpPr>
            <a:spLocks noChangeArrowheads="1"/>
          </p:cNvSpPr>
          <p:nvPr/>
        </p:nvSpPr>
        <p:spPr bwMode="gray">
          <a:xfrm rot="16200000" flipV="1">
            <a:off x="2401155" y="3580428"/>
            <a:ext cx="1109662" cy="71755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9" name="AutoShape 11"/>
          <p:cNvSpPr>
            <a:spLocks noChangeArrowheads="1"/>
          </p:cNvSpPr>
          <p:nvPr/>
        </p:nvSpPr>
        <p:spPr bwMode="gray">
          <a:xfrm rot="16200000" flipV="1">
            <a:off x="178496" y="4109917"/>
            <a:ext cx="1109663" cy="708028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2" name="Rectangle 17"/>
          <p:cNvSpPr>
            <a:spLocks noChangeArrowheads="1"/>
          </p:cNvSpPr>
          <p:nvPr/>
        </p:nvSpPr>
        <p:spPr bwMode="gray">
          <a:xfrm>
            <a:off x="2711335" y="3097512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2271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Rectangle 18"/>
          <p:cNvSpPr>
            <a:spLocks noChangeArrowheads="1"/>
          </p:cNvSpPr>
          <p:nvPr/>
        </p:nvSpPr>
        <p:spPr bwMode="gray">
          <a:xfrm>
            <a:off x="3711738" y="3808461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1874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5" name="Rectangle 20"/>
          <p:cNvSpPr>
            <a:spLocks noChangeArrowheads="1"/>
          </p:cNvSpPr>
          <p:nvPr/>
        </p:nvSpPr>
        <p:spPr bwMode="gray">
          <a:xfrm>
            <a:off x="316194" y="6073893"/>
            <a:ext cx="4260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Arial" pitchFamily="34" charset="0"/>
              </a:rPr>
              <a:t>2018      2019         2020        2021        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9C1CE005-4817-42B9-A7C9-08C8828A3EB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288448" y="48228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B0AB9166-261F-49FD-AFAC-055927D4D952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1264260" y="4079067"/>
            <a:ext cx="1109663" cy="697631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id="{4DBBE6E6-F722-47C1-8FDC-F8C9F0F28AAA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6481456" y="4942795"/>
            <a:ext cx="1160463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0CB44DAD-86F2-45ED-A1DC-D38AB2237945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6505230" y="3975544"/>
            <a:ext cx="1109663" cy="71755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906AF465-7ECE-4068-8846-1E4D45AAE808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7342136" y="4704332"/>
            <a:ext cx="1631950" cy="725487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EDB38B34-E766-4261-9284-36BA82C68853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7607453" y="3490694"/>
            <a:ext cx="1109662" cy="715962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938B542D-531B-4BFE-8E98-F259F3BF7F32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8192693" y="4439696"/>
            <a:ext cx="2125663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3" name="AutoShape 7">
            <a:extLst>
              <a:ext uri="{FF2B5EF4-FFF2-40B4-BE49-F238E27FC236}">
                <a16:creationId xmlns:a16="http://schemas.microsoft.com/office/drawing/2014/main" id="{42AF1286-3F4F-48E9-8A95-71CD8858737D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8700692" y="2981474"/>
            <a:ext cx="1109663" cy="71755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4" name="AutoShape 6">
            <a:extLst>
              <a:ext uri="{FF2B5EF4-FFF2-40B4-BE49-F238E27FC236}">
                <a16:creationId xmlns:a16="http://schemas.microsoft.com/office/drawing/2014/main" id="{A7AAC3C3-961C-4AAB-A92E-C444CCF1438F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9004476" y="4151041"/>
            <a:ext cx="2736944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F5257740-14B7-4F39-AC72-00D977020C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84812" y="6092069"/>
            <a:ext cx="42000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Arial" pitchFamily="34" charset="0"/>
              </a:rPr>
              <a:t> 2018        2019         2020       2021        </a:t>
            </a:r>
            <a:endParaRPr lang="en-US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AD65AA08-D7D1-4525-ADFE-19729E201E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19854" y="3489297"/>
            <a:ext cx="7837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1859              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</a:rPr>
              <a:t>(86,2%)</a:t>
            </a:r>
            <a:endParaRPr lang="en-US" sz="1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4B7126FC-BFC9-4580-9955-90E7510336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37930" y="3009306"/>
            <a:ext cx="7471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1914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</a:rPr>
              <a:t>(88,0%)</a:t>
            </a:r>
            <a:endParaRPr lang="en-US" sz="1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DC66EA35-F644-4D2A-859B-AAED22B274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65980" y="2505100"/>
            <a:ext cx="726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2067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</a:rPr>
              <a:t>(91,0%)</a:t>
            </a:r>
            <a:endParaRPr lang="en-US" sz="1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57EB789-3F5C-4FCB-A268-1ACA70F7E5B2}"/>
              </a:ext>
            </a:extLst>
          </p:cNvPr>
          <p:cNvSpPr/>
          <p:nvPr/>
        </p:nvSpPr>
        <p:spPr>
          <a:xfrm>
            <a:off x="297675" y="2153988"/>
            <a:ext cx="5145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подано обращений о пропавших</a:t>
            </a:r>
            <a:endParaRPr lang="en-US" altLang="ru-RU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9" descr="амурская область 000">
            <a:extLst>
              <a:ext uri="{FF2B5EF4-FFF2-40B4-BE49-F238E27FC236}">
                <a16:creationId xmlns:a16="http://schemas.microsoft.com/office/drawing/2014/main" id="{7A13606C-DDF7-4B08-957A-CB39C4464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645" b="12621"/>
          <a:stretch>
            <a:fillRect/>
          </a:stretch>
        </p:blipFill>
        <p:spPr bwMode="auto">
          <a:xfrm>
            <a:off x="4490499" y="473277"/>
            <a:ext cx="3022600" cy="370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3C846F4-B95B-47D9-92C2-42FD9808CAE0}"/>
              </a:ext>
            </a:extLst>
          </p:cNvPr>
          <p:cNvSpPr/>
          <p:nvPr/>
        </p:nvSpPr>
        <p:spPr>
          <a:xfrm>
            <a:off x="7409204" y="2144023"/>
            <a:ext cx="3134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найдено</a:t>
            </a:r>
            <a:endParaRPr lang="en-US" altLang="ru-RU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4">
            <a:extLst>
              <a:ext uri="{FF2B5EF4-FFF2-40B4-BE49-F238E27FC236}">
                <a16:creationId xmlns:a16="http://schemas.microsoft.com/office/drawing/2014/main" id="{AABFF8FA-5C65-4BF0-AB21-885720D2CD92}"/>
              </a:ext>
            </a:extLst>
          </p:cNvPr>
          <p:cNvSpPr>
            <a:spLocks/>
          </p:cNvSpPr>
          <p:nvPr/>
        </p:nvSpPr>
        <p:spPr bwMode="gray">
          <a:xfrm flipH="1">
            <a:off x="7294900" y="3095246"/>
            <a:ext cx="4011186" cy="2497187"/>
          </a:xfrm>
          <a:custGeom>
            <a:avLst/>
            <a:gdLst>
              <a:gd name="T0" fmla="*/ 120 w 1755"/>
              <a:gd name="T1" fmla="*/ 288 h 1413"/>
              <a:gd name="T2" fmla="*/ 546 w 1755"/>
              <a:gd name="T3" fmla="*/ 945 h 1413"/>
              <a:gd name="T4" fmla="*/ 1257 w 1755"/>
              <a:gd name="T5" fmla="*/ 972 h 1413"/>
              <a:gd name="T6" fmla="*/ 1755 w 1755"/>
              <a:gd name="T7" fmla="*/ 1413 h 1413"/>
              <a:gd name="T8" fmla="*/ 1287 w 1755"/>
              <a:gd name="T9" fmla="*/ 924 h 1413"/>
              <a:gd name="T10" fmla="*/ 600 w 1755"/>
              <a:gd name="T11" fmla="*/ 867 h 1413"/>
              <a:gd name="T12" fmla="*/ 237 w 1755"/>
              <a:gd name="T13" fmla="*/ 210 h 1413"/>
              <a:gd name="T14" fmla="*/ 354 w 1755"/>
              <a:gd name="T15" fmla="*/ 129 h 1413"/>
              <a:gd name="T16" fmla="*/ 6 w 1755"/>
              <a:gd name="T17" fmla="*/ 0 h 1413"/>
              <a:gd name="T18" fmla="*/ 0 w 1755"/>
              <a:gd name="T19" fmla="*/ 393 h 1413"/>
              <a:gd name="T20" fmla="*/ 120 w 1755"/>
              <a:gd name="T21" fmla="*/ 288 h 14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55"/>
              <a:gd name="T34" fmla="*/ 0 h 1413"/>
              <a:gd name="T35" fmla="*/ 1755 w 1755"/>
              <a:gd name="T36" fmla="*/ 1413 h 14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2BE118-74AB-44AC-8C47-12490DEF3DA6}"/>
              </a:ext>
            </a:extLst>
          </p:cNvPr>
          <p:cNvSpPr txBox="1"/>
          <p:nvPr/>
        </p:nvSpPr>
        <p:spPr>
          <a:xfrm>
            <a:off x="892664" y="1353426"/>
            <a:ext cx="3173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области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01.01.2022 г.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772,525 тыс. человек</a:t>
            </a:r>
          </a:p>
        </p:txBody>
      </p:sp>
      <p:sp>
        <p:nvSpPr>
          <p:cNvPr id="60" name="AutoShape 7">
            <a:extLst>
              <a:ext uri="{FF2B5EF4-FFF2-40B4-BE49-F238E27FC236}">
                <a16:creationId xmlns:a16="http://schemas.microsoft.com/office/drawing/2014/main" id="{8C884A26-763C-AAAE-9CAA-0B627AAFAEF7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9987841" y="2544820"/>
            <a:ext cx="794683" cy="71755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1" name="Rectangle 16">
            <a:extLst>
              <a:ext uri="{FF2B5EF4-FFF2-40B4-BE49-F238E27FC236}">
                <a16:creationId xmlns:a16="http://schemas.microsoft.com/office/drawing/2014/main" id="{2B49A0D9-5E2E-CF64-B9C4-4D23AD0A9A8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058418" y="2221665"/>
            <a:ext cx="726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1747 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</a:rPr>
              <a:t>(93,2%)</a:t>
            </a:r>
            <a:endParaRPr lang="en-US" sz="1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2" name="AutoShape 6">
            <a:extLst>
              <a:ext uri="{FF2B5EF4-FFF2-40B4-BE49-F238E27FC236}">
                <a16:creationId xmlns:a16="http://schemas.microsoft.com/office/drawing/2014/main" id="{B7B0C568-3D6E-4A4D-8041-0DB8F1E004A3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10070830" y="4082659"/>
            <a:ext cx="2856690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3" name="AutoShape 7">
            <a:extLst>
              <a:ext uri="{FF2B5EF4-FFF2-40B4-BE49-F238E27FC236}">
                <a16:creationId xmlns:a16="http://schemas.microsoft.com/office/drawing/2014/main" id="{F31AA2EF-C4EB-6AB8-2364-3ECD48494C41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11101833" y="2411593"/>
            <a:ext cx="794683" cy="717550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64" name="Rectangle 16">
            <a:extLst>
              <a:ext uri="{FF2B5EF4-FFF2-40B4-BE49-F238E27FC236}">
                <a16:creationId xmlns:a16="http://schemas.microsoft.com/office/drawing/2014/main" id="{50C0F5E1-BB61-E49A-740F-3E38B6BD3E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227773" y="2092052"/>
            <a:ext cx="7264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  <a:latin typeface="Arial" pitchFamily="34" charset="0"/>
              </a:rPr>
              <a:t> 729 </a:t>
            </a:r>
            <a:r>
              <a:rPr lang="ru-RU" sz="1200" b="1" dirty="0">
                <a:solidFill>
                  <a:srgbClr val="009900"/>
                </a:solidFill>
                <a:latin typeface="Arial" pitchFamily="34" charset="0"/>
              </a:rPr>
              <a:t>(95,2%)</a:t>
            </a:r>
            <a:endParaRPr lang="en-US" sz="1200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65" name="AutoShape 9">
            <a:extLst>
              <a:ext uri="{FF2B5EF4-FFF2-40B4-BE49-F238E27FC236}">
                <a16:creationId xmlns:a16="http://schemas.microsoft.com/office/drawing/2014/main" id="{C28754AF-BFB5-870C-1B8D-8086B547FE72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4752765" y="4475709"/>
            <a:ext cx="554053" cy="590701"/>
          </a:xfrm>
          <a:prstGeom prst="cube">
            <a:avLst>
              <a:gd name="adj" fmla="val 23792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6" name="Rectangle 17">
            <a:extLst>
              <a:ext uri="{FF2B5EF4-FFF2-40B4-BE49-F238E27FC236}">
                <a16:creationId xmlns:a16="http://schemas.microsoft.com/office/drawing/2014/main" id="{2D52C051-B3A5-EBC7-280B-FEAE421D126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9133" y="3583200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2174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7" name="AutoShape 10">
            <a:extLst>
              <a:ext uri="{FF2B5EF4-FFF2-40B4-BE49-F238E27FC236}">
                <a16:creationId xmlns:a16="http://schemas.microsoft.com/office/drawing/2014/main" id="{539640E7-2DEB-C7C5-5BD2-175C0E933085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158447" y="5062331"/>
            <a:ext cx="1160463" cy="717551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8" name="Rectangle 17">
            <a:extLst>
              <a:ext uri="{FF2B5EF4-FFF2-40B4-BE49-F238E27FC236}">
                <a16:creationId xmlns:a16="http://schemas.microsoft.com/office/drawing/2014/main" id="{E5B01F57-3FF8-E40D-3332-D52AF8C8463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2392" y="3624502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itchFamily="34" charset="0"/>
              </a:rPr>
              <a:t>2155</a:t>
            </a:r>
            <a:endParaRPr lang="en-US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8" name="AutoShape 10"/>
          <p:cNvSpPr>
            <a:spLocks noChangeArrowheads="1"/>
          </p:cNvSpPr>
          <p:nvPr/>
        </p:nvSpPr>
        <p:spPr bwMode="gray">
          <a:xfrm rot="16200000" flipV="1">
            <a:off x="1242567" y="5027333"/>
            <a:ext cx="1160463" cy="697629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gray">
          <a:xfrm rot="16200000" flipV="1">
            <a:off x="2143193" y="4764503"/>
            <a:ext cx="1631950" cy="727076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2" name="AutoShape 6"/>
          <p:cNvSpPr>
            <a:spLocks noChangeArrowheads="1"/>
          </p:cNvSpPr>
          <p:nvPr/>
        </p:nvSpPr>
        <p:spPr bwMode="gray">
          <a:xfrm rot="16200000" flipV="1">
            <a:off x="3448774" y="5001683"/>
            <a:ext cx="1156794" cy="590701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7D4CF374-EFD1-4062-AB13-43AEB08B6885}"/>
              </a:ext>
            </a:extLst>
          </p:cNvPr>
          <p:cNvSpPr>
            <a:spLocks noChangeArrowheads="1"/>
          </p:cNvSpPr>
          <p:nvPr/>
        </p:nvSpPr>
        <p:spPr bwMode="gray">
          <a:xfrm rot="16200000" flipV="1">
            <a:off x="4541103" y="5109093"/>
            <a:ext cx="971763" cy="5907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9" name="Freeform 14">
            <a:extLst>
              <a:ext uri="{FF2B5EF4-FFF2-40B4-BE49-F238E27FC236}">
                <a16:creationId xmlns:a16="http://schemas.microsoft.com/office/drawing/2014/main" id="{1E5B54B8-6048-592F-5DAD-0644A7D6B857}"/>
              </a:ext>
            </a:extLst>
          </p:cNvPr>
          <p:cNvSpPr>
            <a:spLocks/>
          </p:cNvSpPr>
          <p:nvPr/>
        </p:nvSpPr>
        <p:spPr bwMode="gray">
          <a:xfrm rot="4942226" flipH="1">
            <a:off x="3850717" y="4286677"/>
            <a:ext cx="1347365" cy="1268814"/>
          </a:xfrm>
          <a:custGeom>
            <a:avLst/>
            <a:gdLst>
              <a:gd name="T0" fmla="*/ 120 w 1755"/>
              <a:gd name="T1" fmla="*/ 288 h 1413"/>
              <a:gd name="T2" fmla="*/ 546 w 1755"/>
              <a:gd name="T3" fmla="*/ 945 h 1413"/>
              <a:gd name="T4" fmla="*/ 1257 w 1755"/>
              <a:gd name="T5" fmla="*/ 972 h 1413"/>
              <a:gd name="T6" fmla="*/ 1755 w 1755"/>
              <a:gd name="T7" fmla="*/ 1413 h 1413"/>
              <a:gd name="T8" fmla="*/ 1287 w 1755"/>
              <a:gd name="T9" fmla="*/ 924 h 1413"/>
              <a:gd name="T10" fmla="*/ 600 w 1755"/>
              <a:gd name="T11" fmla="*/ 867 h 1413"/>
              <a:gd name="T12" fmla="*/ 237 w 1755"/>
              <a:gd name="T13" fmla="*/ 210 h 1413"/>
              <a:gd name="T14" fmla="*/ 354 w 1755"/>
              <a:gd name="T15" fmla="*/ 129 h 1413"/>
              <a:gd name="T16" fmla="*/ 6 w 1755"/>
              <a:gd name="T17" fmla="*/ 0 h 1413"/>
              <a:gd name="T18" fmla="*/ 0 w 1755"/>
              <a:gd name="T19" fmla="*/ 393 h 1413"/>
              <a:gd name="T20" fmla="*/ 120 w 1755"/>
              <a:gd name="T21" fmla="*/ 288 h 14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55"/>
              <a:gd name="T34" fmla="*/ 0 h 1413"/>
              <a:gd name="T35" fmla="*/ 1755 w 1755"/>
              <a:gd name="T36" fmla="*/ 1413 h 14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69" name="Rectangle 20">
            <a:extLst>
              <a:ext uri="{FF2B5EF4-FFF2-40B4-BE49-F238E27FC236}">
                <a16:creationId xmlns:a16="http://schemas.microsoft.com/office/drawing/2014/main" id="{5D0C444A-2132-C2E9-27B0-D1FED14C24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693922" y="6065006"/>
            <a:ext cx="1577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ru-RU" sz="1000" b="1" dirty="0">
                <a:solidFill>
                  <a:srgbClr val="009900"/>
                </a:solidFill>
                <a:latin typeface="Arial" pitchFamily="34" charset="0"/>
              </a:rPr>
              <a:t>6 месяцев  </a:t>
            </a:r>
            <a:r>
              <a:rPr lang="ru-RU" sz="2000" b="1" dirty="0">
                <a:solidFill>
                  <a:srgbClr val="009900"/>
                </a:solidFill>
                <a:latin typeface="Arial" pitchFamily="34" charset="0"/>
              </a:rPr>
              <a:t>2022              </a:t>
            </a: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70" name="Freeform 14">
            <a:extLst>
              <a:ext uri="{FF2B5EF4-FFF2-40B4-BE49-F238E27FC236}">
                <a16:creationId xmlns:a16="http://schemas.microsoft.com/office/drawing/2014/main" id="{28EE42F8-5408-0413-3309-F21602010E76}"/>
              </a:ext>
            </a:extLst>
          </p:cNvPr>
          <p:cNvSpPr>
            <a:spLocks/>
          </p:cNvSpPr>
          <p:nvPr/>
        </p:nvSpPr>
        <p:spPr bwMode="gray">
          <a:xfrm flipH="1">
            <a:off x="487126" y="4182190"/>
            <a:ext cx="2782988" cy="1562644"/>
          </a:xfrm>
          <a:custGeom>
            <a:avLst/>
            <a:gdLst>
              <a:gd name="T0" fmla="*/ 120 w 1755"/>
              <a:gd name="T1" fmla="*/ 288 h 1413"/>
              <a:gd name="T2" fmla="*/ 546 w 1755"/>
              <a:gd name="T3" fmla="*/ 945 h 1413"/>
              <a:gd name="T4" fmla="*/ 1257 w 1755"/>
              <a:gd name="T5" fmla="*/ 972 h 1413"/>
              <a:gd name="T6" fmla="*/ 1755 w 1755"/>
              <a:gd name="T7" fmla="*/ 1413 h 1413"/>
              <a:gd name="T8" fmla="*/ 1287 w 1755"/>
              <a:gd name="T9" fmla="*/ 924 h 1413"/>
              <a:gd name="T10" fmla="*/ 600 w 1755"/>
              <a:gd name="T11" fmla="*/ 867 h 1413"/>
              <a:gd name="T12" fmla="*/ 237 w 1755"/>
              <a:gd name="T13" fmla="*/ 210 h 1413"/>
              <a:gd name="T14" fmla="*/ 354 w 1755"/>
              <a:gd name="T15" fmla="*/ 129 h 1413"/>
              <a:gd name="T16" fmla="*/ 6 w 1755"/>
              <a:gd name="T17" fmla="*/ 0 h 1413"/>
              <a:gd name="T18" fmla="*/ 0 w 1755"/>
              <a:gd name="T19" fmla="*/ 393 h 1413"/>
              <a:gd name="T20" fmla="*/ 120 w 1755"/>
              <a:gd name="T21" fmla="*/ 288 h 141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755"/>
              <a:gd name="T34" fmla="*/ 0 h 1413"/>
              <a:gd name="T35" fmla="*/ 1755 w 1755"/>
              <a:gd name="T36" fmla="*/ 1413 h 141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71" name="Rectangle 20">
            <a:extLst>
              <a:ext uri="{FF2B5EF4-FFF2-40B4-BE49-F238E27FC236}">
                <a16:creationId xmlns:a16="http://schemas.microsoft.com/office/drawing/2014/main" id="{E07C2AFA-C70C-2888-B329-8ED9BC1E7F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34422" y="6063582"/>
            <a:ext cx="15778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ru-RU" sz="1000" b="1" dirty="0">
                <a:solidFill>
                  <a:srgbClr val="009900"/>
                </a:solidFill>
                <a:latin typeface="Arial" pitchFamily="34" charset="0"/>
              </a:rPr>
              <a:t>6 месяцев  </a:t>
            </a:r>
            <a:r>
              <a:rPr lang="ru-RU" sz="2000" b="1" dirty="0">
                <a:solidFill>
                  <a:srgbClr val="009900"/>
                </a:solidFill>
                <a:latin typeface="Arial" pitchFamily="34" charset="0"/>
              </a:rPr>
              <a:t>2022              </a:t>
            </a: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50" name="Rectangle 18">
            <a:extLst>
              <a:ext uri="{FF2B5EF4-FFF2-40B4-BE49-F238E27FC236}">
                <a16:creationId xmlns:a16="http://schemas.microsoft.com/office/drawing/2014/main" id="{048AB221-2BDD-AF3D-0562-BA294D956C0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87091" y="4208695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9900"/>
                </a:solidFill>
                <a:latin typeface="Arial" pitchFamily="34" charset="0"/>
              </a:rPr>
              <a:t>765</a:t>
            </a:r>
            <a:endParaRPr lang="en-US" b="1" dirty="0">
              <a:solidFill>
                <a:srgbClr val="0099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5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FD69B0A-A38D-4CB1-82F1-058342C68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7" y="-972646"/>
            <a:ext cx="12208776" cy="7830645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C6CCDE-DD09-42AE-B302-B2B8C8C92F55}"/>
              </a:ext>
            </a:extLst>
          </p:cNvPr>
          <p:cNvSpPr/>
          <p:nvPr/>
        </p:nvSpPr>
        <p:spPr>
          <a:xfrm>
            <a:off x="-16777" y="-1434536"/>
            <a:ext cx="12225556" cy="6806474"/>
          </a:xfrm>
          <a:prstGeom prst="rect">
            <a:avLst/>
          </a:prstGeom>
          <a:gradFill>
            <a:gsLst>
              <a:gs pos="0">
                <a:srgbClr val="AD1761">
                  <a:alpha val="75000"/>
                </a:srgbClr>
              </a:gs>
              <a:gs pos="100000">
                <a:srgbClr val="002060">
                  <a:alpha val="75000"/>
                </a:srgbClr>
              </a:gs>
            </a:gsLst>
            <a:lin ang="72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bg1"/>
              </a:solidFill>
              <a:effectLst>
                <a:glow rad="127000">
                  <a:srgbClr val="6545BF"/>
                </a:glow>
              </a:effectLst>
              <a:latin typeface="Circe" panose="020B0502020203020203" pitchFamily="34" charset="-5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7D0429-D713-4DD3-AF95-91F82077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68" y="501606"/>
            <a:ext cx="5953263" cy="4179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1690AD-F596-41C4-BFD2-AC9DA9AA451C}"/>
              </a:ext>
            </a:extLst>
          </p:cNvPr>
          <p:cNvSpPr/>
          <p:nvPr/>
        </p:nvSpPr>
        <p:spPr>
          <a:xfrm>
            <a:off x="-25166" y="-177293"/>
            <a:ext cx="12217166" cy="893476"/>
          </a:xfrm>
          <a:prstGeom prst="rect">
            <a:avLst/>
          </a:prstGeom>
          <a:solidFill>
            <a:srgbClr val="F11B67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ГОБУ ДПО «УМЦ по ГО ЧС и ПБ»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78C671-056E-49B0-9E19-D09ED1E4C7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8"/>
          <a:stretch/>
        </p:blipFill>
        <p:spPr>
          <a:xfrm>
            <a:off x="3478603" y="3671263"/>
            <a:ext cx="4151963" cy="297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451E3B-E16F-4A86-A262-B4A674876A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2"/>
          <a:stretch/>
        </p:blipFill>
        <p:spPr>
          <a:xfrm>
            <a:off x="7989800" y="3778775"/>
            <a:ext cx="4084692" cy="2808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A87E96-3264-49F7-9D68-529D0DAADE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5"/>
          <a:stretch/>
        </p:blipFill>
        <p:spPr>
          <a:xfrm>
            <a:off x="8094002" y="832847"/>
            <a:ext cx="4030820" cy="2733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E1C4C3-24BD-4728-9FF9-5C41D1407AC3}"/>
              </a:ext>
            </a:extLst>
          </p:cNvPr>
          <p:cNvSpPr txBox="1"/>
          <p:nvPr/>
        </p:nvSpPr>
        <p:spPr bwMode="auto">
          <a:xfrm>
            <a:off x="4655890" y="1395083"/>
            <a:ext cx="2559175" cy="308463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defRPr/>
            </a:pPr>
            <a:endParaRPr lang="ru-R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rgbClr val="FFFF00"/>
                </a:solidFill>
                <a:latin typeface="Arial" charset="0"/>
                <a:cs typeface="Arial" charset="0"/>
              </a:rPr>
              <a:t>Правительство Амурской области</a:t>
            </a:r>
          </a:p>
          <a:p>
            <a:pPr algn="ctr">
              <a:defRPr/>
            </a:pPr>
            <a:endParaRPr lang="ru-R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12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charset="0"/>
                <a:cs typeface="Arial" charset="0"/>
              </a:rPr>
              <a:t>Распоряжение</a:t>
            </a:r>
          </a:p>
          <a:p>
            <a:pPr algn="ctr">
              <a:defRPr/>
            </a:pPr>
            <a:r>
              <a:rPr lang="ru-RU" sz="800" b="1" dirty="0">
                <a:solidFill>
                  <a:srgbClr val="FFFF00"/>
                </a:solidFill>
              </a:rPr>
              <a:t>от 20 ноября 2017г.</a:t>
            </a:r>
            <a:endParaRPr lang="ru-RU" sz="8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rgbClr val="FFFF00"/>
                </a:solidFill>
                <a:latin typeface="Arial" charset="0"/>
                <a:cs typeface="Arial" charset="0"/>
              </a:rPr>
              <a:t>№ </a:t>
            </a:r>
            <a:r>
              <a:rPr lang="ru-RU" sz="1100" b="1" dirty="0">
                <a:solidFill>
                  <a:srgbClr val="FFFF00"/>
                </a:solidFill>
              </a:rPr>
              <a:t>1</a:t>
            </a:r>
            <a:r>
              <a:rPr lang="ru-RU" sz="1100" b="1" dirty="0">
                <a:solidFill>
                  <a:srgbClr val="FFFF00"/>
                </a:solidFill>
                <a:latin typeface="Arial" charset="0"/>
                <a:cs typeface="Arial" charset="0"/>
              </a:rPr>
              <a:t>38-р</a:t>
            </a:r>
          </a:p>
          <a:p>
            <a:pPr algn="ctr">
              <a:defRPr/>
            </a:pPr>
            <a:endParaRPr lang="ru-RU" sz="11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11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11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rgbClr val="FFFF00"/>
                </a:solidFill>
                <a:latin typeface="Arial" charset="0"/>
                <a:cs typeface="Arial" charset="0"/>
              </a:rPr>
              <a:t>«О создании ресурсного центра по обучению добровольцев (волонтеров) </a:t>
            </a:r>
          </a:p>
          <a:p>
            <a:pPr algn="ctr">
              <a:defRPr/>
            </a:pPr>
            <a:r>
              <a:rPr lang="ru-RU" sz="1000" b="1" dirty="0">
                <a:solidFill>
                  <a:srgbClr val="FFFF00"/>
                </a:solidFill>
                <a:latin typeface="Arial" charset="0"/>
                <a:cs typeface="Arial" charset="0"/>
              </a:rPr>
              <a:t>поиску пропавших людей»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5542E-A056-49BF-A51F-711C10012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" y="832848"/>
            <a:ext cx="3514468" cy="266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599FC9-1A24-4589-B8E8-AEE56A04E8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6" y="3110610"/>
            <a:ext cx="2785145" cy="367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979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ЦЕЛЬ и ЗАДАЧИ РЕСУРСНОГО ЦЕНТРА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096" y="702566"/>
            <a:ext cx="120047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irce" panose="020B0604020202020204" charset="-52"/>
                <a:cs typeface="Circe Extra Bold" panose="020B0604020202020204" charset="0"/>
              </a:rPr>
              <a:t>Цель:</a:t>
            </a:r>
          </a:p>
          <a:p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формирование у волонтёров профессиональной подготовленности в проведении поисковых работ</a:t>
            </a:r>
          </a:p>
          <a:p>
            <a:endParaRPr lang="ru-RU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1095" y="1773074"/>
            <a:ext cx="10724972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irce" panose="020B0604020202020204" charset="-52"/>
                <a:cs typeface="Circe Extra Bold" panose="020B0604020202020204" charset="0"/>
              </a:rPr>
              <a:t>Задачи: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1. Обучение добровольцев (волонтеров), представителей молодежных организаций навыкам ведения поисковых работ,</a:t>
            </a: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ориентированию на местности, приемам оказания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первой помощи и психологической поддержки, работе на средствах связи, пользования поисковой техникой и другими необходимыми в поисковой работе навыками.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2. Проведение профилактических мероприятий, направленных на сокращение количества случаев исчезновения людей.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3. Формирование практических навыков по поведению населения с правилами безопасного поведения в городской и природной среде.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4. Взаимодействие с добровольными (волонтерскими) организациями Амурской области, УМВД России, ГУ МЧС России по Амурской области и другими общественными организациями и учреждениями.</a:t>
            </a:r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8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6C6CCDE-DD09-42AE-B302-B2B8C8C92F55}"/>
              </a:ext>
            </a:extLst>
          </p:cNvPr>
          <p:cNvSpPr/>
          <p:nvPr/>
        </p:nvSpPr>
        <p:spPr>
          <a:xfrm>
            <a:off x="-9117" y="-683551"/>
            <a:ext cx="12279061" cy="7535116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bg1"/>
              </a:solidFill>
              <a:effectLst>
                <a:glow rad="127000">
                  <a:srgbClr val="6545BF"/>
                </a:glow>
              </a:effectLst>
              <a:latin typeface="Circe" panose="020B0502020203020203" pitchFamily="34" charset="-52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7B3C90-83E6-4DC0-AC49-650FF539F2CB}"/>
              </a:ext>
            </a:extLst>
          </p:cNvPr>
          <p:cNvSpPr txBox="1">
            <a:spLocks/>
          </p:cNvSpPr>
          <p:nvPr/>
        </p:nvSpPr>
        <p:spPr>
          <a:xfrm>
            <a:off x="2018779" y="36749"/>
            <a:ext cx="8295271" cy="748866"/>
          </a:xfrm>
          <a:prstGeom prst="rect">
            <a:avLst/>
          </a:prstGeom>
        </p:spPr>
        <p:txBody>
          <a:bodyPr vert="horz" lIns="82953" tIns="41476" rIns="82953" bIns="41476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ПРЕПОДАВАТЕЛЬСКИЙ СОСТАВ</a:t>
            </a:r>
            <a:endParaRPr lang="ru-RU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C:\Users\Сопнев\Desktop\личное фото\фото моё\DSC_1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64"/>
          <a:stretch/>
        </p:blipFill>
        <p:spPr bwMode="auto">
          <a:xfrm>
            <a:off x="896371" y="283338"/>
            <a:ext cx="1604313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9528" y="2317046"/>
            <a:ext cx="2741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СОПНЕВ А.В. – руководитель</a:t>
            </a:r>
          </a:p>
          <a:p>
            <a:pPr algn="ctr"/>
            <a:r>
              <a:rPr lang="ru-RU" sz="1600" b="1" dirty="0"/>
              <a:t> Ресурсного Центра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8920858" y="2289140"/>
            <a:ext cx="3371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Христолюбова М.В. - руководитель </a:t>
            </a:r>
          </a:p>
          <a:p>
            <a:r>
              <a:rPr lang="ru-RU" sz="1600" b="1" dirty="0"/>
              <a:t>       образовательного процесса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839822" y="2815031"/>
            <a:ext cx="3231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Лупанчук В.Е. - преподаватель       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-51077" y="5611922"/>
            <a:ext cx="3219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   ГРОМОВА О.В. – координатор,</a:t>
            </a:r>
          </a:p>
          <a:p>
            <a:r>
              <a:rPr lang="ru-RU" sz="1600" b="1" dirty="0"/>
              <a:t>руководитель АООО ПСО «ГРОМ»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041942" y="5572081"/>
            <a:ext cx="3499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Тучин А.А. – подполковник полиции, преподаватель ЦПП УМВД России по Амурской области</a:t>
            </a:r>
            <a:endParaRPr lang="ru-RU" sz="16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9820740" y="5532478"/>
            <a:ext cx="2469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Носков Ю.В. – спасатель международного класса</a:t>
            </a:r>
            <a:endParaRPr lang="ru-RU" sz="1600" dirty="0"/>
          </a:p>
        </p:txBody>
      </p:sp>
      <p:sp>
        <p:nvSpPr>
          <p:cNvPr id="3" name="AutoShape 2" descr="blob:https://web.whatsapp.com/925e7759-ea60-4bbb-96de-5492d7c822e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Сопнев\Desktop\лупанчу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02" t="6479" b="32190"/>
          <a:stretch/>
        </p:blipFill>
        <p:spPr bwMode="auto">
          <a:xfrm>
            <a:off x="2496975" y="785615"/>
            <a:ext cx="2860636" cy="20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опнев\Desktop\громов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8"/>
          <a:stretch/>
        </p:blipFill>
        <p:spPr bwMode="auto">
          <a:xfrm>
            <a:off x="504244" y="3501793"/>
            <a:ext cx="1886824" cy="20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опнев\Desktop\лепца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r="18914" b="9695"/>
          <a:stretch/>
        </p:blipFill>
        <p:spPr bwMode="auto">
          <a:xfrm>
            <a:off x="6581071" y="783080"/>
            <a:ext cx="1841726" cy="20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4990614" y="2776394"/>
            <a:ext cx="513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                   Лепцан Я.В. – преподаватель, КМС, </a:t>
            </a:r>
          </a:p>
          <a:p>
            <a:r>
              <a:rPr lang="ru-RU" sz="1600" b="1" dirty="0"/>
              <a:t>председатель федерации спортивного ориентирования</a:t>
            </a:r>
          </a:p>
        </p:txBody>
      </p:sp>
      <p:pic>
        <p:nvPicPr>
          <p:cNvPr id="1030" name="Picture 6" descr="C:\Users\Сопнев\Desktop\христолюбов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9407" r="11846" b="30389"/>
          <a:stretch/>
        </p:blipFill>
        <p:spPr bwMode="auto">
          <a:xfrm>
            <a:off x="9403233" y="314680"/>
            <a:ext cx="2033225" cy="20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09315E-5F2E-D527-E367-4D30A8B824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1" t="29969" r="7858" b="26063"/>
          <a:stretch/>
        </p:blipFill>
        <p:spPr>
          <a:xfrm>
            <a:off x="3723545" y="3479535"/>
            <a:ext cx="2064979" cy="2093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F3DA7-C431-118A-EEFA-C7CC1E14E0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13" b="1"/>
          <a:stretch/>
        </p:blipFill>
        <p:spPr>
          <a:xfrm>
            <a:off x="10149430" y="3471015"/>
            <a:ext cx="1603263" cy="210106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4E29AE-D163-9B2E-71F1-AF0329B092A0}"/>
              </a:ext>
            </a:extLst>
          </p:cNvPr>
          <p:cNvSpPr/>
          <p:nvPr/>
        </p:nvSpPr>
        <p:spPr>
          <a:xfrm>
            <a:off x="6658999" y="5573479"/>
            <a:ext cx="32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ВОРОНЧУК О.В. – преподаватель, </a:t>
            </a:r>
          </a:p>
          <a:p>
            <a:r>
              <a:rPr lang="ru-RU" sz="1600" b="1" dirty="0"/>
              <a:t>кандидат медицинских наук 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081245-42A4-E63B-340C-5EFE76DAAB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75" b="18046"/>
          <a:stretch/>
        </p:blipFill>
        <p:spPr>
          <a:xfrm>
            <a:off x="7182341" y="3451911"/>
            <a:ext cx="1997629" cy="21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AF2564-1B68-4AF2-9496-A2F3596DCEBD}"/>
              </a:ext>
            </a:extLst>
          </p:cNvPr>
          <p:cNvSpPr/>
          <p:nvPr/>
        </p:nvSpPr>
        <p:spPr>
          <a:xfrm>
            <a:off x="162370" y="3016651"/>
            <a:ext cx="5578880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Поисково-спасательный отряд «</a:t>
            </a:r>
            <a:r>
              <a:rPr lang="en-US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LizaAlert</a:t>
            </a: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FA50A5-CFD5-47BF-AE9A-79E5F75972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64" y="745101"/>
            <a:ext cx="3137633" cy="235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2F7F71-48A5-44F2-8B02-6250ED737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5" y="733417"/>
            <a:ext cx="2368634" cy="2368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B863AC-83B3-4B4F-8A72-F8B83694F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46" y="757372"/>
            <a:ext cx="3493560" cy="235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DD4EA6-BD23-49A6-A16B-DB96EAFB6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74" y="755459"/>
            <a:ext cx="1906048" cy="253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D51F316-40A3-4DCD-AB54-6600F130E90A}"/>
              </a:ext>
            </a:extLst>
          </p:cNvPr>
          <p:cNvSpPr/>
          <p:nvPr/>
        </p:nvSpPr>
        <p:spPr>
          <a:xfrm>
            <a:off x="6264065" y="3017069"/>
            <a:ext cx="5332571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Поисково-спасательный отряд «АМУР»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77AD74-82B3-43C5-80C2-1249577844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" y="3543058"/>
            <a:ext cx="1945118" cy="241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82ABED-1F61-4FA6-A1AC-413D739EEC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/>
          <a:stretch/>
        </p:blipFill>
        <p:spPr>
          <a:xfrm>
            <a:off x="1971072" y="3543058"/>
            <a:ext cx="3828497" cy="235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E5B3A4F-F8F2-4386-8CE6-AFEE9C7FDF6E}"/>
              </a:ext>
            </a:extLst>
          </p:cNvPr>
          <p:cNvSpPr/>
          <p:nvPr/>
        </p:nvSpPr>
        <p:spPr>
          <a:xfrm>
            <a:off x="363505" y="5843983"/>
            <a:ext cx="5302357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АООО ПСО «ГРОМ»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23FFF8-9D40-4E84-B03C-1B35D24CA0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91" y="3607504"/>
            <a:ext cx="2235053" cy="223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08B99A3-D2A9-4F66-933F-C6F762377F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28" y="3600914"/>
            <a:ext cx="2235053" cy="223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AB5A72A-A09C-4532-AEA4-D90655A4EB01}"/>
              </a:ext>
            </a:extLst>
          </p:cNvPr>
          <p:cNvSpPr/>
          <p:nvPr/>
        </p:nvSpPr>
        <p:spPr>
          <a:xfrm>
            <a:off x="6173224" y="5842557"/>
            <a:ext cx="5302357" cy="105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Амурское региональное подразделение Национального центра помощи пропавшим и пострадавшим детям</a:t>
            </a:r>
            <a:endParaRPr lang="ru-RU" sz="20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СДЕЛАНО с 2018 года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BA4F41-CD6C-47F7-9B36-04AAABE6956C}"/>
              </a:ext>
            </a:extLst>
          </p:cNvPr>
          <p:cNvSpPr/>
          <p:nvPr/>
        </p:nvSpPr>
        <p:spPr>
          <a:xfrm>
            <a:off x="538383" y="1028815"/>
            <a:ext cx="11282680" cy="5329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2400"/>
              </a:lnSpc>
              <a:buFontTx/>
              <a:buAutoNum type="arabicPeriod"/>
            </a:pPr>
            <a:endParaRPr lang="ru-RU" sz="28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Принято и обработано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9239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заявлений о пропаже людей.</a:t>
            </a:r>
          </a:p>
          <a:p>
            <a:pPr>
              <a:lnSpc>
                <a:spcPts val="2400"/>
              </a:lnSpc>
            </a:pP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Найдено и спасено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8316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человек.</a:t>
            </a:r>
          </a:p>
          <a:p>
            <a:pPr>
              <a:lnSpc>
                <a:spcPts val="2400"/>
              </a:lnSpc>
            </a:pP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Проведено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выпусков.</a:t>
            </a:r>
          </a:p>
          <a:p>
            <a:pPr>
              <a:lnSpc>
                <a:spcPts val="2400"/>
              </a:lnSpc>
            </a:pP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Обучено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414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добровольцев поиску пропавших людей:</a:t>
            </a:r>
          </a:p>
          <a:p>
            <a:pPr>
              <a:lnSpc>
                <a:spcPts val="24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2018 г. – 80 человек; 2019 г. – 81 человек; 2020 г. – 33 человека; 2021 г. – 127 человек;</a:t>
            </a: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г. – 93 человека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Организовано более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450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физических поисков.</a:t>
            </a:r>
          </a:p>
          <a:p>
            <a:pPr>
              <a:lnSpc>
                <a:spcPts val="2400"/>
              </a:lnSpc>
            </a:pP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Проведено совместных учений по поиску пропавших людей на незнакомой местности –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endParaRPr lang="ru-RU" sz="28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2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714" y="-1004832"/>
            <a:ext cx="13973416" cy="11176727"/>
            <a:chOff x="-59823" y="-1013378"/>
            <a:chExt cx="13973416" cy="1117672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9822" y="855511"/>
              <a:ext cx="12191999" cy="914702"/>
            </a:xfrm>
            <a:prstGeom prst="rect">
              <a:avLst/>
            </a:prstGeom>
            <a:solidFill>
              <a:srgbClr val="AD17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10098186" y="-1013378"/>
              <a:ext cx="3641558" cy="3641558"/>
            </a:xfrm>
            <a:prstGeom prst="ellipse">
              <a:avLst/>
            </a:prstGeom>
            <a:noFill/>
            <a:ln w="889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 rot="10800000">
              <a:off x="-59823" y="1762298"/>
              <a:ext cx="12192000" cy="5232398"/>
            </a:xfrm>
            <a:prstGeom prst="rect">
              <a:avLst/>
            </a:prstGeom>
            <a:gradFill>
              <a:gsLst>
                <a:gs pos="0">
                  <a:srgbClr val="AD1761"/>
                </a:gs>
                <a:gs pos="100000">
                  <a:srgbClr val="002060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5400" dirty="0">
                <a:latin typeface="Circe" panose="020B0502020203020203" pitchFamily="34" charset="-52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8439719" y="4689475"/>
              <a:ext cx="5473874" cy="5473874"/>
            </a:xfrm>
            <a:prstGeom prst="ellipse">
              <a:avLst/>
            </a:prstGeom>
            <a:noFill/>
            <a:ln w="1270000">
              <a:solidFill>
                <a:srgbClr val="6545BF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-59822" y="-8546"/>
              <a:ext cx="12192000" cy="881149"/>
            </a:xfrm>
            <a:prstGeom prst="rect">
              <a:avLst/>
            </a:prstGeom>
            <a:solidFill>
              <a:srgbClr val="781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irce" panose="020B0502020203020203" pitchFamily="34" charset="-5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62087" y="181332"/>
            <a:ext cx="785989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РЕСУРСНОГО ЦЕНТРА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11096" y="702566"/>
            <a:ext cx="12004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cs typeface="Times New Roman" panose="02020603050405020304" pitchFamily="18" charset="0"/>
              </a:rPr>
              <a:t>2018 год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11094" y="1773074"/>
            <a:ext cx="1200470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endParaRPr lang="ru-RU" sz="1600" b="1" dirty="0">
              <a:solidFill>
                <a:schemeClr val="bg1"/>
              </a:solidFill>
              <a:latin typeface="Circe" panose="020B0604020202020204" charset="-52"/>
              <a:cs typeface="Circe Extra Bold" panose="020B060402020202020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8F1488-C9BC-4074-B9B9-624BC620B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5" y="1115055"/>
            <a:ext cx="3600627" cy="240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0B6254-979B-447A-B0D5-67BCF5C51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39" y="1115055"/>
            <a:ext cx="3626761" cy="242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322796-493F-48CC-A93B-C141A38EA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1089119"/>
            <a:ext cx="3626761" cy="242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8ADEB03-5C28-4BFE-949A-BA27CD8571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2"/>
          <a:stretch/>
        </p:blipFill>
        <p:spPr>
          <a:xfrm>
            <a:off x="2388659" y="3713139"/>
            <a:ext cx="3626760" cy="244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4A9415-ECBD-466D-A338-5AD61B4D78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b="27208"/>
          <a:stretch/>
        </p:blipFill>
        <p:spPr>
          <a:xfrm>
            <a:off x="6092036" y="3713139"/>
            <a:ext cx="3626760" cy="242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FAF2564-1B68-4AF2-9496-A2F3596DCEBD}"/>
              </a:ext>
            </a:extLst>
          </p:cNvPr>
          <p:cNvSpPr/>
          <p:nvPr/>
        </p:nvSpPr>
        <p:spPr>
          <a:xfrm>
            <a:off x="375865" y="6247429"/>
            <a:ext cx="113052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bg1"/>
                </a:solidFill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Обучено – 80 добровольцев</a:t>
            </a:r>
          </a:p>
        </p:txBody>
      </p:sp>
    </p:spTree>
    <p:extLst>
      <p:ext uri="{BB962C8B-B14F-4D97-AF65-F5344CB8AC3E}">
        <p14:creationId xmlns:p14="http://schemas.microsoft.com/office/powerpoint/2010/main" val="3657205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20182</TotalTime>
  <Words>808</Words>
  <Application>Microsoft Office PowerPoint</Application>
  <PresentationFormat>Широкоэкранный</PresentationFormat>
  <Paragraphs>167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Circe</vt:lpstr>
      <vt:lpstr>Circe ExtraBold</vt:lpstr>
      <vt:lpstr>Circe Bold</vt:lpstr>
      <vt:lpstr>Montserrat</vt:lpstr>
      <vt:lpstr>Circe Light</vt:lpstr>
      <vt:lpstr>Arial</vt:lpstr>
      <vt:lpstr>Times New Roman</vt:lpstr>
      <vt:lpstr>Calibri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SafeTec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Дурдина Зоя</dc:creator>
  <cp:lastModifiedBy>Александр Администратор</cp:lastModifiedBy>
  <cp:revision>707</cp:revision>
  <cp:lastPrinted>2020-09-04T07:12:54Z</cp:lastPrinted>
  <dcterms:created xsi:type="dcterms:W3CDTF">2020-01-22T13:17:43Z</dcterms:created>
  <dcterms:modified xsi:type="dcterms:W3CDTF">2023-01-18T01:51:00Z</dcterms:modified>
</cp:coreProperties>
</file>