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5" r:id="rId1"/>
  </p:sldMasterIdLst>
  <p:sldIdLst>
    <p:sldId id="256" r:id="rId2"/>
    <p:sldId id="278" r:id="rId3"/>
    <p:sldId id="313" r:id="rId4"/>
    <p:sldId id="273" r:id="rId5"/>
    <p:sldId id="300" r:id="rId6"/>
    <p:sldId id="304" r:id="rId7"/>
    <p:sldId id="308" r:id="rId8"/>
    <p:sldId id="310" r:id="rId9"/>
    <p:sldId id="303" r:id="rId10"/>
    <p:sldId id="322" r:id="rId11"/>
    <p:sldId id="324" r:id="rId12"/>
    <p:sldId id="323" r:id="rId13"/>
    <p:sldId id="321" r:id="rId14"/>
    <p:sldId id="319" r:id="rId15"/>
    <p:sldId id="325" r:id="rId16"/>
    <p:sldId id="318" r:id="rId17"/>
    <p:sldId id="316" r:id="rId18"/>
    <p:sldId id="317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3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E2A"/>
    <a:srgbClr val="FFFFF7"/>
    <a:srgbClr val="BD582C"/>
    <a:srgbClr val="56F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65" autoAdjust="0"/>
    <p:restoredTop sz="94660"/>
  </p:normalViewPr>
  <p:slideViewPr>
    <p:cSldViewPr snapToGrid="0">
      <p:cViewPr varScale="1">
        <p:scale>
          <a:sx n="68" d="100"/>
          <a:sy n="68" d="100"/>
        </p:scale>
        <p:origin x="150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17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31713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38341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151588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77600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11386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28130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37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475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564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549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485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216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24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240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711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203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063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Админ\Downloads\www_fon_1_nowater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53" y="2"/>
            <a:ext cx="8255357" cy="17430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31820" y="2034863"/>
            <a:ext cx="8590208" cy="1146220"/>
          </a:xfrm>
          <a:prstGeom prst="rect">
            <a:avLst/>
          </a:prstGeom>
          <a:solidFill>
            <a:srgbClr val="FFFFF7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6E2A"/>
                </a:solidFill>
                <a:latin typeface="Arial Black" panose="020B0A04020102020204" pitchFamily="34" charset="0"/>
              </a:rPr>
              <a:t>ЦЕНТР НАРОДНОЙ ДИПЛОМАТИИ</a:t>
            </a:r>
            <a:endParaRPr lang="en-US" sz="2000" b="1" dirty="0">
              <a:solidFill>
                <a:srgbClr val="006E2A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000" b="1" dirty="0">
                <a:solidFill>
                  <a:srgbClr val="006E2A"/>
                </a:solidFill>
                <a:latin typeface="Arial Black" panose="020B0A04020102020204" pitchFamily="34" charset="0"/>
              </a:rPr>
              <a:t> И МЕЖКУЛЬТУРНЫХ КОММУНИКАЦИЙ </a:t>
            </a:r>
          </a:p>
        </p:txBody>
      </p:sp>
      <p:pic>
        <p:nvPicPr>
          <p:cNvPr id="5" name="Picture 7" descr="C:\Users\7272~1\AppData\Local\Temp\Rar$DRa0.501\joint buying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7" r="644" b="-41"/>
          <a:stretch/>
        </p:blipFill>
        <p:spPr bwMode="auto">
          <a:xfrm>
            <a:off x="2093286" y="3429000"/>
            <a:ext cx="4867275" cy="160972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2CFA02-59E1-4EED-8ACF-018B3B2BF5F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2150" y="2101472"/>
            <a:ext cx="839421" cy="10130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FFB553-7FD3-E0AC-3BDE-D98BEA6CAA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8329" y="5297310"/>
            <a:ext cx="3527341" cy="146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78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1185E3-4C83-CDD9-02A9-689997725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60" y="0"/>
            <a:ext cx="8303908" cy="769033"/>
          </a:xfrm>
        </p:spPr>
        <p:txBody>
          <a:bodyPr>
            <a:normAutofit/>
          </a:bodyPr>
          <a:lstStyle/>
          <a:p>
            <a:r>
              <a:rPr lang="ru-RU" sz="2000" dirty="0"/>
              <a:t>Гармонизация межнациональных отношений в студенческой среде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A0098C-BF52-905C-2C17-22CE78F89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0429"/>
            <a:ext cx="9144000" cy="533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5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3BF79-4A05-EB95-58F3-AD7BF5A72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6" y="173503"/>
            <a:ext cx="7642727" cy="457199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Межконфессиональный диалог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2C0234-D9F4-DBD3-EA00-D7823F378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40" y="554771"/>
            <a:ext cx="8404306" cy="630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07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8F7933-2678-1D43-AB77-EC717576F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313" y="0"/>
            <a:ext cx="7361373" cy="726830"/>
          </a:xfrm>
        </p:spPr>
        <p:txBody>
          <a:bodyPr>
            <a:normAutofit/>
          </a:bodyPr>
          <a:lstStyle/>
          <a:p>
            <a:r>
              <a:rPr lang="ru-RU" sz="2800" dirty="0"/>
              <a:t>Акции донорства крови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6558FD-9DCF-F6DC-994E-354207F27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45" y="751448"/>
            <a:ext cx="7877908" cy="590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32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9B3C33-AD6D-4A61-F6DA-2779A0DEF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9701" y="60496"/>
            <a:ext cx="6784598" cy="593895"/>
          </a:xfrm>
        </p:spPr>
        <p:txBody>
          <a:bodyPr>
            <a:normAutofit/>
          </a:bodyPr>
          <a:lstStyle/>
          <a:p>
            <a:r>
              <a:rPr lang="ru-RU" sz="3200" dirty="0"/>
              <a:t>Студенческие дебаты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16C2B4-EA80-FB84-CFFE-DC3FD4DE8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9836" y="654391"/>
            <a:ext cx="5294164" cy="3532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B12333-CF4E-FC28-37A0-1122963BB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65303"/>
            <a:ext cx="5300372" cy="353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630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EBA382-0F56-74F3-E770-66519E593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738" y="0"/>
            <a:ext cx="7765321" cy="1326321"/>
          </a:xfrm>
        </p:spPr>
        <p:txBody>
          <a:bodyPr>
            <a:normAutofit fontScale="90000"/>
          </a:bodyPr>
          <a:lstStyle/>
          <a:p>
            <a:r>
              <a:rPr lang="ru-RU" dirty="0"/>
              <a:t>Обеспечение национальной безопасности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0F4FCC-C75A-D7C6-8819-4E0E96BB6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3799799"/>
            <a:ext cx="4190639" cy="27926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393F46-71A8-7D1B-FFAC-BAF3190E7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2843" y="1923307"/>
            <a:ext cx="4911157" cy="32728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AAC2DE-A220-8560-4BBC-51A24986E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202486"/>
            <a:ext cx="4190639" cy="235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97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3BB2CE-1DB5-8599-EF0F-0589AF8C2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612" y="25791"/>
            <a:ext cx="5771724" cy="457199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фишт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CEF8B1-516C-A084-85DF-B3CDE0A24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91"/>
            <a:ext cx="9144000" cy="38541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4351E2-A5B9-A68B-53DE-58F4D6334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98629"/>
            <a:ext cx="4079161" cy="30593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B9D963-9BD9-61C1-FF55-FE2B43D67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161" y="3798628"/>
            <a:ext cx="4767073" cy="305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64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522C626-34C6-9879-1E67-3005C4E1D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90646" cy="321798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074D5E3-D8EF-ED90-8152-1DA1D7764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34" y="3141645"/>
            <a:ext cx="2853103" cy="380413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3876421-F09D-1875-9001-6D4A9C324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2237" y="19024"/>
            <a:ext cx="5202714" cy="347525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70E1906-7101-BBC3-E967-3F0D9AD166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4918" y="3141645"/>
            <a:ext cx="2853104" cy="392918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F747BCA-17C9-27DD-24F3-427DCB2E74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653" y="2958765"/>
            <a:ext cx="2547049" cy="398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22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34C623-D5B1-76CD-3F94-8F89DE0B2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758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468097-BB0F-53E4-C29A-E33515CFF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0" y="0"/>
            <a:ext cx="4857750" cy="21002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D8A042-0BAA-9F1C-2111-68B67702C388}"/>
              </a:ext>
            </a:extLst>
          </p:cNvPr>
          <p:cNvSpPr txBox="1"/>
          <p:nvPr/>
        </p:nvSpPr>
        <p:spPr>
          <a:xfrm>
            <a:off x="-1759" y="68401"/>
            <a:ext cx="57024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ВМСМ-Всероссийский межнациональный союз молодёжи</a:t>
            </a:r>
          </a:p>
          <a:p>
            <a:pPr algn="l"/>
            <a:endParaRPr lang="ru-RU" sz="2400" b="0" i="1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4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«Многонациональность – наша красота, сила и богатство»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1B64B8-17CF-EA74-3B72-EDA6C6C19CC1}"/>
              </a:ext>
            </a:extLst>
          </p:cNvPr>
          <p:cNvSpPr txBox="1"/>
          <p:nvPr/>
        </p:nvSpPr>
        <p:spPr>
          <a:xfrm>
            <a:off x="0" y="4483240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ц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елями движения являются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содействие сближению молодёжи разных национальностей, укрепление межнационального мира и согласия, патриотическое воспитание, изучение культур, кухни и обычаев народов, а так же формирования экологической культуры граждан, помощь бездомным животным и вопросами благоустройства города Майкопа и Республики в целом, путем реализации проектов, направленных на созидание и развитие нашего общества, только мы с вами можем сделать наш город и республику прекраснее!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6B8E3C-8920-97D1-EE32-F6F686367CE4}"/>
              </a:ext>
            </a:extLst>
          </p:cNvPr>
          <p:cNvSpPr txBox="1"/>
          <p:nvPr/>
        </p:nvSpPr>
        <p:spPr>
          <a:xfrm>
            <a:off x="-1758" y="2241530"/>
            <a:ext cx="91457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ВМСМ был создан 27 мая 2013 года на Учредительной конференции, в соответствии с Указом Президента РФ № 1666 «О стратегии государственной национальной политики Российской Федерации» , а 20 июня на базе МГТУ, было открыто Адыгейское региональное отделение общероссийского общественного движения содействия укреплению дружбы и согласия среди молодёжи «Всероссийский межнациональный союз молодёжи»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8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EFDD37-1B0F-951B-E07B-2169C3F5F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3198DD-2DEB-A7EA-6CDD-5F8BA6E4A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025" y="1994820"/>
            <a:ext cx="3313761" cy="33137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6F40C7-8A37-700A-5E66-B2CEF4564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5034"/>
            <a:ext cx="5467812" cy="562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054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279566" y="103032"/>
            <a:ext cx="5151550" cy="592428"/>
          </a:xfrm>
          <a:prstGeom prst="rect">
            <a:avLst/>
          </a:prstGeom>
          <a:solidFill>
            <a:srgbClr val="FFFFF7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ОСНОВНАЯ ЦЕЛЬ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37884" y="847855"/>
            <a:ext cx="8281115" cy="1921099"/>
          </a:xfrm>
          <a:prstGeom prst="rect">
            <a:avLst/>
          </a:prstGeom>
          <a:solidFill>
            <a:srgbClr val="FFFFF7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/>
            <a:r>
              <a:rPr lang="ru-RU" sz="1600" dirty="0">
                <a:solidFill>
                  <a:srgbClr val="006E2A"/>
                </a:solidFill>
                <a:latin typeface="Arial Black" panose="020B0A04020102020204" pitchFamily="34" charset="0"/>
              </a:rPr>
              <a:t>СОЗДАНИЕ И РАЗВИТИЕ БЛАГОПРИЯТНЫХ УСЛОВИЙ ДЛЯ ФОРМИРОВАНИЯ ПОЛНОЦЕННОЙ ЛИЧНОСТИ СТУДЕНТА - БУДУЩЕГО СПЕЦИАЛИСТА С ВЫСШИМ ПРОФЕССИОНАЛЬНЫМ ОБРАЗОВАНИЕМ, ОБЛАДАЮЩЕГО ВЫСОКОЙ КУЛЬТУРОЙ, ТОЛЕРАНТНОСТЬЮ, ГРАЖДАНСКОЙ ПОЗИЦИЕЙ, СОЦИАЛЬНОЙ АКТИВНОСТЬЮ И ПАТРИОТИЧЕСКИМ СОЗНАНИЕМ</a:t>
            </a:r>
            <a:r>
              <a:rPr lang="ru-RU" sz="2400" dirty="0">
                <a:solidFill>
                  <a:srgbClr val="006E2A"/>
                </a:solidFill>
                <a:latin typeface="Arial Black" panose="020B0A04020102020204" pitchFamily="34" charset="0"/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80306" y="2908508"/>
            <a:ext cx="8757633" cy="491517"/>
          </a:xfrm>
          <a:prstGeom prst="rect">
            <a:avLst/>
          </a:prstGeom>
          <a:solidFill>
            <a:srgbClr val="FFFFF7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ПРИОРИТЕТНЫЕ ЗАДАЧИ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 РАБОТЫ ЦЕНТРА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0154" y="3554568"/>
            <a:ext cx="8847785" cy="2987900"/>
          </a:xfrm>
          <a:prstGeom prst="rect">
            <a:avLst/>
          </a:prstGeom>
          <a:solidFill>
            <a:srgbClr val="FFFFF7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/>
            <a:r>
              <a:rPr lang="ru-RU" sz="1600" dirty="0">
                <a:solidFill>
                  <a:srgbClr val="006E2A"/>
                </a:solidFill>
                <a:latin typeface="Arial Black" panose="020B0A04020102020204" pitchFamily="34" charset="0"/>
              </a:rPr>
              <a:t>1. ФОРМИРОВАНИЕ У СТУДЕНТОВ АКТИВНОЙ ГРАЖДАНСКОЙ, СОЦИАЛЬНОЙ И ПАТРИОТИЧЕСКОЙ ПОЗИЦИИ;</a:t>
            </a:r>
          </a:p>
          <a:p>
            <a:pPr algn="just" fontAlgn="base"/>
            <a:r>
              <a:rPr lang="ru-RU" sz="1600" dirty="0">
                <a:solidFill>
                  <a:srgbClr val="006E2A"/>
                </a:solidFill>
                <a:latin typeface="Arial Black" panose="020B0A04020102020204" pitchFamily="34" charset="0"/>
              </a:rPr>
              <a:t>2. ВОСПИТАНИЕ НРАВСТВЕННОСТИ, ДУХОВНОСТИ И ТОЛЕРАНТНОСТИ;</a:t>
            </a:r>
          </a:p>
          <a:p>
            <a:pPr algn="just" fontAlgn="base"/>
            <a:r>
              <a:rPr lang="ru-RU" sz="1600" dirty="0">
                <a:solidFill>
                  <a:srgbClr val="006E2A"/>
                </a:solidFill>
                <a:latin typeface="Arial Black" panose="020B0A04020102020204" pitchFamily="34" charset="0"/>
              </a:rPr>
              <a:t>3. АДАПТАЦИЯ, ИНТЕГРАЦИЯ И ПРИОБЩЕНИЕ ИНОСТРАННЫХ И ИНОГОРОДНИХ СТУДЕНТОВ К ИСТОРИКО-КУЛЬТУРНЫМ ТРАДИЦИЯМ РЕСПУБЛИКИ АДЫГЕЯ;</a:t>
            </a:r>
          </a:p>
          <a:p>
            <a:pPr algn="just" fontAlgn="base"/>
            <a:r>
              <a:rPr lang="ru-RU" sz="1600" dirty="0">
                <a:solidFill>
                  <a:srgbClr val="006E2A"/>
                </a:solidFill>
                <a:latin typeface="Arial Black" panose="020B0A04020102020204" pitchFamily="34" charset="0"/>
              </a:rPr>
              <a:t>4. ФОРМИРОВАНИЕ БЛАГОПРИЯТНОГО КЛИМАТА В МНОГОНАЦИОНАЛЬНОЙ СТУДЕНЧЕСКОЙ СРЕДЕ;</a:t>
            </a:r>
          </a:p>
          <a:p>
            <a:pPr algn="just" fontAlgn="base"/>
            <a:r>
              <a:rPr lang="ru-RU" sz="1600" dirty="0">
                <a:solidFill>
                  <a:srgbClr val="006E2A"/>
                </a:solidFill>
                <a:latin typeface="Arial Black" panose="020B0A04020102020204" pitchFamily="34" charset="0"/>
              </a:rPr>
              <a:t>5. ВОСПИТАНИЕ У СТУДЕНТОВ УСТОЙЧИВОГО ОТНОШЕНИЯ НЕТЕРПИМОСТИ К ЭКСТРЕМИЗМУ, КСЕНОФОБИИ И РАДИКАЛЬНЫМ ФОРМАМ ОБЩЕСТВЕННОГО СОЗНАНИЯ И ПОВЕДЕНИЯ.</a:t>
            </a:r>
          </a:p>
        </p:txBody>
      </p:sp>
      <p:pic>
        <p:nvPicPr>
          <p:cNvPr id="7" name="Рисунок 1" descr="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82" y="27730"/>
            <a:ext cx="796268" cy="74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2" descr="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483" y="68057"/>
            <a:ext cx="536514" cy="6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19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6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84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90152" y="592428"/>
            <a:ext cx="8857830" cy="195758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dirty="0">
                <a:latin typeface="Arial Black" panose="020B0A04020102020204" pitchFamily="34" charset="0"/>
              </a:rPr>
              <a:t>ЦЕНТР НАРОДНОЙ ДИПЛОМАТИИ </a:t>
            </a:r>
          </a:p>
          <a:p>
            <a:pPr algn="r"/>
            <a:r>
              <a:rPr lang="ru-RU" sz="2400" dirty="0">
                <a:latin typeface="Arial Black" panose="020B0A04020102020204" pitchFamily="34" charset="0"/>
              </a:rPr>
              <a:t>И МЕДИЙНОЕ ПРОСТРАНСТВО</a:t>
            </a:r>
          </a:p>
          <a:p>
            <a:pPr algn="r"/>
            <a:endParaRPr lang="ru-RU" sz="2400" u="sng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89" y="669701"/>
            <a:ext cx="2636950" cy="58598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3" b="13756"/>
          <a:stretch/>
        </p:blipFill>
        <p:spPr>
          <a:xfrm>
            <a:off x="5930952" y="2936383"/>
            <a:ext cx="2772078" cy="32068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35916" t="18485" r="44225" b="11482"/>
          <a:stretch/>
        </p:blipFill>
        <p:spPr>
          <a:xfrm>
            <a:off x="2917576" y="1223492"/>
            <a:ext cx="2768424" cy="520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78847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5007" y="2327903"/>
            <a:ext cx="8255356" cy="2240934"/>
          </a:xfrm>
          <a:prstGeom prst="rect">
            <a:avLst/>
          </a:prstGeom>
          <a:solidFill>
            <a:srgbClr val="FFFFF7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ПАТРИОТИЧЕСКОЕ ВОСПИТАНИЕ </a:t>
            </a:r>
          </a:p>
          <a:p>
            <a:pPr algn="ctr"/>
            <a:r>
              <a:rPr lang="ru-RU" dirty="0">
                <a:solidFill>
                  <a:schemeClr val="bg2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МОЛОДЁЖИ И ПРОФИЛАКТИКА ЭКСТРЕМИЗМА</a:t>
            </a:r>
          </a:p>
        </p:txBody>
      </p:sp>
      <p:pic>
        <p:nvPicPr>
          <p:cNvPr id="4" name="Рисунок 3" descr="C:\Users\Админ\Downloads\www_fon_1_nowater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06" y="321977"/>
            <a:ext cx="8255357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2" name="Picture 4" descr="C:\Users\Админ\Desktop\1439906643_x_0152dfa46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208" y="4984123"/>
            <a:ext cx="2446988" cy="142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Админ\Desktop\Flag_rus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60" y="4984125"/>
            <a:ext cx="2409773" cy="141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Админ\Desktop\Vms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21" y="5136559"/>
            <a:ext cx="2714125" cy="1124854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97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50"/>
                            </p:stCondLst>
                            <p:childTnLst>
                              <p:par>
                                <p:cTn id="1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95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4395" y="88705"/>
            <a:ext cx="8855210" cy="2382592"/>
          </a:xfrm>
          <a:prstGeom prst="rect">
            <a:avLst/>
          </a:prstGeom>
          <a:solidFill>
            <a:srgbClr val="FFFFF7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rgbClr val="FF0000"/>
                </a:solidFill>
              </a:rPr>
              <a:t>                </a:t>
            </a:r>
            <a:r>
              <a:rPr lang="ru-RU" sz="2000" b="1" dirty="0">
                <a:solidFill>
                  <a:srgbClr val="FF0000"/>
                </a:solidFill>
              </a:rPr>
              <a:t>Цели проведения Российского молодёжного форума</a:t>
            </a:r>
          </a:p>
          <a:p>
            <a:r>
              <a:rPr lang="ru-RU" b="1" dirty="0">
                <a:solidFill>
                  <a:srgbClr val="0000FF"/>
                </a:solidFill>
              </a:rPr>
              <a:t>             </a:t>
            </a:r>
            <a:r>
              <a:rPr lang="ru-RU" sz="2800" b="1" dirty="0">
                <a:solidFill>
                  <a:srgbClr val="0000FF"/>
                </a:solidFill>
              </a:rPr>
              <a:t>«В согласии и единстве - наша сила»</a:t>
            </a:r>
            <a:r>
              <a:rPr lang="ru-RU" sz="2800" dirty="0">
                <a:solidFill>
                  <a:srgbClr val="0000FF"/>
                </a:solidFill>
              </a:rPr>
              <a:t>:</a:t>
            </a:r>
          </a:p>
          <a:p>
            <a:r>
              <a:rPr lang="ru-RU" dirty="0">
                <a:solidFill>
                  <a:schemeClr val="bg1"/>
                </a:solidFill>
              </a:rPr>
              <a:t>Приобщение студенчества и молодежи к эффективным моделям формирования гражданского самосознания и межнационального согласия в многонациональном обществе. </a:t>
            </a:r>
          </a:p>
          <a:p>
            <a:r>
              <a:rPr lang="ru-RU" dirty="0">
                <a:solidFill>
                  <a:schemeClr val="bg1"/>
                </a:solidFill>
              </a:rPr>
              <a:t>Повышение национального самосознания молодежи, сохранение и преумножение богатого исторического и культурного наследия нашей страны в свете современных вызовов.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5" y="2692886"/>
            <a:ext cx="3387635" cy="338763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5E3454-C474-6F82-5B30-4ED777691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425" y="2692886"/>
            <a:ext cx="5467575" cy="364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5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50521" y="491839"/>
            <a:ext cx="7903327" cy="138499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молодёжных проектов и творческих работ </a:t>
            </a:r>
          </a:p>
          <a:p>
            <a:pPr algn="ctr"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грант Президента ФГБОУ ВО МГТУ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Тхакушинова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Аслана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Китовича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«ТАК   ДЕРЖАТЬ!»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2CFA02-59E1-4EED-8ACF-018B3B2BF5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068"/>
            <a:ext cx="1150521" cy="13884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029780-823B-49C0-E4B6-8903DB95A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189" y="1981200"/>
            <a:ext cx="3373811" cy="449841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692C1E-3244-9B98-BB34-2E492D292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41010"/>
            <a:ext cx="5970524" cy="397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6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3493" y="416860"/>
            <a:ext cx="6697013" cy="57996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Межвузовское сотрудничество: МГТУ + ЮФУ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FC8A39-8049-BBD4-16E8-2D8D17DE1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807" y="1105469"/>
            <a:ext cx="7424383" cy="556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32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94706" y="138314"/>
            <a:ext cx="7443986" cy="137774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научно-просветительский форум </a:t>
            </a: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</a:t>
            </a: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Кавказу»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362" y="1526614"/>
            <a:ext cx="3289638" cy="24672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129019-031D-3103-9F09-7B3A1938F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09062"/>
            <a:ext cx="5854362" cy="43695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8262ED-1548-10E5-6FAA-DFA72EC59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3100" y="3993841"/>
            <a:ext cx="2205592" cy="294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65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8249" y="-592429"/>
            <a:ext cx="8170227" cy="1968697"/>
          </a:xfrm>
        </p:spPr>
        <p:txBody>
          <a:bodyPr>
            <a:normAutofit/>
          </a:bodyPr>
          <a:lstStyle/>
          <a:p>
            <a:r>
              <a:rPr lang="ru-RU" sz="4000" u="sng" dirty="0"/>
              <a:t>Медицина </a:t>
            </a:r>
            <a:br>
              <a:rPr lang="ru-RU" sz="4000" u="sng" dirty="0"/>
            </a:br>
            <a:r>
              <a:rPr lang="ru-RU" sz="4000" u="sng" dirty="0"/>
              <a:t>и народная дипломатия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031" y="1648495"/>
            <a:ext cx="4468969" cy="44689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79561"/>
            <a:ext cx="4572001" cy="383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686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6D8C60"/>
      </a:dk2>
      <a:lt2>
        <a:srgbClr val="B1D7A1"/>
      </a:lt2>
      <a:accent1>
        <a:srgbClr val="81B992"/>
      </a:accent1>
      <a:accent2>
        <a:srgbClr val="9ABC65"/>
      </a:accent2>
      <a:accent3>
        <a:srgbClr val="BDB564"/>
      </a:accent3>
      <a:accent4>
        <a:srgbClr val="BD8964"/>
      </a:accent4>
      <a:accent5>
        <a:srgbClr val="BD6466"/>
      </a:accent5>
      <a:accent6>
        <a:srgbClr val="64A4BD"/>
      </a:accent6>
      <a:hlink>
        <a:srgbClr val="8CCC71"/>
      </a:hlink>
      <a:folHlink>
        <a:srgbClr val="A4C795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4539428D-6454-4FE6-B992-2D59F0AC2F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1706</TotalTime>
  <Words>379</Words>
  <Application>Microsoft Office PowerPoint</Application>
  <PresentationFormat>Экран (4:3)</PresentationFormat>
  <Paragraphs>35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Arial Black</vt:lpstr>
      <vt:lpstr>Bookman Old Style</vt:lpstr>
      <vt:lpstr>Rockwell</vt:lpstr>
      <vt:lpstr>Times New Roman</vt:lpstr>
      <vt:lpstr>Damask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Медицина  и народная дипломатия </vt:lpstr>
      <vt:lpstr>Гармонизация межнациональных отношений в студенческой среде</vt:lpstr>
      <vt:lpstr>Межконфессиональный диалог</vt:lpstr>
      <vt:lpstr>Акции донорства крови</vt:lpstr>
      <vt:lpstr>Студенческие дебаты</vt:lpstr>
      <vt:lpstr>Обеспечение национальной безопасности</vt:lpstr>
      <vt:lpstr>фишт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Daniel</dc:creator>
  <cp:lastModifiedBy>budimirchik@gmail.com</cp:lastModifiedBy>
  <cp:revision>123</cp:revision>
  <dcterms:created xsi:type="dcterms:W3CDTF">2015-05-20T11:25:04Z</dcterms:created>
  <dcterms:modified xsi:type="dcterms:W3CDTF">2024-12-03T14:21:47Z</dcterms:modified>
</cp:coreProperties>
</file>