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8"/>
  </p:handoutMasterIdLst>
  <p:sldIdLst>
    <p:sldId id="256" r:id="rId2"/>
    <p:sldId id="257" r:id="rId3"/>
    <p:sldId id="259" r:id="rId4"/>
    <p:sldId id="260" r:id="rId5"/>
    <p:sldId id="261" r:id="rId6"/>
    <p:sldId id="262" r:id="rId7"/>
    <p:sldId id="263" r:id="rId8"/>
    <p:sldId id="264" r:id="rId9"/>
    <p:sldId id="266" r:id="rId10"/>
    <p:sldId id="267" r:id="rId11"/>
    <p:sldId id="265" r:id="rId12"/>
    <p:sldId id="268" r:id="rId13"/>
    <p:sldId id="278" r:id="rId14"/>
    <p:sldId id="279" r:id="rId15"/>
    <p:sldId id="269" r:id="rId16"/>
    <p:sldId id="270" r:id="rId17"/>
    <p:sldId id="271" r:id="rId18"/>
    <p:sldId id="274" r:id="rId19"/>
    <p:sldId id="273" r:id="rId20"/>
    <p:sldId id="276" r:id="rId21"/>
    <p:sldId id="275" r:id="rId22"/>
    <p:sldId id="277" r:id="rId23"/>
    <p:sldId id="272" r:id="rId24"/>
    <p:sldId id="280" r:id="rId25"/>
    <p:sldId id="281" r:id="rId26"/>
    <p:sldId id="282"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82" y="-96"/>
      </p:cViewPr>
      <p:guideLst>
        <p:guide orient="horz" pos="2160"/>
        <p:guide pos="2880"/>
      </p:guideLst>
    </p:cSldViewPr>
  </p:slideViewPr>
  <p:notesTextViewPr>
    <p:cViewPr>
      <p:scale>
        <a:sx n="100" d="100"/>
        <a:sy n="100" d="100"/>
      </p:scale>
      <p:origin x="0" y="0"/>
    </p:cViewPr>
  </p:notesTextViewPr>
  <p:notesViewPr>
    <p:cSldViewPr>
      <p:cViewPr varScale="1">
        <p:scale>
          <a:sx n="67" d="100"/>
          <a:sy n="67" d="100"/>
        </p:scale>
        <p:origin x="-3168" y="-7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D0CEA2E-6380-4DAB-83D5-55057FE554C9}" type="datetimeFigureOut">
              <a:rPr lang="ru-RU" smtClean="0"/>
              <a:pPr/>
              <a:t>17.11.2021</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B2A976-95C0-47C0-A902-8AB9718C2802}" type="slidenum">
              <a:rPr lang="ru-RU" smtClean="0"/>
              <a:pPr/>
              <a:t>‹#›</a:t>
            </a:fld>
            <a:endParaRPr lang="ru-RU" dirty="0"/>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B1E0A75-3E52-44B3-AEC2-EE70FA513A91}" type="datetimeFigureOut">
              <a:rPr lang="ru-RU" smtClean="0"/>
              <a:pPr/>
              <a:t>17.11.2021</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A15D0A05-2A37-4882-94D0-A1E4CEEA558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E0A75-3E52-44B3-AEC2-EE70FA513A91}" type="datetimeFigureOut">
              <a:rPr lang="ru-RU" smtClean="0"/>
              <a:pPr/>
              <a:t>17.11.2021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5D0A05-2A37-4882-94D0-A1E4CEEA558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6.xml"/><Relationship Id="rId7" Type="http://schemas.openxmlformats.org/officeDocument/2006/relationships/slide" Target="slide21.xm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slide" Target="slide20.xml"/><Relationship Id="rId5" Type="http://schemas.openxmlformats.org/officeDocument/2006/relationships/slide" Target="slide18.xml"/><Relationship Id="rId4" Type="http://schemas.openxmlformats.org/officeDocument/2006/relationships/slide" Target="slide19.xml"/><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slide" Target="slide15.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8.xml"/><Relationship Id="rId4" Type="http://schemas.openxmlformats.org/officeDocument/2006/relationships/slide" Target="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slide" Target="slide15.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8.xml"/><Relationship Id="rId4" Type="http://schemas.openxmlformats.org/officeDocument/2006/relationships/slide" Target="slide3.xml"/></Relationships>
</file>

<file path=ppt/slides/_rels/slide26.xml.rels><?xml version="1.0" encoding="UTF-8" standalone="yes"?>
<Relationships xmlns="http://schemas.openxmlformats.org/package/2006/relationships"><Relationship Id="rId3" Type="http://schemas.openxmlformats.org/officeDocument/2006/relationships/hyperlink" Target="https://ru.wikipedia.org/wiki/&#1050;&#1086;&#1084;&#1087;&#1100;&#1102;&#1090;&#1077;&#1088;&#1099;_&#1087;&#1103;&#1090;&#1086;&#1075;&#1086;_&#1087;&#1086;&#1082;&#1086;&#1083;&#1077;&#1085;&#1080;&#1103;" TargetMode="External"/><Relationship Id="rId2" Type="http://schemas.openxmlformats.org/officeDocument/2006/relationships/hyperlink" Target="https://derudo.ru/ustroystvo_kompyutera.html"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4.xml"/><Relationship Id="rId7" Type="http://schemas.openxmlformats.org/officeDocument/2006/relationships/slide" Target="slide13.xml"/><Relationship Id="rId2" Type="http://schemas.openxmlformats.org/officeDocument/2006/relationships/image" Target="../media/image2.png"/><Relationship Id="rId1" Type="http://schemas.openxmlformats.org/officeDocument/2006/relationships/slideLayout" Target="../slideLayouts/slideLayout8.xml"/><Relationship Id="rId6" Type="http://schemas.openxmlformats.org/officeDocument/2006/relationships/slide" Target="slide11.xml"/><Relationship Id="rId5" Type="http://schemas.openxmlformats.org/officeDocument/2006/relationships/slide" Target="slide7.xml"/><Relationship Id="rId4" Type="http://schemas.openxmlformats.org/officeDocument/2006/relationships/slide" Target="slide5.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9.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Устройство компьютера</a:t>
            </a:r>
            <a:endParaRPr lang="ru-RU" dirty="0"/>
          </a:p>
        </p:txBody>
      </p:sp>
      <p:sp>
        <p:nvSpPr>
          <p:cNvPr id="3" name="Подзаголовок 2"/>
          <p:cNvSpPr>
            <a:spLocks noGrp="1"/>
          </p:cNvSpPr>
          <p:nvPr>
            <p:ph type="subTitle" idx="1"/>
          </p:nvPr>
        </p:nvSpPr>
        <p:spPr/>
        <p:txBody>
          <a:bodyPr/>
          <a:lstStyle/>
          <a:p>
            <a:r>
              <a:rPr lang="ru-RU" dirty="0" smtClean="0"/>
              <a:t>Выполнила ученица 10 А класса</a:t>
            </a:r>
          </a:p>
          <a:p>
            <a:r>
              <a:rPr lang="ru-RU" dirty="0" smtClean="0"/>
              <a:t>МОУ СОШ №9</a:t>
            </a:r>
            <a:endParaRPr lang="en-US" dirty="0"/>
          </a:p>
          <a:p>
            <a:r>
              <a:rPr lang="ru-RU" dirty="0" smtClean="0"/>
              <a:t>Дабуль Катя</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4690864" cy="1067718"/>
          </a:xfrm>
        </p:spPr>
        <p:txBody>
          <a:bodyPr/>
          <a:lstStyle/>
          <a:p>
            <a:r>
              <a:rPr lang="ru-RU" dirty="0" smtClean="0"/>
              <a:t>Мобильные устройства</a:t>
            </a:r>
            <a:endParaRPr lang="ru-RU" dirty="0"/>
          </a:p>
        </p:txBody>
      </p:sp>
      <p:pic>
        <p:nvPicPr>
          <p:cNvPr id="5" name="Содержимое 4" descr="пнги1.1.png"/>
          <p:cNvPicPr>
            <a:picLocks noGrp="1" noChangeAspect="1"/>
          </p:cNvPicPr>
          <p:nvPr>
            <p:ph idx="1"/>
          </p:nvPr>
        </p:nvPicPr>
        <p:blipFill>
          <a:blip r:embed="rId2" cstate="print"/>
          <a:stretch>
            <a:fillRect/>
          </a:stretch>
        </p:blipFill>
        <p:spPr>
          <a:xfrm>
            <a:off x="-1188640" y="3717032"/>
            <a:ext cx="5111750" cy="4312590"/>
          </a:xfrm>
        </p:spPr>
      </p:pic>
      <p:sp>
        <p:nvSpPr>
          <p:cNvPr id="4" name="Текст 3"/>
          <p:cNvSpPr>
            <a:spLocks noGrp="1"/>
          </p:cNvSpPr>
          <p:nvPr>
            <p:ph type="body" sz="half" idx="2"/>
          </p:nvPr>
        </p:nvSpPr>
        <p:spPr>
          <a:xfrm>
            <a:off x="5148064" y="2420888"/>
            <a:ext cx="3888432" cy="4176464"/>
          </a:xfrm>
        </p:spPr>
        <p:txBody>
          <a:bodyPr>
            <a:normAutofit/>
          </a:bodyPr>
          <a:lstStyle/>
          <a:p>
            <a:r>
              <a:rPr lang="ru-RU" sz="2000" dirty="0" smtClean="0"/>
              <a:t>Виды мобильных устройств:</a:t>
            </a:r>
          </a:p>
          <a:p>
            <a:pPr>
              <a:buFont typeface="Arial" pitchFamily="34" charset="0"/>
              <a:buChar char="•"/>
            </a:pPr>
            <a:r>
              <a:rPr lang="ru-RU" sz="2000" dirty="0" smtClean="0"/>
              <a:t> смартфоны</a:t>
            </a:r>
          </a:p>
          <a:p>
            <a:pPr>
              <a:buFont typeface="Arial" pitchFamily="34" charset="0"/>
              <a:buChar char="•"/>
            </a:pPr>
            <a:r>
              <a:rPr lang="ru-RU" sz="2000" dirty="0" smtClean="0"/>
              <a:t> планшеты</a:t>
            </a:r>
          </a:p>
          <a:p>
            <a:pPr>
              <a:buFont typeface="Arial" pitchFamily="34" charset="0"/>
              <a:buChar char="•"/>
            </a:pPr>
            <a:r>
              <a:rPr lang="ru-RU" sz="2000" dirty="0"/>
              <a:t> </a:t>
            </a:r>
            <a:r>
              <a:rPr lang="ru-RU" sz="2000" dirty="0" smtClean="0"/>
              <a:t>ноутбуки</a:t>
            </a:r>
          </a:p>
          <a:p>
            <a:pPr>
              <a:buFont typeface="Arial" pitchFamily="34" charset="0"/>
              <a:buChar char="•"/>
            </a:pPr>
            <a:r>
              <a:rPr lang="ru-RU" sz="2000" dirty="0"/>
              <a:t> </a:t>
            </a:r>
            <a:r>
              <a:rPr lang="ru-RU" sz="2000" dirty="0" smtClean="0"/>
              <a:t>электронные книги</a:t>
            </a:r>
          </a:p>
          <a:p>
            <a:pPr>
              <a:buFont typeface="Arial" pitchFamily="34" charset="0"/>
              <a:buChar char="•"/>
            </a:pPr>
            <a:r>
              <a:rPr lang="ru-RU" sz="2000" dirty="0"/>
              <a:t> </a:t>
            </a:r>
            <a:r>
              <a:rPr lang="ru-RU" sz="2000" dirty="0" smtClean="0"/>
              <a:t>гибридные устройства</a:t>
            </a:r>
          </a:p>
          <a:p>
            <a:pPr>
              <a:buFont typeface="Arial" pitchFamily="34" charset="0"/>
              <a:buChar char="•"/>
            </a:pPr>
            <a:r>
              <a:rPr lang="ru-RU" sz="2000" dirty="0"/>
              <a:t> </a:t>
            </a:r>
            <a:r>
              <a:rPr lang="ru-RU" sz="2000" dirty="0" err="1" smtClean="0"/>
              <a:t>нетбуки</a:t>
            </a:r>
            <a:endParaRPr lang="ru-RU" sz="2000" dirty="0" smtClean="0"/>
          </a:p>
        </p:txBody>
      </p:sp>
      <p:sp>
        <p:nvSpPr>
          <p:cNvPr id="6" name="Овальная выноска 5"/>
          <p:cNvSpPr/>
          <p:nvPr/>
        </p:nvSpPr>
        <p:spPr>
          <a:xfrm>
            <a:off x="1115616" y="1628800"/>
            <a:ext cx="3240360" cy="23762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Существует множество видов мобильных устройств и в настоящий момент все они набирают большую популярность</a:t>
            </a:r>
            <a:endParaRPr lang="ru-RU" dirty="0"/>
          </a:p>
        </p:txBody>
      </p:sp>
      <p:sp>
        <p:nvSpPr>
          <p:cNvPr id="7" name="Управляющая кнопка: назад 6">
            <a:hlinkClick r:id="rId3" action="ppaction://hlinksldjump" highlightClick="1"/>
          </p:cNvPr>
          <p:cNvSpPr/>
          <p:nvPr/>
        </p:nvSpPr>
        <p:spPr>
          <a:xfrm>
            <a:off x="7956376" y="5949280"/>
            <a:ext cx="792088" cy="792088"/>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heckerboard(across)">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836712"/>
            <a:ext cx="5400600" cy="598388"/>
          </a:xfrm>
        </p:spPr>
        <p:txBody>
          <a:bodyPr>
            <a:normAutofit/>
          </a:bodyPr>
          <a:lstStyle/>
          <a:p>
            <a:pPr algn="r"/>
            <a:r>
              <a:rPr lang="ru-RU" dirty="0" smtClean="0"/>
              <a:t>Как правильно выбрать компьютер для себя?</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7236296" y="4221088"/>
            <a:ext cx="5111750" cy="4312590"/>
          </a:xfrm>
        </p:spPr>
      </p:pic>
      <p:sp>
        <p:nvSpPr>
          <p:cNvPr id="4" name="Текст 3"/>
          <p:cNvSpPr>
            <a:spLocks noGrp="1"/>
          </p:cNvSpPr>
          <p:nvPr>
            <p:ph type="body" sz="half" idx="2"/>
          </p:nvPr>
        </p:nvSpPr>
        <p:spPr>
          <a:xfrm>
            <a:off x="323528" y="1700808"/>
            <a:ext cx="4248472" cy="5157192"/>
          </a:xfrm>
        </p:spPr>
        <p:txBody>
          <a:bodyPr>
            <a:noAutofit/>
          </a:bodyPr>
          <a:lstStyle/>
          <a:p>
            <a:pPr>
              <a:buFont typeface="Arial" pitchFamily="34" charset="0"/>
              <a:buChar char="•"/>
            </a:pPr>
            <a:r>
              <a:rPr lang="ru-RU" sz="1700" dirty="0" smtClean="0"/>
              <a:t>Офисный компьютер предназначен для подготовки документов, работы с электронной почтой и Интернетом. Основными плюсами являются цена и надежность.</a:t>
            </a:r>
          </a:p>
          <a:p>
            <a:pPr>
              <a:buFont typeface="Arial" pitchFamily="34" charset="0"/>
              <a:buChar char="•"/>
            </a:pPr>
            <a:r>
              <a:rPr lang="ru-RU" sz="1700" dirty="0" smtClean="0"/>
              <a:t>Домашний компьютер  должен быть более универсальным, поскольку используется для решения самых различных задач.</a:t>
            </a:r>
          </a:p>
          <a:p>
            <a:pPr>
              <a:buFont typeface="Arial" pitchFamily="34" charset="0"/>
              <a:buChar char="•"/>
            </a:pPr>
            <a:r>
              <a:rPr lang="ru-RU" sz="1700" dirty="0" smtClean="0"/>
              <a:t>Игровой компьютер один из самых требовательных к быстродействию процессора, видеокарты и размеру оперативной памяти. Такие устройства, как правило очень дорогие.</a:t>
            </a:r>
          </a:p>
          <a:p>
            <a:pPr>
              <a:buFont typeface="Arial" pitchFamily="34" charset="0"/>
              <a:buChar char="•"/>
            </a:pPr>
            <a:r>
              <a:rPr lang="ru-RU" sz="1700" dirty="0" smtClean="0"/>
              <a:t> Компьютер для профессиональной работы с графикой и видео должен иметь мощный многоядерный процессор, большой объем оперативной памяти и вместительный жёсткий диск.</a:t>
            </a:r>
            <a:endParaRPr lang="ru-RU" sz="1700" dirty="0"/>
          </a:p>
        </p:txBody>
      </p:sp>
      <p:sp>
        <p:nvSpPr>
          <p:cNvPr id="7" name="Овальная выноска 6"/>
          <p:cNvSpPr/>
          <p:nvPr/>
        </p:nvSpPr>
        <p:spPr>
          <a:xfrm flipH="1">
            <a:off x="5076056" y="2348880"/>
            <a:ext cx="3456384" cy="24482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Компьютер желательно выбирать с учетом дальнейшего усовершенствования, для расширения возможностей</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067128" cy="1162050"/>
          </a:xfrm>
        </p:spPr>
        <p:txBody>
          <a:bodyPr/>
          <a:lstStyle/>
          <a:p>
            <a:r>
              <a:rPr lang="ru-RU" dirty="0" smtClean="0"/>
              <a:t>Как правильно выбрать компьютер для себя?</a:t>
            </a:r>
            <a:endParaRPr lang="ru-RU" dirty="0"/>
          </a:p>
        </p:txBody>
      </p:sp>
      <p:graphicFrame>
        <p:nvGraphicFramePr>
          <p:cNvPr id="5" name="Содержимое 4"/>
          <p:cNvGraphicFramePr>
            <a:graphicFrameLocks noGrp="1"/>
          </p:cNvGraphicFramePr>
          <p:nvPr>
            <p:ph idx="1"/>
          </p:nvPr>
        </p:nvGraphicFramePr>
        <p:xfrm>
          <a:off x="179512" y="1556792"/>
          <a:ext cx="7632848" cy="3744415"/>
        </p:xfrm>
        <a:graphic>
          <a:graphicData uri="http://schemas.openxmlformats.org/drawingml/2006/table">
            <a:tbl>
              <a:tblPr firstRow="1" bandRow="1">
                <a:tableStyleId>{5C22544A-7EE6-4342-B048-85BDC9FD1C3A}</a:tableStyleId>
              </a:tblPr>
              <a:tblGrid>
                <a:gridCol w="1656184"/>
                <a:gridCol w="1296144"/>
                <a:gridCol w="1080120"/>
                <a:gridCol w="1584176"/>
                <a:gridCol w="2016224"/>
              </a:tblGrid>
              <a:tr h="748883">
                <a:tc>
                  <a:txBody>
                    <a:bodyPr/>
                    <a:lstStyle/>
                    <a:p>
                      <a:r>
                        <a:rPr lang="ru-RU" dirty="0" smtClean="0"/>
                        <a:t>Тип</a:t>
                      </a:r>
                      <a:r>
                        <a:rPr lang="ru-RU" baseline="0" dirty="0" smtClean="0"/>
                        <a:t> компьютера</a:t>
                      </a:r>
                      <a:endParaRPr lang="ru-RU" dirty="0"/>
                    </a:p>
                  </a:txBody>
                  <a:tcPr/>
                </a:tc>
                <a:tc>
                  <a:txBody>
                    <a:bodyPr/>
                    <a:lstStyle/>
                    <a:p>
                      <a:r>
                        <a:rPr lang="ru-RU" dirty="0" smtClean="0"/>
                        <a:t>Процессор</a:t>
                      </a:r>
                      <a:endParaRPr lang="ru-RU" dirty="0"/>
                    </a:p>
                  </a:txBody>
                  <a:tcPr/>
                </a:tc>
                <a:tc>
                  <a:txBody>
                    <a:bodyPr/>
                    <a:lstStyle/>
                    <a:p>
                      <a:r>
                        <a:rPr lang="ru-RU" dirty="0" smtClean="0"/>
                        <a:t>ОЗУ</a:t>
                      </a:r>
                      <a:endParaRPr lang="ru-RU" dirty="0"/>
                    </a:p>
                  </a:txBody>
                  <a:tcPr/>
                </a:tc>
                <a:tc>
                  <a:txBody>
                    <a:bodyPr/>
                    <a:lstStyle/>
                    <a:p>
                      <a:r>
                        <a:rPr lang="ru-RU" dirty="0" smtClean="0"/>
                        <a:t>Жёсткий диск</a:t>
                      </a:r>
                      <a:endParaRPr lang="ru-RU" dirty="0"/>
                    </a:p>
                  </a:txBody>
                  <a:tcPr/>
                </a:tc>
                <a:tc>
                  <a:txBody>
                    <a:bodyPr/>
                    <a:lstStyle/>
                    <a:p>
                      <a:r>
                        <a:rPr lang="ru-RU" dirty="0" smtClean="0"/>
                        <a:t>Видеокарта</a:t>
                      </a:r>
                    </a:p>
                    <a:p>
                      <a:r>
                        <a:rPr lang="ru-RU" dirty="0" smtClean="0"/>
                        <a:t>(память)</a:t>
                      </a:r>
                      <a:endParaRPr lang="ru-RU" dirty="0"/>
                    </a:p>
                  </a:txBody>
                  <a:tcPr/>
                </a:tc>
              </a:tr>
              <a:tr h="748883">
                <a:tc>
                  <a:txBody>
                    <a:bodyPr/>
                    <a:lstStyle/>
                    <a:p>
                      <a:r>
                        <a:rPr lang="ru-RU" dirty="0" smtClean="0"/>
                        <a:t>Офисный</a:t>
                      </a:r>
                      <a:endParaRPr lang="ru-RU" dirty="0"/>
                    </a:p>
                  </a:txBody>
                  <a:tcPr/>
                </a:tc>
                <a:tc>
                  <a:txBody>
                    <a:bodyPr/>
                    <a:lstStyle/>
                    <a:p>
                      <a:r>
                        <a:rPr lang="ru-RU" dirty="0" smtClean="0"/>
                        <a:t>3,1 ГГц;</a:t>
                      </a:r>
                      <a:r>
                        <a:rPr lang="ru-RU" baseline="0" dirty="0" smtClean="0"/>
                        <a:t> </a:t>
                      </a:r>
                    </a:p>
                    <a:p>
                      <a:r>
                        <a:rPr lang="ru-RU" baseline="0" dirty="0" smtClean="0"/>
                        <a:t>2 ядра</a:t>
                      </a:r>
                      <a:endParaRPr lang="ru-RU" dirty="0"/>
                    </a:p>
                  </a:txBody>
                  <a:tcPr/>
                </a:tc>
                <a:tc>
                  <a:txBody>
                    <a:bodyPr/>
                    <a:lstStyle/>
                    <a:p>
                      <a:r>
                        <a:rPr lang="ru-RU" dirty="0" smtClean="0"/>
                        <a:t>2</a:t>
                      </a:r>
                      <a:r>
                        <a:rPr lang="ru-RU" baseline="0" dirty="0" smtClean="0"/>
                        <a:t> Гбайт</a:t>
                      </a:r>
                      <a:endParaRPr lang="ru-RU" dirty="0"/>
                    </a:p>
                  </a:txBody>
                  <a:tcPr/>
                </a:tc>
                <a:tc>
                  <a:txBody>
                    <a:bodyPr/>
                    <a:lstStyle/>
                    <a:p>
                      <a:r>
                        <a:rPr lang="ru-RU" dirty="0" smtClean="0"/>
                        <a:t>500 Гбайт</a:t>
                      </a:r>
                      <a:endParaRPr lang="ru-RU" dirty="0"/>
                    </a:p>
                  </a:txBody>
                  <a:tcPr/>
                </a:tc>
                <a:tc>
                  <a:txBody>
                    <a:bodyPr/>
                    <a:lstStyle/>
                    <a:p>
                      <a:r>
                        <a:rPr lang="ru-RU" dirty="0" smtClean="0"/>
                        <a:t>Интегрированная</a:t>
                      </a:r>
                      <a:endParaRPr lang="ru-RU" dirty="0"/>
                    </a:p>
                  </a:txBody>
                  <a:tcPr/>
                </a:tc>
              </a:tr>
              <a:tr h="748883">
                <a:tc>
                  <a:txBody>
                    <a:bodyPr/>
                    <a:lstStyle/>
                    <a:p>
                      <a:r>
                        <a:rPr lang="ru-RU" dirty="0" smtClean="0"/>
                        <a:t>Домашний</a:t>
                      </a:r>
                      <a:endParaRPr lang="ru-RU" dirty="0"/>
                    </a:p>
                  </a:txBody>
                  <a:tcPr/>
                </a:tc>
                <a:tc>
                  <a:txBody>
                    <a:bodyPr/>
                    <a:lstStyle/>
                    <a:p>
                      <a:r>
                        <a:rPr lang="ru-RU" dirty="0" smtClean="0"/>
                        <a:t>3,4 ГГц; </a:t>
                      </a:r>
                    </a:p>
                    <a:p>
                      <a:r>
                        <a:rPr lang="ru-RU" dirty="0" smtClean="0"/>
                        <a:t>2 ядра</a:t>
                      </a:r>
                      <a:endParaRPr lang="ru-RU" dirty="0"/>
                    </a:p>
                  </a:txBody>
                  <a:tcPr/>
                </a:tc>
                <a:tc>
                  <a:txBody>
                    <a:bodyPr/>
                    <a:lstStyle/>
                    <a:p>
                      <a:r>
                        <a:rPr lang="ru-RU" dirty="0" smtClean="0"/>
                        <a:t>8 Гбайт</a:t>
                      </a:r>
                      <a:endParaRPr lang="ru-RU" dirty="0"/>
                    </a:p>
                  </a:txBody>
                  <a:tcPr/>
                </a:tc>
                <a:tc>
                  <a:txBody>
                    <a:bodyPr/>
                    <a:lstStyle/>
                    <a:p>
                      <a:r>
                        <a:rPr lang="ru-RU" dirty="0" smtClean="0"/>
                        <a:t>1 Тбайт</a:t>
                      </a:r>
                      <a:endParaRPr lang="ru-RU" dirty="0"/>
                    </a:p>
                  </a:txBody>
                  <a:tcPr/>
                </a:tc>
                <a:tc>
                  <a:txBody>
                    <a:bodyPr/>
                    <a:lstStyle/>
                    <a:p>
                      <a:r>
                        <a:rPr lang="ru-RU" dirty="0" smtClean="0"/>
                        <a:t>Выделенная </a:t>
                      </a:r>
                    </a:p>
                    <a:p>
                      <a:r>
                        <a:rPr lang="ru-RU" dirty="0" smtClean="0"/>
                        <a:t>(2 Гбайт)</a:t>
                      </a:r>
                      <a:endParaRPr lang="ru-RU" dirty="0"/>
                    </a:p>
                  </a:txBody>
                  <a:tcPr/>
                </a:tc>
              </a:tr>
              <a:tr h="748883">
                <a:tc>
                  <a:txBody>
                    <a:bodyPr/>
                    <a:lstStyle/>
                    <a:p>
                      <a:r>
                        <a:rPr lang="ru-RU" dirty="0" smtClean="0"/>
                        <a:t>Игровой</a:t>
                      </a:r>
                      <a:endParaRPr lang="ru-RU" dirty="0"/>
                    </a:p>
                  </a:txBody>
                  <a:tcPr/>
                </a:tc>
                <a:tc>
                  <a:txBody>
                    <a:bodyPr/>
                    <a:lstStyle/>
                    <a:p>
                      <a:r>
                        <a:rPr lang="ru-RU" dirty="0" smtClean="0"/>
                        <a:t>3,7</a:t>
                      </a:r>
                      <a:r>
                        <a:rPr lang="ru-RU" baseline="0" dirty="0" smtClean="0"/>
                        <a:t> ГГц;</a:t>
                      </a:r>
                    </a:p>
                    <a:p>
                      <a:r>
                        <a:rPr lang="ru-RU" baseline="0" dirty="0" smtClean="0"/>
                        <a:t> 4ядра</a:t>
                      </a:r>
                      <a:endParaRPr lang="ru-RU" dirty="0"/>
                    </a:p>
                  </a:txBody>
                  <a:tcPr/>
                </a:tc>
                <a:tc>
                  <a:txBody>
                    <a:bodyPr/>
                    <a:lstStyle/>
                    <a:p>
                      <a:r>
                        <a:rPr lang="ru-RU" dirty="0" smtClean="0"/>
                        <a:t>16 Гбайт </a:t>
                      </a:r>
                      <a:endParaRPr lang="ru-RU" dirty="0"/>
                    </a:p>
                  </a:txBody>
                  <a:tcPr/>
                </a:tc>
                <a:tc>
                  <a:txBody>
                    <a:bodyPr/>
                    <a:lstStyle/>
                    <a:p>
                      <a:r>
                        <a:rPr lang="ru-RU" dirty="0" smtClean="0"/>
                        <a:t>3 Тбайт</a:t>
                      </a:r>
                      <a:endParaRPr lang="ru-RU" dirty="0"/>
                    </a:p>
                  </a:txBody>
                  <a:tcPr/>
                </a:tc>
                <a:tc>
                  <a:txBody>
                    <a:bodyPr/>
                    <a:lstStyle/>
                    <a:p>
                      <a:r>
                        <a:rPr lang="ru-RU" dirty="0" smtClean="0"/>
                        <a:t>Выделенная</a:t>
                      </a:r>
                    </a:p>
                    <a:p>
                      <a:r>
                        <a:rPr lang="ru-RU" dirty="0" smtClean="0"/>
                        <a:t>(4 Гбайт)</a:t>
                      </a:r>
                    </a:p>
                  </a:txBody>
                  <a:tcPr/>
                </a:tc>
              </a:tr>
              <a:tr h="748883">
                <a:tc>
                  <a:txBody>
                    <a:bodyPr/>
                    <a:lstStyle/>
                    <a:p>
                      <a:r>
                        <a:rPr lang="ru-RU" dirty="0" smtClean="0"/>
                        <a:t>Мульти-медийный</a:t>
                      </a:r>
                      <a:endParaRPr lang="ru-RU" dirty="0"/>
                    </a:p>
                  </a:txBody>
                  <a:tcPr/>
                </a:tc>
                <a:tc>
                  <a:txBody>
                    <a:bodyPr/>
                    <a:lstStyle/>
                    <a:p>
                      <a:r>
                        <a:rPr lang="ru-RU" dirty="0" smtClean="0"/>
                        <a:t>3,4 ГГц; </a:t>
                      </a:r>
                    </a:p>
                    <a:p>
                      <a:r>
                        <a:rPr lang="ru-RU" dirty="0" smtClean="0"/>
                        <a:t>4</a:t>
                      </a:r>
                      <a:r>
                        <a:rPr lang="ru-RU" baseline="0" dirty="0" smtClean="0"/>
                        <a:t> ядра</a:t>
                      </a:r>
                      <a:endParaRPr lang="ru-RU" dirty="0"/>
                    </a:p>
                  </a:txBody>
                  <a:tcPr/>
                </a:tc>
                <a:tc>
                  <a:txBody>
                    <a:bodyPr/>
                    <a:lstStyle/>
                    <a:p>
                      <a:r>
                        <a:rPr lang="ru-RU" dirty="0" smtClean="0"/>
                        <a:t>16 Гбайт</a:t>
                      </a:r>
                      <a:endParaRPr lang="ru-RU" dirty="0"/>
                    </a:p>
                  </a:txBody>
                  <a:tcPr/>
                </a:tc>
                <a:tc>
                  <a:txBody>
                    <a:bodyPr/>
                    <a:lstStyle/>
                    <a:p>
                      <a:r>
                        <a:rPr lang="ru-RU" dirty="0" smtClean="0"/>
                        <a:t>2 Тбайт</a:t>
                      </a:r>
                      <a:endParaRPr lang="ru-RU" dirty="0"/>
                    </a:p>
                  </a:txBody>
                  <a:tcPr/>
                </a:tc>
                <a:tc>
                  <a:txBody>
                    <a:bodyPr/>
                    <a:lstStyle/>
                    <a:p>
                      <a:r>
                        <a:rPr lang="ru-RU" dirty="0" smtClean="0"/>
                        <a:t>Выделенная</a:t>
                      </a:r>
                    </a:p>
                    <a:p>
                      <a:r>
                        <a:rPr lang="ru-RU" dirty="0" smtClean="0"/>
                        <a:t>(2 Гбайт)</a:t>
                      </a:r>
                      <a:endParaRPr lang="ru-RU" dirty="0"/>
                    </a:p>
                  </a:txBody>
                  <a:tcPr/>
                </a:tc>
              </a:tr>
            </a:tbl>
          </a:graphicData>
        </a:graphic>
      </p:graphicFrame>
      <p:pic>
        <p:nvPicPr>
          <p:cNvPr id="6" name="Рисунок 5" descr="пнг1.png"/>
          <p:cNvPicPr>
            <a:picLocks noChangeAspect="1"/>
          </p:cNvPicPr>
          <p:nvPr/>
        </p:nvPicPr>
        <p:blipFill>
          <a:blip r:embed="rId2" cstate="print"/>
          <a:stretch>
            <a:fillRect/>
          </a:stretch>
        </p:blipFill>
        <p:spPr>
          <a:xfrm>
            <a:off x="-1908720" y="5085184"/>
            <a:ext cx="6763694" cy="5706272"/>
          </a:xfrm>
          <a:prstGeom prst="rect">
            <a:avLst/>
          </a:prstGeom>
        </p:spPr>
      </p:pic>
      <p:sp>
        <p:nvSpPr>
          <p:cNvPr id="7" name="Овальная выноска 6"/>
          <p:cNvSpPr/>
          <p:nvPr/>
        </p:nvSpPr>
        <p:spPr>
          <a:xfrm>
            <a:off x="2195736" y="5445224"/>
            <a:ext cx="5760640" cy="10081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Примерные характеристики компьютеров разных типов</a:t>
            </a:r>
            <a:endParaRPr lang="ru-RU" dirty="0"/>
          </a:p>
        </p:txBody>
      </p:sp>
      <p:sp>
        <p:nvSpPr>
          <p:cNvPr id="8" name="Управляющая кнопка: назад 7">
            <a:hlinkClick r:id="rId3" action="ppaction://hlinksldjump" highlightClick="1"/>
          </p:cNvPr>
          <p:cNvSpPr/>
          <p:nvPr/>
        </p:nvSpPr>
        <p:spPr>
          <a:xfrm>
            <a:off x="8100392" y="5877272"/>
            <a:ext cx="792088" cy="764704"/>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Устройство компьютера</a:t>
            </a:r>
            <a:endParaRPr lang="ru-RU" dirty="0"/>
          </a:p>
        </p:txBody>
      </p:sp>
      <p:pic>
        <p:nvPicPr>
          <p:cNvPr id="5" name="Содержимое 4" descr="пнги1.1.png"/>
          <p:cNvPicPr>
            <a:picLocks noGrp="1" noChangeAspect="1"/>
          </p:cNvPicPr>
          <p:nvPr>
            <p:ph idx="1"/>
          </p:nvPr>
        </p:nvPicPr>
        <p:blipFill>
          <a:blip r:embed="rId2" cstate="print"/>
          <a:stretch>
            <a:fillRect/>
          </a:stretch>
        </p:blipFill>
        <p:spPr>
          <a:xfrm>
            <a:off x="-1188640" y="3284984"/>
            <a:ext cx="5111750" cy="4312590"/>
          </a:xfrm>
        </p:spPr>
      </p:pic>
      <p:sp>
        <p:nvSpPr>
          <p:cNvPr id="6" name="Овальная выноска 5"/>
          <p:cNvSpPr/>
          <p:nvPr/>
        </p:nvSpPr>
        <p:spPr>
          <a:xfrm>
            <a:off x="1907704" y="1412776"/>
            <a:ext cx="3744416" cy="302433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Компьютер</a:t>
            </a:r>
            <a:r>
              <a:rPr lang="ru-RU" dirty="0"/>
              <a:t>, в обыденном понимании, </a:t>
            </a:r>
            <a:r>
              <a:rPr lang="ru-RU" b="1" dirty="0"/>
              <a:t>состоит</a:t>
            </a:r>
            <a:r>
              <a:rPr lang="ru-RU" dirty="0"/>
              <a:t> из системного блока, монитора, клавиатуры, мышки, аудиосистемы. К нему можно подключить </a:t>
            </a:r>
            <a:r>
              <a:rPr lang="ru-RU" dirty="0" err="1"/>
              <a:t>геймпад</a:t>
            </a:r>
            <a:r>
              <a:rPr lang="ru-RU" dirty="0"/>
              <a:t>, принтер, сканер и много других устройств.</a:t>
            </a:r>
          </a:p>
        </p:txBody>
      </p:sp>
      <p:pic>
        <p:nvPicPr>
          <p:cNvPr id="9" name="Рисунок 8" descr="кака.jpg"/>
          <p:cNvPicPr>
            <a:picLocks noChangeAspect="1"/>
          </p:cNvPicPr>
          <p:nvPr/>
        </p:nvPicPr>
        <p:blipFill>
          <a:blip r:embed="rId3" cstate="print"/>
          <a:stretch>
            <a:fillRect/>
          </a:stretch>
        </p:blipFill>
        <p:spPr>
          <a:xfrm>
            <a:off x="5508104" y="3645024"/>
            <a:ext cx="3356735" cy="298819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Устройство компьютера</a:t>
            </a:r>
            <a:endParaRPr lang="ru-RU" dirty="0"/>
          </a:p>
        </p:txBody>
      </p:sp>
      <p:pic>
        <p:nvPicPr>
          <p:cNvPr id="5" name="Содержимое 4" descr="магистраль.jpg"/>
          <p:cNvPicPr>
            <a:picLocks noGrp="1" noChangeAspect="1"/>
          </p:cNvPicPr>
          <p:nvPr>
            <p:ph idx="1"/>
          </p:nvPr>
        </p:nvPicPr>
        <p:blipFill>
          <a:blip r:embed="rId2" cstate="print"/>
          <a:srcRect t="24908" r="-2198"/>
          <a:stretch>
            <a:fillRect/>
          </a:stretch>
        </p:blipFill>
        <p:spPr>
          <a:xfrm>
            <a:off x="0" y="1628800"/>
            <a:ext cx="6696744" cy="3690411"/>
          </a:xfrm>
        </p:spPr>
      </p:pic>
      <p:pic>
        <p:nvPicPr>
          <p:cNvPr id="6" name="Рисунок 5" descr="пинг1.2.png"/>
          <p:cNvPicPr>
            <a:picLocks noChangeAspect="1"/>
          </p:cNvPicPr>
          <p:nvPr/>
        </p:nvPicPr>
        <p:blipFill>
          <a:blip r:embed="rId3" cstate="print"/>
          <a:stretch>
            <a:fillRect/>
          </a:stretch>
        </p:blipFill>
        <p:spPr>
          <a:xfrm>
            <a:off x="6732240" y="4221088"/>
            <a:ext cx="6763694" cy="5706272"/>
          </a:xfrm>
          <a:prstGeom prst="rect">
            <a:avLst/>
          </a:prstGeom>
        </p:spPr>
      </p:pic>
      <p:sp>
        <p:nvSpPr>
          <p:cNvPr id="7" name="Овальная выноска 6"/>
          <p:cNvSpPr/>
          <p:nvPr/>
        </p:nvSpPr>
        <p:spPr>
          <a:xfrm flipH="1">
            <a:off x="2195736" y="4797152"/>
            <a:ext cx="5040560" cy="14401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i="1" dirty="0" smtClean="0"/>
              <a:t>Шина(магистраль)-</a:t>
            </a:r>
            <a:r>
              <a:rPr lang="ru-RU" dirty="0" smtClean="0"/>
              <a:t>группа линий связи и обмена данными между несколькими устройствами компьютера</a:t>
            </a:r>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Устройство компьютера</a:t>
            </a:r>
            <a:endParaRPr lang="ru-RU" dirty="0"/>
          </a:p>
        </p:txBody>
      </p:sp>
      <p:pic>
        <p:nvPicPr>
          <p:cNvPr id="5" name="Содержимое 4" descr="пнг1.png"/>
          <p:cNvPicPr>
            <a:picLocks noGrp="1" noChangeAspect="1"/>
          </p:cNvPicPr>
          <p:nvPr>
            <p:ph idx="1"/>
          </p:nvPr>
        </p:nvPicPr>
        <p:blipFill>
          <a:blip r:embed="rId2" cstate="print"/>
          <a:stretch>
            <a:fillRect/>
          </a:stretch>
        </p:blipFill>
        <p:spPr>
          <a:xfrm>
            <a:off x="5508104" y="2708920"/>
            <a:ext cx="5111750" cy="4312590"/>
          </a:xfrm>
        </p:spPr>
      </p:pic>
      <p:sp>
        <p:nvSpPr>
          <p:cNvPr id="4" name="Текст 3"/>
          <p:cNvSpPr>
            <a:spLocks noGrp="1"/>
          </p:cNvSpPr>
          <p:nvPr>
            <p:ph type="body" sz="half" idx="2"/>
          </p:nvPr>
        </p:nvSpPr>
        <p:spPr>
          <a:xfrm>
            <a:off x="539552" y="1916832"/>
            <a:ext cx="2925961" cy="4209331"/>
          </a:xfrm>
        </p:spPr>
        <p:txBody>
          <a:bodyPr/>
          <a:lstStyle/>
          <a:p>
            <a:r>
              <a:rPr lang="ru-RU" sz="2000" dirty="0" smtClean="0"/>
              <a:t>Системный блок</a:t>
            </a:r>
          </a:p>
          <a:p>
            <a:pPr>
              <a:buFont typeface="Arial" pitchFamily="34" charset="0"/>
              <a:buChar char="•"/>
            </a:pPr>
            <a:r>
              <a:rPr lang="ru-RU" sz="2000" dirty="0" smtClean="0">
                <a:hlinkClick r:id="rId3" action="ppaction://hlinksldjump"/>
              </a:rPr>
              <a:t>Корпус</a:t>
            </a:r>
            <a:endParaRPr lang="ru-RU" sz="2000" dirty="0" smtClean="0"/>
          </a:p>
          <a:p>
            <a:pPr>
              <a:buFont typeface="Arial" pitchFamily="34" charset="0"/>
              <a:buChar char="•"/>
            </a:pPr>
            <a:r>
              <a:rPr lang="ru-RU" sz="2000" dirty="0" smtClean="0">
                <a:hlinkClick r:id="rId4" action="ppaction://hlinksldjump"/>
              </a:rPr>
              <a:t>Блок питания </a:t>
            </a:r>
            <a:endParaRPr lang="ru-RU" sz="2000" dirty="0" smtClean="0"/>
          </a:p>
          <a:p>
            <a:pPr>
              <a:buFont typeface="Arial" pitchFamily="34" charset="0"/>
              <a:buChar char="•"/>
            </a:pPr>
            <a:r>
              <a:rPr lang="ru-RU" sz="2000" dirty="0" smtClean="0">
                <a:hlinkClick r:id="rId5" action="ppaction://hlinksldjump"/>
              </a:rPr>
              <a:t>Материнская плата</a:t>
            </a:r>
            <a:endParaRPr lang="ru-RU" sz="2000" dirty="0" smtClean="0"/>
          </a:p>
          <a:p>
            <a:pPr>
              <a:buFont typeface="Arial" pitchFamily="34" charset="0"/>
              <a:buChar char="•"/>
            </a:pPr>
            <a:r>
              <a:rPr lang="ru-RU" sz="2000" dirty="0" smtClean="0">
                <a:hlinkClick r:id="rId4" action="ppaction://hlinksldjump"/>
              </a:rPr>
              <a:t>Процессор </a:t>
            </a:r>
            <a:endParaRPr lang="ru-RU" sz="2000" dirty="0" smtClean="0"/>
          </a:p>
          <a:p>
            <a:pPr>
              <a:buFont typeface="Arial" pitchFamily="34" charset="0"/>
              <a:buChar char="•"/>
            </a:pPr>
            <a:r>
              <a:rPr lang="ru-RU" sz="2000" dirty="0" smtClean="0">
                <a:hlinkClick r:id="rId6" action="ppaction://hlinksldjump"/>
              </a:rPr>
              <a:t>Оперативная память</a:t>
            </a:r>
            <a:endParaRPr lang="ru-RU" sz="2000" dirty="0" smtClean="0"/>
          </a:p>
          <a:p>
            <a:pPr>
              <a:buFont typeface="Arial" pitchFamily="34" charset="0"/>
              <a:buChar char="•"/>
            </a:pPr>
            <a:r>
              <a:rPr lang="ru-RU" sz="2000" dirty="0" smtClean="0">
                <a:hlinkClick r:id="rId7" action="ppaction://hlinksldjump"/>
              </a:rPr>
              <a:t>Видеокарта</a:t>
            </a:r>
            <a:endParaRPr lang="ru-RU" sz="2000" dirty="0" smtClean="0"/>
          </a:p>
          <a:p>
            <a:pPr>
              <a:buFont typeface="Arial" pitchFamily="34" charset="0"/>
              <a:buChar char="•"/>
            </a:pPr>
            <a:r>
              <a:rPr lang="ru-RU" sz="2000" dirty="0" smtClean="0">
                <a:hlinkClick r:id="rId8" action="ppaction://hlinksldjump"/>
              </a:rPr>
              <a:t>Жесткий диск</a:t>
            </a:r>
            <a:endParaRPr lang="ru-RU" sz="2000" dirty="0" smtClean="0"/>
          </a:p>
          <a:p>
            <a:endParaRPr lang="ru-RU" dirty="0" smtClean="0"/>
          </a:p>
          <a:p>
            <a:pPr>
              <a:buFont typeface="Arial" pitchFamily="34" charset="0"/>
              <a:buChar char="•"/>
            </a:pPr>
            <a:endParaRPr lang="ru-RU" dirty="0" smtClean="0"/>
          </a:p>
          <a:p>
            <a:endParaRPr lang="ru-RU" dirty="0" smtClean="0"/>
          </a:p>
          <a:p>
            <a:r>
              <a:rPr lang="ru-RU" dirty="0"/>
              <a:t> </a:t>
            </a:r>
            <a:endParaRPr lang="ru-RU" dirty="0" smtClean="0"/>
          </a:p>
          <a:p>
            <a:endParaRPr lang="ru-RU" dirty="0" smtClean="0"/>
          </a:p>
        </p:txBody>
      </p:sp>
      <p:sp>
        <p:nvSpPr>
          <p:cNvPr id="6" name="Овальная выноска 5"/>
          <p:cNvSpPr/>
          <p:nvPr/>
        </p:nvSpPr>
        <p:spPr>
          <a:xfrm flipH="1">
            <a:off x="4283968" y="1484784"/>
            <a:ext cx="2736304"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Системный блок- самая важная часть компьютера!</a:t>
            </a:r>
            <a:endParaRPr lang="ru-RU" dirty="0"/>
          </a:p>
        </p:txBody>
      </p:sp>
      <p:sp>
        <p:nvSpPr>
          <p:cNvPr id="7" name="Управляющая кнопка: назад 6">
            <a:hlinkClick r:id="rId9" action="ppaction://hlinksldjump" highlightClick="1"/>
          </p:cNvPr>
          <p:cNvSpPr/>
          <p:nvPr/>
        </p:nvSpPr>
        <p:spPr>
          <a:xfrm>
            <a:off x="611560" y="5661248"/>
            <a:ext cx="936104" cy="8640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1090463" cy="1162050"/>
          </a:xfrm>
        </p:spPr>
        <p:txBody>
          <a:bodyPr/>
          <a:lstStyle/>
          <a:p>
            <a:pPr algn="r"/>
            <a:r>
              <a:rPr lang="ru-RU" dirty="0" smtClean="0"/>
              <a:t>  Корпус    </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7020272" y="4221088"/>
            <a:ext cx="5111750" cy="4312590"/>
          </a:xfrm>
        </p:spPr>
      </p:pic>
      <p:sp>
        <p:nvSpPr>
          <p:cNvPr id="4" name="Текст 3"/>
          <p:cNvSpPr>
            <a:spLocks noGrp="1"/>
          </p:cNvSpPr>
          <p:nvPr>
            <p:ph type="body" sz="half" idx="2"/>
          </p:nvPr>
        </p:nvSpPr>
        <p:spPr/>
        <p:txBody>
          <a:bodyPr/>
          <a:lstStyle/>
          <a:p>
            <a:r>
              <a:rPr lang="ru-RU" sz="2000" dirty="0" smtClean="0"/>
              <a:t>Корпус может быть разных цветов и иметь разную цену, в зависимости от дизайна и материала</a:t>
            </a:r>
            <a:endParaRPr lang="ru-RU" sz="2000" dirty="0"/>
          </a:p>
        </p:txBody>
      </p:sp>
      <p:sp>
        <p:nvSpPr>
          <p:cNvPr id="6" name="Овальная выноска 5"/>
          <p:cNvSpPr/>
          <p:nvPr/>
        </p:nvSpPr>
        <p:spPr>
          <a:xfrm flipH="1">
            <a:off x="5076056" y="2780928"/>
            <a:ext cx="2880320" cy="21602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Корпус</a:t>
            </a:r>
            <a:r>
              <a:rPr lang="ru-RU" dirty="0"/>
              <a:t> – это железный короб, в который устанавливаются все необходимые комплектующие.</a:t>
            </a:r>
          </a:p>
        </p:txBody>
      </p:sp>
      <p:pic>
        <p:nvPicPr>
          <p:cNvPr id="7" name="Рисунок 6" descr="кор1.png"/>
          <p:cNvPicPr>
            <a:picLocks noChangeAspect="1"/>
          </p:cNvPicPr>
          <p:nvPr/>
        </p:nvPicPr>
        <p:blipFill>
          <a:blip r:embed="rId3" cstate="print"/>
          <a:stretch>
            <a:fillRect/>
          </a:stretch>
        </p:blipFill>
        <p:spPr>
          <a:xfrm>
            <a:off x="1115616" y="3004050"/>
            <a:ext cx="2736304" cy="3853949"/>
          </a:xfrm>
          <a:prstGeom prst="rect">
            <a:avLst/>
          </a:prstGeom>
        </p:spPr>
      </p:pic>
      <p:sp>
        <p:nvSpPr>
          <p:cNvPr id="8" name="Управляющая кнопка: назад 7">
            <a:hlinkClick r:id="rId4" action="ppaction://hlinksldjump" highlightClick="1"/>
          </p:cNvPr>
          <p:cNvSpPr/>
          <p:nvPr/>
        </p:nvSpPr>
        <p:spPr>
          <a:xfrm>
            <a:off x="7956376" y="188640"/>
            <a:ext cx="864096" cy="86409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Блок питания</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804248" y="4077072"/>
            <a:ext cx="5111750" cy="4312590"/>
          </a:xfrm>
        </p:spPr>
      </p:pic>
      <p:sp>
        <p:nvSpPr>
          <p:cNvPr id="4" name="Текст 3"/>
          <p:cNvSpPr>
            <a:spLocks noGrp="1"/>
          </p:cNvSpPr>
          <p:nvPr>
            <p:ph type="body" sz="half" idx="2"/>
          </p:nvPr>
        </p:nvSpPr>
        <p:spPr>
          <a:xfrm>
            <a:off x="395537" y="1772816"/>
            <a:ext cx="3024335" cy="1872208"/>
          </a:xfrm>
        </p:spPr>
        <p:txBody>
          <a:bodyPr>
            <a:noAutofit/>
          </a:bodyPr>
          <a:lstStyle/>
          <a:p>
            <a:pPr fontAlgn="base"/>
            <a:r>
              <a:rPr lang="ru-RU" dirty="0" smtClean="0"/>
              <a:t>Блок питания бывает 2-х типов</a:t>
            </a:r>
          </a:p>
          <a:p>
            <a:pPr fontAlgn="base">
              <a:buFont typeface="Arial" pitchFamily="34" charset="0"/>
              <a:buChar char="•"/>
            </a:pPr>
            <a:r>
              <a:rPr lang="ru-RU" dirty="0" smtClean="0"/>
              <a:t>Немодульный</a:t>
            </a:r>
            <a:endParaRPr lang="ru-RU" dirty="0"/>
          </a:p>
          <a:p>
            <a:pPr fontAlgn="base">
              <a:buFont typeface="Arial" pitchFamily="34" charset="0"/>
              <a:buChar char="•"/>
            </a:pPr>
            <a:r>
              <a:rPr lang="ru-RU" dirty="0" smtClean="0"/>
              <a:t>Модульный</a:t>
            </a:r>
            <a:endParaRPr lang="ru-RU" dirty="0"/>
          </a:p>
          <a:p>
            <a:pPr fontAlgn="base"/>
            <a:r>
              <a:rPr lang="ru-RU" dirty="0" smtClean="0"/>
              <a:t>Немодульный</a:t>
            </a:r>
            <a:r>
              <a:rPr lang="ru-RU" dirty="0"/>
              <a:t> – это когда все кабели припаяны.</a:t>
            </a:r>
          </a:p>
          <a:p>
            <a:pPr fontAlgn="base"/>
            <a:r>
              <a:rPr lang="ru-RU" dirty="0" smtClean="0"/>
              <a:t>Модульный</a:t>
            </a:r>
            <a:r>
              <a:rPr lang="ru-RU" dirty="0"/>
              <a:t> – это когда кабели поставляются отдельно и подключаются к слотам.</a:t>
            </a:r>
          </a:p>
          <a:p>
            <a:endParaRPr lang="ru-RU" dirty="0"/>
          </a:p>
        </p:txBody>
      </p:sp>
      <p:sp>
        <p:nvSpPr>
          <p:cNvPr id="6" name="Овальная выноска 5"/>
          <p:cNvSpPr/>
          <p:nvPr/>
        </p:nvSpPr>
        <p:spPr>
          <a:xfrm flipH="1">
            <a:off x="4788024" y="2420888"/>
            <a:ext cx="3096344" cy="23042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Блок питания отвечает </a:t>
            </a:r>
            <a:r>
              <a:rPr lang="ru-RU" dirty="0"/>
              <a:t>за питание всех комплектующих. Выпускаются они в форм-факторе ATX. Бывают двух типов:</a:t>
            </a:r>
          </a:p>
        </p:txBody>
      </p:sp>
      <p:pic>
        <p:nvPicPr>
          <p:cNvPr id="7" name="Рисунок 6" descr="блок.jpg"/>
          <p:cNvPicPr>
            <a:picLocks noChangeAspect="1"/>
          </p:cNvPicPr>
          <p:nvPr/>
        </p:nvPicPr>
        <p:blipFill>
          <a:blip r:embed="rId3" cstate="print"/>
          <a:stretch>
            <a:fillRect/>
          </a:stretch>
        </p:blipFill>
        <p:spPr>
          <a:xfrm>
            <a:off x="0" y="4149080"/>
            <a:ext cx="2376264" cy="2449757"/>
          </a:xfrm>
          <a:prstGeom prst="rect">
            <a:avLst/>
          </a:prstGeom>
        </p:spPr>
      </p:pic>
      <p:pic>
        <p:nvPicPr>
          <p:cNvPr id="8" name="Рисунок 7" descr="блок2.jpg"/>
          <p:cNvPicPr>
            <a:picLocks noChangeAspect="1"/>
          </p:cNvPicPr>
          <p:nvPr/>
        </p:nvPicPr>
        <p:blipFill>
          <a:blip r:embed="rId4" cstate="print"/>
          <a:stretch>
            <a:fillRect/>
          </a:stretch>
        </p:blipFill>
        <p:spPr>
          <a:xfrm>
            <a:off x="2627784" y="3861048"/>
            <a:ext cx="2147559" cy="2386176"/>
          </a:xfrm>
          <a:prstGeom prst="rect">
            <a:avLst/>
          </a:prstGeom>
        </p:spPr>
      </p:pic>
      <p:sp>
        <p:nvSpPr>
          <p:cNvPr id="9" name="Управляющая кнопка: назад 8">
            <a:hlinkClick r:id="rId5"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Материнская плата</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804248" y="4077072"/>
            <a:ext cx="5111750" cy="4312590"/>
          </a:xfrm>
        </p:spPr>
      </p:pic>
      <p:sp>
        <p:nvSpPr>
          <p:cNvPr id="4" name="Текст 3"/>
          <p:cNvSpPr>
            <a:spLocks noGrp="1"/>
          </p:cNvSpPr>
          <p:nvPr>
            <p:ph type="body" sz="half" idx="2"/>
          </p:nvPr>
        </p:nvSpPr>
        <p:spPr>
          <a:xfrm>
            <a:off x="395536" y="1844824"/>
            <a:ext cx="3024335" cy="1872208"/>
          </a:xfrm>
        </p:spPr>
        <p:txBody>
          <a:bodyPr>
            <a:noAutofit/>
          </a:bodyPr>
          <a:lstStyle/>
          <a:p>
            <a:pPr fontAlgn="base"/>
            <a:r>
              <a:rPr lang="ru-RU" b="0" i="0" dirty="0" smtClean="0">
                <a:solidFill>
                  <a:srgbClr val="000000"/>
                </a:solidFill>
                <a:latin typeface="verdana"/>
              </a:rPr>
              <a:t>Материнские платы, как и корпуса, бывают разных форм-факторов. Самые распространенные для домашнего ПК:</a:t>
            </a:r>
          </a:p>
          <a:p>
            <a:pPr fontAlgn="base">
              <a:buFont typeface="Arial"/>
              <a:buChar char="•"/>
            </a:pPr>
            <a:r>
              <a:rPr lang="ru-RU" b="0" i="0" dirty="0" smtClean="0">
                <a:solidFill>
                  <a:srgbClr val="000000"/>
                </a:solidFill>
                <a:latin typeface="inherit"/>
              </a:rPr>
              <a:t>ATX</a:t>
            </a:r>
          </a:p>
          <a:p>
            <a:pPr fontAlgn="base">
              <a:buFont typeface="Arial"/>
              <a:buChar char="•"/>
            </a:pPr>
            <a:r>
              <a:rPr lang="ru-RU" b="0" i="0" dirty="0" err="1" smtClean="0">
                <a:solidFill>
                  <a:srgbClr val="000000"/>
                </a:solidFill>
                <a:latin typeface="inherit"/>
              </a:rPr>
              <a:t>Mini</a:t>
            </a:r>
            <a:r>
              <a:rPr lang="ru-RU" b="0" i="0" dirty="0" smtClean="0">
                <a:solidFill>
                  <a:srgbClr val="000000"/>
                </a:solidFill>
                <a:latin typeface="inherit"/>
              </a:rPr>
              <a:t> ATX</a:t>
            </a:r>
          </a:p>
          <a:p>
            <a:pPr fontAlgn="base"/>
            <a:endParaRPr lang="ru-RU" dirty="0"/>
          </a:p>
          <a:p>
            <a:endParaRPr lang="ru-RU" dirty="0"/>
          </a:p>
        </p:txBody>
      </p:sp>
      <p:sp>
        <p:nvSpPr>
          <p:cNvPr id="6" name="Овальная выноска 5"/>
          <p:cNvSpPr/>
          <p:nvPr/>
        </p:nvSpPr>
        <p:spPr>
          <a:xfrm flipH="1">
            <a:off x="4067944" y="980728"/>
            <a:ext cx="4176464" cy="352839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Материнская плата</a:t>
            </a:r>
            <a:r>
              <a:rPr lang="ru-RU" dirty="0"/>
              <a:t> – это печатная плата, на которую устанавливаются все комплектующие: процессор, оперативная память, видеокарта, жесткие диски и другие. Потому ее и назвали материнская, так как она питает все эти компоненты.</a:t>
            </a:r>
          </a:p>
        </p:txBody>
      </p:sp>
      <p:pic>
        <p:nvPicPr>
          <p:cNvPr id="7" name="Рисунок 6" descr="блок.jpg"/>
          <p:cNvPicPr>
            <a:picLocks noChangeAspect="1"/>
          </p:cNvPicPr>
          <p:nvPr/>
        </p:nvPicPr>
        <p:blipFill>
          <a:blip r:embed="rId3" cstate="print"/>
          <a:stretch>
            <a:fillRect/>
          </a:stretch>
        </p:blipFill>
        <p:spPr>
          <a:xfrm>
            <a:off x="179512" y="4365104"/>
            <a:ext cx="2376264" cy="2184066"/>
          </a:xfrm>
          <a:prstGeom prst="rect">
            <a:avLst/>
          </a:prstGeom>
        </p:spPr>
      </p:pic>
      <p:pic>
        <p:nvPicPr>
          <p:cNvPr id="8" name="Рисунок 7" descr="блок2.jpg"/>
          <p:cNvPicPr>
            <a:picLocks noChangeAspect="1"/>
          </p:cNvPicPr>
          <p:nvPr/>
        </p:nvPicPr>
        <p:blipFill>
          <a:blip r:embed="rId4" cstate="print"/>
          <a:stretch>
            <a:fillRect/>
          </a:stretch>
        </p:blipFill>
        <p:spPr>
          <a:xfrm>
            <a:off x="2555776" y="4581128"/>
            <a:ext cx="3127226" cy="1801878"/>
          </a:xfrm>
          <a:prstGeom prst="rect">
            <a:avLst/>
          </a:prstGeom>
        </p:spPr>
      </p:pic>
      <p:sp>
        <p:nvSpPr>
          <p:cNvPr id="9" name="Управляющая кнопка: назад 8">
            <a:hlinkClick r:id="rId5"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Процессор</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804248" y="4077072"/>
            <a:ext cx="5111750" cy="4312590"/>
          </a:xfrm>
        </p:spPr>
      </p:pic>
      <p:sp>
        <p:nvSpPr>
          <p:cNvPr id="4" name="Текст 3"/>
          <p:cNvSpPr>
            <a:spLocks noGrp="1"/>
          </p:cNvSpPr>
          <p:nvPr>
            <p:ph type="body" sz="half" idx="2"/>
          </p:nvPr>
        </p:nvSpPr>
        <p:spPr>
          <a:xfrm>
            <a:off x="395537" y="1772816"/>
            <a:ext cx="3024335" cy="1872208"/>
          </a:xfrm>
        </p:spPr>
        <p:txBody>
          <a:bodyPr>
            <a:noAutofit/>
          </a:bodyPr>
          <a:lstStyle/>
          <a:p>
            <a:pPr fontAlgn="base"/>
            <a:r>
              <a:rPr lang="ru-RU" dirty="0"/>
              <a:t>Состоит из текстолита, на который крепятся микроконтроллеры и установлен кристалл – в нем и происходят все вычисления. Покрывается металлической крышкой.</a:t>
            </a:r>
          </a:p>
          <a:p>
            <a:pPr fontAlgn="base"/>
            <a:r>
              <a:rPr lang="ru-RU" dirty="0"/>
              <a:t>Кристалл смазывается </a:t>
            </a:r>
            <a:r>
              <a:rPr lang="ru-RU" dirty="0" err="1"/>
              <a:t>термопастой</a:t>
            </a:r>
            <a:r>
              <a:rPr lang="ru-RU" dirty="0"/>
              <a:t> для отвода тепла на крышку, которую охлаждает радиатор (охлаждающее устройство).</a:t>
            </a:r>
          </a:p>
          <a:p>
            <a:endParaRPr lang="ru-RU" dirty="0"/>
          </a:p>
        </p:txBody>
      </p:sp>
      <p:sp>
        <p:nvSpPr>
          <p:cNvPr id="6" name="Овальная выноска 5"/>
          <p:cNvSpPr/>
          <p:nvPr/>
        </p:nvSpPr>
        <p:spPr>
          <a:xfrm flipH="1">
            <a:off x="4644008" y="1988840"/>
            <a:ext cx="3240360" cy="27363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Процессор</a:t>
            </a:r>
            <a:r>
              <a:rPr lang="ru-RU" dirty="0"/>
              <a:t> – это сердце компьютера. Он обрабатывает весь входящий поток информации, распределяя его между остальными комплектующими.</a:t>
            </a:r>
          </a:p>
        </p:txBody>
      </p:sp>
      <p:pic>
        <p:nvPicPr>
          <p:cNvPr id="7" name="Рисунок 6" descr="блок.jpg"/>
          <p:cNvPicPr>
            <a:picLocks noChangeAspect="1"/>
          </p:cNvPicPr>
          <p:nvPr/>
        </p:nvPicPr>
        <p:blipFill>
          <a:blip r:embed="rId3" cstate="print"/>
          <a:stretch>
            <a:fillRect/>
          </a:stretch>
        </p:blipFill>
        <p:spPr>
          <a:xfrm>
            <a:off x="0" y="4415788"/>
            <a:ext cx="2376264" cy="1916341"/>
          </a:xfrm>
          <a:prstGeom prst="rect">
            <a:avLst/>
          </a:prstGeom>
        </p:spPr>
      </p:pic>
      <p:pic>
        <p:nvPicPr>
          <p:cNvPr id="8" name="Рисунок 7" descr="блок2.jpg"/>
          <p:cNvPicPr>
            <a:picLocks noChangeAspect="1"/>
          </p:cNvPicPr>
          <p:nvPr/>
        </p:nvPicPr>
        <p:blipFill>
          <a:blip r:embed="rId4" cstate="print"/>
          <a:stretch>
            <a:fillRect/>
          </a:stretch>
        </p:blipFill>
        <p:spPr>
          <a:xfrm>
            <a:off x="2339752" y="4869160"/>
            <a:ext cx="2978733" cy="1224136"/>
          </a:xfrm>
          <a:prstGeom prst="rect">
            <a:avLst/>
          </a:prstGeom>
        </p:spPr>
      </p:pic>
      <p:sp>
        <p:nvSpPr>
          <p:cNvPr id="9" name="Управляющая кнопка: назад 8">
            <a:hlinkClick r:id="rId5"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Содержимое 3" descr="пнг1.png"/>
          <p:cNvPicPr>
            <a:picLocks noGrp="1" noChangeAspect="1"/>
          </p:cNvPicPr>
          <p:nvPr>
            <p:ph idx="1"/>
          </p:nvPr>
        </p:nvPicPr>
        <p:blipFill>
          <a:blip r:embed="rId2" cstate="print"/>
          <a:stretch>
            <a:fillRect/>
          </a:stretch>
        </p:blipFill>
        <p:spPr>
          <a:xfrm>
            <a:off x="-756592" y="2204864"/>
            <a:ext cx="5791422" cy="4886003"/>
          </a:xfrm>
        </p:spPr>
      </p:pic>
      <p:sp>
        <p:nvSpPr>
          <p:cNvPr id="5" name="Овальная выноска 4"/>
          <p:cNvSpPr/>
          <p:nvPr/>
        </p:nvSpPr>
        <p:spPr>
          <a:xfrm>
            <a:off x="2699792" y="1412776"/>
            <a:ext cx="3384376" cy="208823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Привет, меня зовут Алексей. Сегодня я расскажу вам про компьютеры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20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Оперативная память</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588125" y="4293096"/>
            <a:ext cx="5111750" cy="4312590"/>
          </a:xfrm>
        </p:spPr>
      </p:pic>
      <p:sp>
        <p:nvSpPr>
          <p:cNvPr id="4" name="Текст 3"/>
          <p:cNvSpPr>
            <a:spLocks noGrp="1"/>
          </p:cNvSpPr>
          <p:nvPr>
            <p:ph type="body" sz="half" idx="2"/>
          </p:nvPr>
        </p:nvSpPr>
        <p:spPr>
          <a:xfrm>
            <a:off x="395537" y="1772816"/>
            <a:ext cx="3024335" cy="1872208"/>
          </a:xfrm>
        </p:spPr>
        <p:txBody>
          <a:bodyPr>
            <a:noAutofit/>
          </a:bodyPr>
          <a:lstStyle/>
          <a:p>
            <a:r>
              <a:rPr lang="ru-RU" dirty="0"/>
              <a:t>У оперативной памяти свой стандарт – DDR. На сегодняшний день это DDR4. Объем и производительность рассчитывается количеством гигабайт и частотой в мегагерцах.</a:t>
            </a:r>
          </a:p>
        </p:txBody>
      </p:sp>
      <p:sp>
        <p:nvSpPr>
          <p:cNvPr id="6" name="Овальная выноска 5"/>
          <p:cNvSpPr/>
          <p:nvPr/>
        </p:nvSpPr>
        <p:spPr>
          <a:xfrm flipH="1">
            <a:off x="4499992" y="1268760"/>
            <a:ext cx="3528392" cy="33123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Оперативная память</a:t>
            </a:r>
            <a:r>
              <a:rPr lang="ru-RU" dirty="0"/>
              <a:t> – это память, в которую программы помещают свои данные для быстрой обработки процессором. Все вычисления в ней проходят в несколько раз быстрее, чем на жестком диске.</a:t>
            </a:r>
            <a:r>
              <a:rPr lang="ru-RU" dirty="0" smtClean="0"/>
              <a:t>.</a:t>
            </a:r>
            <a:endParaRPr lang="ru-RU" dirty="0"/>
          </a:p>
        </p:txBody>
      </p:sp>
      <p:pic>
        <p:nvPicPr>
          <p:cNvPr id="7" name="Рисунок 6" descr="блок.jpg"/>
          <p:cNvPicPr>
            <a:picLocks noChangeAspect="1"/>
          </p:cNvPicPr>
          <p:nvPr/>
        </p:nvPicPr>
        <p:blipFill>
          <a:blip r:embed="rId3" cstate="print"/>
          <a:stretch>
            <a:fillRect/>
          </a:stretch>
        </p:blipFill>
        <p:spPr>
          <a:xfrm>
            <a:off x="467544" y="4941168"/>
            <a:ext cx="4320480" cy="1188131"/>
          </a:xfrm>
          <a:prstGeom prst="rect">
            <a:avLst/>
          </a:prstGeom>
        </p:spPr>
      </p:pic>
      <p:sp>
        <p:nvSpPr>
          <p:cNvPr id="9" name="Управляющая кнопка: назад 8">
            <a:hlinkClick r:id="rId4"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Видеокарта</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804248" y="4077072"/>
            <a:ext cx="5111750" cy="4312590"/>
          </a:xfrm>
        </p:spPr>
      </p:pic>
      <p:sp>
        <p:nvSpPr>
          <p:cNvPr id="4" name="Текст 3"/>
          <p:cNvSpPr>
            <a:spLocks noGrp="1"/>
          </p:cNvSpPr>
          <p:nvPr>
            <p:ph type="body" sz="half" idx="2"/>
          </p:nvPr>
        </p:nvSpPr>
        <p:spPr>
          <a:xfrm>
            <a:off x="395537" y="1772816"/>
            <a:ext cx="3024335" cy="1872208"/>
          </a:xfrm>
        </p:spPr>
        <p:txBody>
          <a:bodyPr>
            <a:noAutofit/>
          </a:bodyPr>
          <a:lstStyle/>
          <a:p>
            <a:r>
              <a:rPr lang="ru-RU" dirty="0" smtClean="0"/>
              <a:t>Видеокарта </a:t>
            </a:r>
            <a:r>
              <a:rPr lang="ru-RU" dirty="0"/>
              <a:t>может быть встроена в материнскую плату. Но в этом случае ее производительности хватит лишь на работу с простыми программами. Для работы с тяжелой графикой придется прикупить отдельную видеокарту</a:t>
            </a:r>
          </a:p>
        </p:txBody>
      </p:sp>
      <p:sp>
        <p:nvSpPr>
          <p:cNvPr id="6" name="Овальная выноска 5"/>
          <p:cNvSpPr/>
          <p:nvPr/>
        </p:nvSpPr>
        <p:spPr>
          <a:xfrm flipH="1">
            <a:off x="4644008" y="1988840"/>
            <a:ext cx="3240360" cy="273630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Видеокарта</a:t>
            </a:r>
            <a:r>
              <a:rPr lang="ru-RU" dirty="0"/>
              <a:t> – это графический процессор, который производит вычисления в графических приложениях и играх.</a:t>
            </a:r>
          </a:p>
        </p:txBody>
      </p:sp>
      <p:pic>
        <p:nvPicPr>
          <p:cNvPr id="7" name="Рисунок 6" descr="блок.jpg"/>
          <p:cNvPicPr>
            <a:picLocks noChangeAspect="1"/>
          </p:cNvPicPr>
          <p:nvPr/>
        </p:nvPicPr>
        <p:blipFill>
          <a:blip r:embed="rId3" cstate="print"/>
          <a:stretch>
            <a:fillRect/>
          </a:stretch>
        </p:blipFill>
        <p:spPr>
          <a:xfrm>
            <a:off x="611560" y="4509120"/>
            <a:ext cx="4427984" cy="2169613"/>
          </a:xfrm>
          <a:prstGeom prst="rect">
            <a:avLst/>
          </a:prstGeom>
        </p:spPr>
      </p:pic>
      <p:sp>
        <p:nvSpPr>
          <p:cNvPr id="9" name="Управляющая кнопка: назад 8">
            <a:hlinkClick r:id="rId4"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73050"/>
            <a:ext cx="3096344" cy="1283742"/>
          </a:xfrm>
        </p:spPr>
        <p:txBody>
          <a:bodyPr/>
          <a:lstStyle/>
          <a:p>
            <a:r>
              <a:rPr lang="ru-RU" dirty="0" smtClean="0"/>
              <a:t>Жесткий диск</a:t>
            </a: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a:off x="6804248" y="4077072"/>
            <a:ext cx="5111750" cy="4312590"/>
          </a:xfrm>
        </p:spPr>
      </p:pic>
      <p:sp>
        <p:nvSpPr>
          <p:cNvPr id="4" name="Текст 3"/>
          <p:cNvSpPr>
            <a:spLocks noGrp="1"/>
          </p:cNvSpPr>
          <p:nvPr>
            <p:ph type="body" sz="half" idx="2"/>
          </p:nvPr>
        </p:nvSpPr>
        <p:spPr>
          <a:xfrm>
            <a:off x="395537" y="1772816"/>
            <a:ext cx="3024335" cy="1872208"/>
          </a:xfrm>
        </p:spPr>
        <p:txBody>
          <a:bodyPr>
            <a:noAutofit/>
          </a:bodyPr>
          <a:lstStyle/>
          <a:p>
            <a:pPr fontAlgn="base"/>
            <a:r>
              <a:rPr lang="ru-RU" dirty="0"/>
              <a:t>На сегодняшний день существуют три вида жестких диска:</a:t>
            </a:r>
          </a:p>
          <a:p>
            <a:pPr fontAlgn="base">
              <a:buFont typeface="Arial" pitchFamily="34" charset="0"/>
              <a:buChar char="•"/>
            </a:pPr>
            <a:r>
              <a:rPr lang="ru-RU" dirty="0"/>
              <a:t>HDD (магнитный)</a:t>
            </a:r>
          </a:p>
          <a:p>
            <a:pPr fontAlgn="base">
              <a:buFont typeface="Arial" pitchFamily="34" charset="0"/>
              <a:buChar char="•"/>
            </a:pPr>
            <a:r>
              <a:rPr lang="ru-RU" dirty="0"/>
              <a:t>SSD (твердотельный)</a:t>
            </a:r>
          </a:p>
          <a:p>
            <a:pPr fontAlgn="base">
              <a:buFont typeface="Arial" pitchFamily="34" charset="0"/>
              <a:buChar char="•"/>
            </a:pPr>
            <a:r>
              <a:rPr lang="ru-RU" dirty="0"/>
              <a:t>М2</a:t>
            </a:r>
          </a:p>
        </p:txBody>
      </p:sp>
      <p:sp>
        <p:nvSpPr>
          <p:cNvPr id="6" name="Овальная выноска 5"/>
          <p:cNvSpPr/>
          <p:nvPr/>
        </p:nvSpPr>
        <p:spPr>
          <a:xfrm flipH="1">
            <a:off x="4067944" y="980728"/>
            <a:ext cx="3816424" cy="374441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t>Жесткий диск</a:t>
            </a:r>
            <a:r>
              <a:rPr lang="ru-RU" dirty="0"/>
              <a:t> – это хранилище данных в компьютере. Именно на нем находятся все документы, фотографии, видео файлы и другая информация. Ёмкость диска измеряется в гигабайтах и терабайтах.</a:t>
            </a:r>
          </a:p>
        </p:txBody>
      </p:sp>
      <p:pic>
        <p:nvPicPr>
          <p:cNvPr id="7" name="Рисунок 6" descr="блок.jpg"/>
          <p:cNvPicPr>
            <a:picLocks noChangeAspect="1"/>
          </p:cNvPicPr>
          <p:nvPr/>
        </p:nvPicPr>
        <p:blipFill>
          <a:blip r:embed="rId3" cstate="print"/>
          <a:stretch>
            <a:fillRect/>
          </a:stretch>
        </p:blipFill>
        <p:spPr>
          <a:xfrm>
            <a:off x="179512" y="4365104"/>
            <a:ext cx="2688770" cy="2169613"/>
          </a:xfrm>
          <a:prstGeom prst="rect">
            <a:avLst/>
          </a:prstGeom>
        </p:spPr>
      </p:pic>
      <p:sp>
        <p:nvSpPr>
          <p:cNvPr id="9" name="Управляющая кнопка: назад 8">
            <a:hlinkClick r:id="rId4" action="ppaction://hlinksldjump" highlightClick="1"/>
          </p:cNvPr>
          <p:cNvSpPr/>
          <p:nvPr/>
        </p:nvSpPr>
        <p:spPr>
          <a:xfrm>
            <a:off x="7884368" y="332656"/>
            <a:ext cx="936104" cy="100811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Рисунок 7" descr="жест1.jpg"/>
          <p:cNvPicPr>
            <a:picLocks noChangeAspect="1"/>
          </p:cNvPicPr>
          <p:nvPr/>
        </p:nvPicPr>
        <p:blipFill>
          <a:blip r:embed="rId5" cstate="print"/>
          <a:stretch>
            <a:fillRect/>
          </a:stretch>
        </p:blipFill>
        <p:spPr>
          <a:xfrm>
            <a:off x="2843808" y="4725144"/>
            <a:ext cx="2734919" cy="18002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5987008" cy="1162050"/>
          </a:xfrm>
        </p:spPr>
        <p:txBody>
          <a:bodyPr/>
          <a:lstStyle/>
          <a:p>
            <a:r>
              <a:rPr lang="ru-RU" dirty="0" smtClean="0"/>
              <a:t>Перспективы развития компьютеров</a:t>
            </a:r>
            <a:br>
              <a:rPr lang="ru-RU" dirty="0" smtClean="0"/>
            </a:br>
            <a:endParaRPr lang="ru-RU" dirty="0"/>
          </a:p>
        </p:txBody>
      </p:sp>
      <p:pic>
        <p:nvPicPr>
          <p:cNvPr id="10" name="Содержимое 9" descr="пнг1.png"/>
          <p:cNvPicPr>
            <a:picLocks noGrp="1" noChangeAspect="1"/>
          </p:cNvPicPr>
          <p:nvPr>
            <p:ph idx="1"/>
          </p:nvPr>
        </p:nvPicPr>
        <p:blipFill>
          <a:blip r:embed="rId2" cstate="print"/>
          <a:stretch>
            <a:fillRect/>
          </a:stretch>
        </p:blipFill>
        <p:spPr>
          <a:xfrm>
            <a:off x="-684584" y="2708920"/>
            <a:ext cx="5111750" cy="4312590"/>
          </a:xfrm>
        </p:spPr>
      </p:pic>
      <p:sp>
        <p:nvSpPr>
          <p:cNvPr id="11" name="Овальная выноска 10"/>
          <p:cNvSpPr/>
          <p:nvPr/>
        </p:nvSpPr>
        <p:spPr>
          <a:xfrm>
            <a:off x="3131840" y="1268760"/>
            <a:ext cx="3312368" cy="280831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 конце 20 века много шумихи наделал японский проект по созданию компьютера пятого поколения</a:t>
            </a:r>
            <a:endParaRPr lang="ru-RU" dirty="0"/>
          </a:p>
        </p:txBody>
      </p:sp>
      <p:sp>
        <p:nvSpPr>
          <p:cNvPr id="12" name="Овальная выноска 11"/>
          <p:cNvSpPr/>
          <p:nvPr/>
        </p:nvSpPr>
        <p:spPr>
          <a:xfrm>
            <a:off x="2483768" y="980728"/>
            <a:ext cx="5760640" cy="417646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 в соответствии с идеологией развития компьютерных технологий, после четвёртого поколения, построенного на сверхбольших интегральных схемах, ожидалось создание следующего поколения, ориентированного на распределённые вычисления, одновременно считалось, что пятое поколение станет базой для создания устройств, способных к имитации мышления.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5987008" cy="1162050"/>
          </a:xfrm>
        </p:spPr>
        <p:txBody>
          <a:bodyPr/>
          <a:lstStyle/>
          <a:p>
            <a:r>
              <a:rPr lang="ru-RU" dirty="0" smtClean="0"/>
              <a:t>Перспективы развития компьютеров</a:t>
            </a:r>
            <a:br>
              <a:rPr lang="ru-RU" dirty="0" smtClean="0"/>
            </a:br>
            <a:endParaRPr lang="ru-RU" dirty="0"/>
          </a:p>
        </p:txBody>
      </p:sp>
      <p:pic>
        <p:nvPicPr>
          <p:cNvPr id="5" name="Содержимое 4" descr="пинг1.2.png"/>
          <p:cNvPicPr>
            <a:picLocks noGrp="1" noChangeAspect="1"/>
          </p:cNvPicPr>
          <p:nvPr>
            <p:ph idx="1"/>
          </p:nvPr>
        </p:nvPicPr>
        <p:blipFill>
          <a:blip r:embed="rId2" cstate="print"/>
          <a:stretch>
            <a:fillRect/>
          </a:stretch>
        </p:blipFill>
        <p:spPr>
          <a:xfrm flipH="1">
            <a:off x="-2555875" y="3789040"/>
            <a:ext cx="5111750" cy="4312590"/>
          </a:xfrm>
        </p:spPr>
      </p:pic>
      <p:sp>
        <p:nvSpPr>
          <p:cNvPr id="6" name="Овальная выноска 5"/>
          <p:cNvSpPr/>
          <p:nvPr/>
        </p:nvSpPr>
        <p:spPr>
          <a:xfrm>
            <a:off x="755576" y="1484784"/>
            <a:ext cx="3024336" cy="252028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Но проект провалился и идея создания нового компьютера оказалась неисполненной.</a:t>
            </a:r>
            <a:endParaRPr lang="ru-RU" dirty="0"/>
          </a:p>
        </p:txBody>
      </p:sp>
      <p:pic>
        <p:nvPicPr>
          <p:cNvPr id="7" name="Рисунок 6" descr="робо.jpeg.opdownload"/>
          <p:cNvPicPr>
            <a:picLocks noChangeAspect="1"/>
          </p:cNvPicPr>
          <p:nvPr/>
        </p:nvPicPr>
        <p:blipFill>
          <a:blip r:embed="rId3" cstate="print"/>
          <a:stretch>
            <a:fillRect/>
          </a:stretch>
        </p:blipFill>
        <p:spPr>
          <a:xfrm>
            <a:off x="3851920" y="2628745"/>
            <a:ext cx="5292081" cy="422925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5050904" cy="720080"/>
          </a:xfrm>
        </p:spPr>
        <p:txBody>
          <a:bodyPr/>
          <a:lstStyle/>
          <a:p>
            <a:r>
              <a:rPr lang="ru-RU" dirty="0" smtClean="0"/>
              <a:t>Перспективы развития компьютеров</a:t>
            </a:r>
            <a:br>
              <a:rPr lang="ru-RU" dirty="0" smtClean="0"/>
            </a:br>
            <a:endParaRPr lang="ru-RU" dirty="0"/>
          </a:p>
        </p:txBody>
      </p:sp>
      <p:pic>
        <p:nvPicPr>
          <p:cNvPr id="5" name="Содержимое 4" descr="пнги1.1.png"/>
          <p:cNvPicPr>
            <a:picLocks noGrp="1" noChangeAspect="1"/>
          </p:cNvPicPr>
          <p:nvPr>
            <p:ph idx="1"/>
          </p:nvPr>
        </p:nvPicPr>
        <p:blipFill>
          <a:blip r:embed="rId2" cstate="print"/>
          <a:stretch>
            <a:fillRect/>
          </a:stretch>
        </p:blipFill>
        <p:spPr>
          <a:xfrm>
            <a:off x="-1476672" y="3356992"/>
            <a:ext cx="5111750" cy="4312590"/>
          </a:xfrm>
        </p:spPr>
      </p:pic>
      <p:sp>
        <p:nvSpPr>
          <p:cNvPr id="6" name="Овальная выноска 5"/>
          <p:cNvSpPr/>
          <p:nvPr/>
        </p:nvSpPr>
        <p:spPr>
          <a:xfrm>
            <a:off x="1763688" y="1772816"/>
            <a:ext cx="3240360" cy="244827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Такие идеи крайне необходимы, так как законы  физики не позволяют увеличивать быстродействие процессоров</a:t>
            </a:r>
            <a:endParaRPr lang="ru-RU" dirty="0"/>
          </a:p>
        </p:txBody>
      </p:sp>
      <p:sp>
        <p:nvSpPr>
          <p:cNvPr id="7" name="Овальная выноска 6"/>
          <p:cNvSpPr/>
          <p:nvPr/>
        </p:nvSpPr>
        <p:spPr>
          <a:xfrm>
            <a:off x="1403648" y="1268760"/>
            <a:ext cx="3816424" cy="3096344"/>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Большие надежды связаны с разработкой квантовых компьютеров, в которых применяются идеи квантовой физики, описывающей законы микромира и поведения отдельных элементарных частиц.</a:t>
            </a:r>
            <a:endParaRPr lang="ru-RU" dirty="0"/>
          </a:p>
        </p:txBody>
      </p:sp>
      <p:pic>
        <p:nvPicPr>
          <p:cNvPr id="8" name="Рисунок 7" descr="квант.jpg"/>
          <p:cNvPicPr>
            <a:picLocks noChangeAspect="1"/>
          </p:cNvPicPr>
          <p:nvPr/>
        </p:nvPicPr>
        <p:blipFill>
          <a:blip r:embed="rId3" cstate="print"/>
          <a:stretch>
            <a:fillRect/>
          </a:stretch>
        </p:blipFill>
        <p:spPr>
          <a:xfrm>
            <a:off x="4902168" y="3717032"/>
            <a:ext cx="4241832" cy="2829302"/>
          </a:xfrm>
          <a:prstGeom prst="rect">
            <a:avLst/>
          </a:prstGeom>
        </p:spPr>
      </p:pic>
      <p:sp>
        <p:nvSpPr>
          <p:cNvPr id="9" name="Управляющая кнопка: в начало 8">
            <a:hlinkClick r:id="rId4" action="ppaction://hlinksldjump" highlightClick="1"/>
          </p:cNvPr>
          <p:cNvSpPr/>
          <p:nvPr/>
        </p:nvSpPr>
        <p:spPr>
          <a:xfrm>
            <a:off x="6804248" y="332656"/>
            <a:ext cx="648072" cy="648072"/>
          </a:xfrm>
          <a:prstGeom prst="actionButtonBeginn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91264" cy="1162050"/>
          </a:xfrm>
        </p:spPr>
        <p:txBody>
          <a:bodyPr/>
          <a:lstStyle/>
          <a:p>
            <a:r>
              <a:rPr lang="ru-RU" dirty="0" smtClean="0"/>
              <a:t>Список сайтов и литературы, используемых при создании презентации</a:t>
            </a:r>
            <a:endParaRPr lang="ru-RU" dirty="0"/>
          </a:p>
        </p:txBody>
      </p:sp>
      <p:sp>
        <p:nvSpPr>
          <p:cNvPr id="4" name="Текст 3"/>
          <p:cNvSpPr>
            <a:spLocks noGrp="1"/>
          </p:cNvSpPr>
          <p:nvPr>
            <p:ph type="body" sz="half" idx="2"/>
          </p:nvPr>
        </p:nvSpPr>
        <p:spPr/>
        <p:txBody>
          <a:bodyPr>
            <a:normAutofit/>
          </a:bodyPr>
          <a:lstStyle/>
          <a:p>
            <a:pPr>
              <a:buFont typeface="Arial" pitchFamily="34" charset="0"/>
              <a:buChar char="•"/>
            </a:pPr>
            <a:r>
              <a:rPr lang="ru-RU" sz="2000" dirty="0" smtClean="0"/>
              <a:t>Словарь Ожегова</a:t>
            </a:r>
          </a:p>
          <a:p>
            <a:pPr>
              <a:buFont typeface="Arial" pitchFamily="34" charset="0"/>
              <a:buChar char="•"/>
            </a:pPr>
            <a:r>
              <a:rPr lang="ru-RU" sz="2000" dirty="0" smtClean="0"/>
              <a:t>Учебник по информатике 10 класса автор  К. Ю. Поляков</a:t>
            </a:r>
          </a:p>
          <a:p>
            <a:pPr>
              <a:buFont typeface="Arial" pitchFamily="34" charset="0"/>
              <a:buChar char="•"/>
            </a:pPr>
            <a:r>
              <a:rPr lang="en-US" sz="2000" dirty="0" smtClean="0">
                <a:hlinkClick r:id="rId2"/>
              </a:rPr>
              <a:t>https://derudo.ru/ustroystvo_kompyutera.html#4</a:t>
            </a:r>
            <a:endParaRPr lang="ru-RU" sz="2000" dirty="0" smtClean="0"/>
          </a:p>
          <a:p>
            <a:pPr>
              <a:buFont typeface="Arial" pitchFamily="34" charset="0"/>
              <a:buChar char="•"/>
            </a:pPr>
            <a:r>
              <a:rPr lang="en-US" sz="2000" dirty="0" smtClean="0">
                <a:hlinkClick r:id="rId3"/>
              </a:rPr>
              <a:t>https://ru.wikipedia.org/wiki/</a:t>
            </a:r>
            <a:r>
              <a:rPr lang="ru-RU" sz="2000" dirty="0" err="1" smtClean="0">
                <a:hlinkClick r:id="rId3"/>
              </a:rPr>
              <a:t>Компьютеры_пятого_поколения</a:t>
            </a:r>
            <a:endParaRPr lang="ru-RU" sz="2000" dirty="0" smtClean="0"/>
          </a:p>
          <a:p>
            <a:r>
              <a:rPr lang="ru-RU" sz="2000" dirty="0" smtClean="0"/>
              <a:t>3</a:t>
            </a:r>
            <a:r>
              <a:rPr lang="en-US" sz="2000" dirty="0" smtClean="0"/>
              <a:t>D</a:t>
            </a:r>
            <a:r>
              <a:rPr lang="ru-RU" sz="2000" dirty="0" smtClean="0"/>
              <a:t> модель была взята из </a:t>
            </a:r>
            <a:r>
              <a:rPr lang="en-US" sz="2000" dirty="0" smtClean="0"/>
              <a:t>Paint 3D</a:t>
            </a:r>
            <a:endParaRPr lang="ru-RU"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5" name="Содержимое 4" descr="пнги1.1.png"/>
          <p:cNvPicPr>
            <a:picLocks noGrp="1" noChangeAspect="1"/>
          </p:cNvPicPr>
          <p:nvPr>
            <p:ph idx="1"/>
          </p:nvPr>
        </p:nvPicPr>
        <p:blipFill>
          <a:blip r:embed="rId2" cstate="print"/>
          <a:stretch>
            <a:fillRect/>
          </a:stretch>
        </p:blipFill>
        <p:spPr>
          <a:xfrm>
            <a:off x="-1332656" y="2545410"/>
            <a:ext cx="5111750" cy="4312590"/>
          </a:xfrm>
        </p:spPr>
      </p:pic>
      <p:sp>
        <p:nvSpPr>
          <p:cNvPr id="4" name="Текст 3"/>
          <p:cNvSpPr>
            <a:spLocks noGrp="1"/>
          </p:cNvSpPr>
          <p:nvPr>
            <p:ph type="body" sz="half" idx="2"/>
          </p:nvPr>
        </p:nvSpPr>
        <p:spPr>
          <a:xfrm>
            <a:off x="4211960" y="1556792"/>
            <a:ext cx="4464496" cy="5832648"/>
          </a:xfrm>
        </p:spPr>
        <p:txBody>
          <a:bodyPr/>
          <a:lstStyle/>
          <a:p>
            <a:pPr>
              <a:buFont typeface="Wingdings" pitchFamily="2" charset="2"/>
              <a:buChar char="Ø"/>
            </a:pPr>
            <a:r>
              <a:rPr lang="ru-RU" sz="2500" dirty="0" smtClean="0">
                <a:hlinkClick r:id="rId3" action="ppaction://hlinksldjump"/>
              </a:rPr>
              <a:t>Что такое компьютер </a:t>
            </a:r>
            <a:endParaRPr lang="ru-RU" sz="2500" dirty="0" smtClean="0"/>
          </a:p>
          <a:p>
            <a:pPr>
              <a:buFont typeface="Wingdings" pitchFamily="2" charset="2"/>
              <a:buChar char="Ø"/>
            </a:pPr>
            <a:r>
              <a:rPr lang="ru-RU" sz="2500" dirty="0" smtClean="0">
                <a:hlinkClick r:id="rId4" action="ppaction://hlinksldjump"/>
              </a:rPr>
              <a:t>История компьютера</a:t>
            </a:r>
            <a:endParaRPr lang="ru-RU" sz="2500" dirty="0" smtClean="0"/>
          </a:p>
          <a:p>
            <a:pPr>
              <a:buFont typeface="Wingdings" pitchFamily="2" charset="2"/>
              <a:buChar char="Ø"/>
            </a:pPr>
            <a:r>
              <a:rPr lang="ru-RU" sz="2500" dirty="0" smtClean="0">
                <a:hlinkClick r:id="rId5" action="ppaction://hlinksldjump"/>
              </a:rPr>
              <a:t>Виды компьютеров</a:t>
            </a:r>
            <a:endParaRPr lang="ru-RU" sz="2500" dirty="0" smtClean="0"/>
          </a:p>
          <a:p>
            <a:pPr>
              <a:buFont typeface="Wingdings" pitchFamily="2" charset="2"/>
              <a:buChar char="Ø"/>
            </a:pPr>
            <a:r>
              <a:rPr lang="ru-RU" sz="2500" dirty="0" smtClean="0">
                <a:hlinkClick r:id="rId6" action="ppaction://hlinksldjump"/>
              </a:rPr>
              <a:t>Как правильно выбрать компьютер для себя</a:t>
            </a:r>
            <a:endParaRPr lang="ru-RU" sz="2500" dirty="0" smtClean="0"/>
          </a:p>
          <a:p>
            <a:pPr>
              <a:buFont typeface="Wingdings" pitchFamily="2" charset="2"/>
              <a:buChar char="Ø"/>
            </a:pPr>
            <a:r>
              <a:rPr lang="ru-RU" sz="2500" dirty="0" smtClean="0">
                <a:hlinkClick r:id="rId7" action="ppaction://hlinksldjump"/>
              </a:rPr>
              <a:t>Устройство компьютера</a:t>
            </a:r>
            <a:endParaRPr lang="ru-RU" sz="2500" dirty="0" smtClean="0"/>
          </a:p>
          <a:p>
            <a:pPr>
              <a:buFont typeface="Wingdings" pitchFamily="2" charset="2"/>
              <a:buChar char="Ø"/>
            </a:pPr>
            <a:r>
              <a:rPr lang="ru-RU" sz="2500" dirty="0" smtClean="0">
                <a:hlinkClick r:id="rId8" action="ppaction://hlinksldjump"/>
              </a:rPr>
              <a:t>Перспективы развития компьютеров</a:t>
            </a:r>
            <a:endParaRPr lang="ru-RU" sz="2500" dirty="0" smtClean="0"/>
          </a:p>
          <a:p>
            <a:pPr>
              <a:buFont typeface="Wingdings" pitchFamily="2" charset="2"/>
              <a:buChar char="Ø"/>
            </a:pPr>
            <a:endParaRPr lang="ru-RU" dirty="0"/>
          </a:p>
        </p:txBody>
      </p:sp>
      <p:sp>
        <p:nvSpPr>
          <p:cNvPr id="6" name="Овальная выноска 5"/>
          <p:cNvSpPr/>
          <p:nvPr/>
        </p:nvSpPr>
        <p:spPr>
          <a:xfrm>
            <a:off x="1259632" y="1412776"/>
            <a:ext cx="2376264" cy="151216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Вот план нашей сегодняшней работы</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down)">
                                      <p:cBhvr>
                                        <p:cTn id="16" dur="500"/>
                                        <p:tgtEl>
                                          <p:spTgt spid="4">
                                            <p:txEl>
                                              <p:pRg st="0" end="0"/>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wipe(down)">
                                      <p:cBhvr>
                                        <p:cTn id="19" dur="500"/>
                                        <p:tgtEl>
                                          <p:spTgt spid="4">
                                            <p:txEl>
                                              <p:pRg st="1" end="1"/>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wipe(down)">
                                      <p:cBhvr>
                                        <p:cTn id="25" dur="500"/>
                                        <p:tgtEl>
                                          <p:spTgt spid="4">
                                            <p:txEl>
                                              <p:pRg st="3" end="3"/>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wipe(down)">
                                      <p:cBhvr>
                                        <p:cTn id="28" dur="500"/>
                                        <p:tgtEl>
                                          <p:spTgt spid="4">
                                            <p:txEl>
                                              <p:pRg st="4" end="4"/>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wipe(down)">
                                      <p:cBhvr>
                                        <p:cTn id="31"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620688"/>
            <a:ext cx="4608512" cy="864096"/>
          </a:xfrm>
        </p:spPr>
        <p:txBody>
          <a:bodyPr/>
          <a:lstStyle/>
          <a:p>
            <a:r>
              <a:rPr lang="ru-RU" sz="3000" dirty="0" smtClean="0"/>
              <a:t>Что такое компьютер?</a:t>
            </a:r>
            <a:endParaRPr lang="ru-RU" sz="3000" dirty="0"/>
          </a:p>
        </p:txBody>
      </p:sp>
      <p:pic>
        <p:nvPicPr>
          <p:cNvPr id="5" name="Рисунок 4" descr="пинг1.2.png"/>
          <p:cNvPicPr>
            <a:picLocks noGrp="1" noChangeAspect="1"/>
          </p:cNvPicPr>
          <p:nvPr>
            <p:ph type="pic" idx="1"/>
          </p:nvPr>
        </p:nvPicPr>
        <p:blipFill>
          <a:blip r:embed="rId2" cstate="print"/>
          <a:srcRect t="5551" b="5551"/>
          <a:stretch>
            <a:fillRect/>
          </a:stretch>
        </p:blipFill>
        <p:spPr>
          <a:xfrm>
            <a:off x="6660232" y="3212976"/>
            <a:ext cx="5486400" cy="4114800"/>
          </a:xfrm>
        </p:spPr>
      </p:pic>
      <p:sp>
        <p:nvSpPr>
          <p:cNvPr id="4" name="Текст 3"/>
          <p:cNvSpPr>
            <a:spLocks noGrp="1"/>
          </p:cNvSpPr>
          <p:nvPr>
            <p:ph type="body" sz="half" idx="2"/>
          </p:nvPr>
        </p:nvSpPr>
        <p:spPr>
          <a:xfrm>
            <a:off x="251520" y="1916832"/>
            <a:ext cx="4248472" cy="4320480"/>
          </a:xfrm>
        </p:spPr>
        <p:txBody>
          <a:bodyPr>
            <a:normAutofit/>
          </a:bodyPr>
          <a:lstStyle/>
          <a:p>
            <a:pPr algn="r"/>
            <a:endParaRPr lang="ru-RU" sz="2000" dirty="0" smtClean="0"/>
          </a:p>
          <a:p>
            <a:r>
              <a:rPr lang="ru-RU" sz="2000" dirty="0" smtClean="0"/>
              <a:t> Компьютер- электронная вычислительная машина, способная </a:t>
            </a:r>
            <a:r>
              <a:rPr lang="ru-RU" sz="2000" dirty="0"/>
              <a:t>автоматически выполнять заданную, изменяемую последовательность операций.</a:t>
            </a:r>
            <a:r>
              <a:rPr lang="ru-RU" sz="2000" dirty="0" smtClean="0"/>
              <a:t> </a:t>
            </a:r>
            <a:endParaRPr lang="ru-RU" sz="2000" dirty="0"/>
          </a:p>
        </p:txBody>
      </p:sp>
      <p:sp>
        <p:nvSpPr>
          <p:cNvPr id="7" name="Овальная выноска 6"/>
          <p:cNvSpPr/>
          <p:nvPr/>
        </p:nvSpPr>
        <p:spPr>
          <a:xfrm flipH="1">
            <a:off x="4572000" y="1844824"/>
            <a:ext cx="3312368" cy="187220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Существую много интерпретаций термина компьютер, но мы рассмотрим определение из словаря  Ожегова</a:t>
            </a:r>
            <a:endParaRPr lang="ru-RU" dirty="0"/>
          </a:p>
        </p:txBody>
      </p:sp>
      <p:pic>
        <p:nvPicPr>
          <p:cNvPr id="8" name="Рисунок 7" descr="ожегов.jpg"/>
          <p:cNvPicPr>
            <a:picLocks noChangeAspect="1"/>
          </p:cNvPicPr>
          <p:nvPr/>
        </p:nvPicPr>
        <p:blipFill>
          <a:blip r:embed="rId3" cstate="print"/>
          <a:stretch>
            <a:fillRect/>
          </a:stretch>
        </p:blipFill>
        <p:spPr>
          <a:xfrm>
            <a:off x="1547664" y="4077072"/>
            <a:ext cx="1949932" cy="2504227"/>
          </a:xfrm>
          <a:prstGeom prst="rect">
            <a:avLst/>
          </a:prstGeom>
        </p:spPr>
      </p:pic>
      <p:sp>
        <p:nvSpPr>
          <p:cNvPr id="9" name="Управляющая кнопка: назад 8">
            <a:hlinkClick r:id="rId4" action="ppaction://hlinksldjump" highlightClick="1"/>
          </p:cNvPr>
          <p:cNvSpPr/>
          <p:nvPr/>
        </p:nvSpPr>
        <p:spPr>
          <a:xfrm>
            <a:off x="467544" y="6021288"/>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bg/>
                                          </p:spTgt>
                                        </p:tgtEl>
                                        <p:attrNameLst>
                                          <p:attrName>style.visibility</p:attrName>
                                        </p:attrNameLst>
                                      </p:cBhvr>
                                      <p:to>
                                        <p:strVal val="visible"/>
                                      </p:to>
                                    </p:set>
                                    <p:animEffect transition="in" filter="fade">
                                      <p:cBhvr>
                                        <p:cTn id="11" dur="2000"/>
                                        <p:tgtEl>
                                          <p:spTgt spid="7">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20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908720"/>
            <a:ext cx="5256584" cy="576064"/>
          </a:xfrm>
        </p:spPr>
        <p:txBody>
          <a:bodyPr>
            <a:normAutofit fontScale="90000"/>
          </a:bodyPr>
          <a:lstStyle/>
          <a:p>
            <a:r>
              <a:rPr lang="ru-RU" sz="3000" dirty="0" smtClean="0"/>
              <a:t>История появления компьютера</a:t>
            </a:r>
            <a:endParaRPr lang="ru-RU" sz="3000" dirty="0"/>
          </a:p>
        </p:txBody>
      </p:sp>
      <p:pic>
        <p:nvPicPr>
          <p:cNvPr id="5" name="Содержимое 4" descr="пнг1.png"/>
          <p:cNvPicPr>
            <a:picLocks noGrp="1" noChangeAspect="1"/>
          </p:cNvPicPr>
          <p:nvPr>
            <p:ph idx="1"/>
          </p:nvPr>
        </p:nvPicPr>
        <p:blipFill>
          <a:blip r:embed="rId2" cstate="print"/>
          <a:stretch>
            <a:fillRect/>
          </a:stretch>
        </p:blipFill>
        <p:spPr>
          <a:xfrm>
            <a:off x="4032250" y="4701705"/>
            <a:ext cx="5111750" cy="4312590"/>
          </a:xfrm>
        </p:spPr>
      </p:pic>
      <p:sp>
        <p:nvSpPr>
          <p:cNvPr id="4" name="Текст 3"/>
          <p:cNvSpPr>
            <a:spLocks noGrp="1"/>
          </p:cNvSpPr>
          <p:nvPr>
            <p:ph type="body" sz="half" idx="2"/>
          </p:nvPr>
        </p:nvSpPr>
        <p:spPr>
          <a:xfrm>
            <a:off x="467544" y="1916832"/>
            <a:ext cx="3286001" cy="2049091"/>
          </a:xfrm>
        </p:spPr>
        <p:txBody>
          <a:bodyPr/>
          <a:lstStyle/>
          <a:p>
            <a:endParaRPr lang="ru-RU" dirty="0"/>
          </a:p>
        </p:txBody>
      </p:sp>
      <p:sp>
        <p:nvSpPr>
          <p:cNvPr id="6" name="Овальная выноска 5"/>
          <p:cNvSpPr/>
          <p:nvPr/>
        </p:nvSpPr>
        <p:spPr>
          <a:xfrm>
            <a:off x="4823520" y="2132856"/>
            <a:ext cx="4320480" cy="23042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Ровно 33 года назад, 12 августа 1981 года, на свет появился первый массовый персональный компьютер IBM PC, который со временем стали называть просто PC (ПК).</a:t>
            </a:r>
          </a:p>
        </p:txBody>
      </p:sp>
      <p:pic>
        <p:nvPicPr>
          <p:cNvPr id="7" name="Рисунок 6" descr="комп.png"/>
          <p:cNvPicPr>
            <a:picLocks noChangeAspect="1"/>
          </p:cNvPicPr>
          <p:nvPr/>
        </p:nvPicPr>
        <p:blipFill>
          <a:blip r:embed="rId3" cstate="print"/>
          <a:srcRect r="2488" b="4886"/>
          <a:stretch>
            <a:fillRect/>
          </a:stretch>
        </p:blipFill>
        <p:spPr>
          <a:xfrm>
            <a:off x="179512" y="2780928"/>
            <a:ext cx="4566155" cy="35283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20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692696"/>
            <a:ext cx="3008313" cy="469354"/>
          </a:xfrm>
        </p:spPr>
        <p:txBody>
          <a:bodyPr/>
          <a:lstStyle/>
          <a:p>
            <a:r>
              <a:rPr lang="ru-RU" dirty="0" smtClean="0"/>
              <a:t>Цифровая техника</a:t>
            </a:r>
            <a:endParaRPr lang="ru-RU" dirty="0"/>
          </a:p>
        </p:txBody>
      </p:sp>
      <p:pic>
        <p:nvPicPr>
          <p:cNvPr id="5" name="Содержимое 4" descr="пинг1.3.png"/>
          <p:cNvPicPr>
            <a:picLocks noGrp="1" noChangeAspect="1"/>
          </p:cNvPicPr>
          <p:nvPr>
            <p:ph idx="1"/>
          </p:nvPr>
        </p:nvPicPr>
        <p:blipFill>
          <a:blip r:embed="rId2" cstate="print"/>
          <a:stretch>
            <a:fillRect/>
          </a:stretch>
        </p:blipFill>
        <p:spPr>
          <a:xfrm>
            <a:off x="6300192" y="1628800"/>
            <a:ext cx="5111750" cy="4312590"/>
          </a:xfrm>
        </p:spPr>
      </p:pic>
      <p:sp>
        <p:nvSpPr>
          <p:cNvPr id="4" name="Текст 3"/>
          <p:cNvSpPr>
            <a:spLocks noGrp="1"/>
          </p:cNvSpPr>
          <p:nvPr>
            <p:ph type="body" sz="half" idx="2"/>
          </p:nvPr>
        </p:nvSpPr>
        <p:spPr>
          <a:xfrm>
            <a:off x="395536" y="3429000"/>
            <a:ext cx="4104456" cy="3429000"/>
          </a:xfrm>
        </p:spPr>
        <p:txBody>
          <a:bodyPr>
            <a:normAutofit/>
          </a:bodyPr>
          <a:lstStyle/>
          <a:p>
            <a:r>
              <a:rPr lang="ru-RU" sz="2000" dirty="0" smtClean="0"/>
              <a:t>Цифровая техника  имела:</a:t>
            </a:r>
          </a:p>
          <a:p>
            <a:pPr>
              <a:buFont typeface="Arial" pitchFamily="34" charset="0"/>
              <a:buChar char="•"/>
            </a:pPr>
            <a:r>
              <a:rPr lang="ru-RU" sz="2000" dirty="0"/>
              <a:t> </a:t>
            </a:r>
            <a:r>
              <a:rPr lang="ru-RU" sz="2000" dirty="0" smtClean="0"/>
              <a:t>высокую точность вычислений;</a:t>
            </a:r>
          </a:p>
          <a:p>
            <a:pPr>
              <a:buFont typeface="Arial" pitchFamily="34" charset="0"/>
              <a:buChar char="•"/>
            </a:pPr>
            <a:r>
              <a:rPr lang="ru-RU" sz="2000" dirty="0"/>
              <a:t> </a:t>
            </a:r>
            <a:r>
              <a:rPr lang="ru-RU" sz="2000" dirty="0" smtClean="0"/>
              <a:t>универсальность и быстроту перехода от одной задачи к другой;</a:t>
            </a:r>
          </a:p>
          <a:p>
            <a:pPr>
              <a:buFont typeface="Arial" pitchFamily="34" charset="0"/>
              <a:buChar char="•"/>
            </a:pPr>
            <a:r>
              <a:rPr lang="ru-RU" sz="2000" dirty="0" smtClean="0"/>
              <a:t> способность хранить большие объемы данных</a:t>
            </a:r>
          </a:p>
        </p:txBody>
      </p:sp>
      <p:sp>
        <p:nvSpPr>
          <p:cNvPr id="6" name="Овальная выноска 5"/>
          <p:cNvSpPr/>
          <p:nvPr/>
        </p:nvSpPr>
        <p:spPr>
          <a:xfrm flipH="1">
            <a:off x="3203848" y="188640"/>
            <a:ext cx="4536504" cy="2952328"/>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Исторически существовало 2 типа вычислительных машин -аналоговые и цифровые. Они отличались по способу представления обрабатываемых данных, но цифровая техника быстро доказала своё преимущество </a:t>
            </a:r>
            <a:endParaRPr lang="ru-RU" dirty="0"/>
          </a:p>
        </p:txBody>
      </p:sp>
      <p:sp>
        <p:nvSpPr>
          <p:cNvPr id="7" name="Управляющая кнопка: назад 6">
            <a:hlinkClick r:id="rId3" action="ppaction://hlinksldjump" highlightClick="1"/>
          </p:cNvPr>
          <p:cNvSpPr/>
          <p:nvPr/>
        </p:nvSpPr>
        <p:spPr>
          <a:xfrm>
            <a:off x="467544" y="6021288"/>
            <a:ext cx="648072" cy="648072"/>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20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20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548680"/>
            <a:ext cx="5544616" cy="720080"/>
          </a:xfrm>
        </p:spPr>
        <p:txBody>
          <a:bodyPr>
            <a:normAutofit/>
          </a:bodyPr>
          <a:lstStyle/>
          <a:p>
            <a:r>
              <a:rPr lang="ru-RU" dirty="0" smtClean="0"/>
              <a:t>Виды современных компьютеров</a:t>
            </a:r>
            <a:endParaRPr lang="ru-RU" dirty="0"/>
          </a:p>
        </p:txBody>
      </p:sp>
      <p:pic>
        <p:nvPicPr>
          <p:cNvPr id="5" name="Содержимое 4" descr="пнг1.png"/>
          <p:cNvPicPr>
            <a:picLocks noGrp="1" noChangeAspect="1"/>
          </p:cNvPicPr>
          <p:nvPr>
            <p:ph idx="1"/>
          </p:nvPr>
        </p:nvPicPr>
        <p:blipFill>
          <a:blip r:embed="rId2" cstate="print"/>
          <a:stretch>
            <a:fillRect/>
          </a:stretch>
        </p:blipFill>
        <p:spPr>
          <a:xfrm>
            <a:off x="-1044624" y="2708920"/>
            <a:ext cx="5111750" cy="4312590"/>
          </a:xfrm>
        </p:spPr>
      </p:pic>
      <p:sp>
        <p:nvSpPr>
          <p:cNvPr id="4" name="Текст 3"/>
          <p:cNvSpPr>
            <a:spLocks noGrp="1"/>
          </p:cNvSpPr>
          <p:nvPr>
            <p:ph type="body" sz="half" idx="2"/>
          </p:nvPr>
        </p:nvSpPr>
        <p:spPr>
          <a:xfrm>
            <a:off x="5796136" y="1628800"/>
            <a:ext cx="3096344" cy="5040560"/>
          </a:xfrm>
        </p:spPr>
        <p:txBody>
          <a:bodyPr/>
          <a:lstStyle/>
          <a:p>
            <a:endParaRPr lang="ru-RU" dirty="0" smtClean="0"/>
          </a:p>
        </p:txBody>
      </p:sp>
      <p:sp>
        <p:nvSpPr>
          <p:cNvPr id="6" name="Овальная выноска 5"/>
          <p:cNvSpPr/>
          <p:nvPr/>
        </p:nvSpPr>
        <p:spPr>
          <a:xfrm>
            <a:off x="1619672" y="1412776"/>
            <a:ext cx="3888432" cy="230425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Сегодня вы ежедневно видите вокруг множество компьютеров, имеющих разнообразный внешний вид и назначение</a:t>
            </a:r>
            <a:endParaRPr lang="ru-RU" dirty="0"/>
          </a:p>
        </p:txBody>
      </p:sp>
      <p:pic>
        <p:nvPicPr>
          <p:cNvPr id="8" name="Рисунок 7" descr="кака.jpg"/>
          <p:cNvPicPr>
            <a:picLocks noChangeAspect="1"/>
          </p:cNvPicPr>
          <p:nvPr/>
        </p:nvPicPr>
        <p:blipFill>
          <a:blip r:embed="rId3" cstate="print"/>
          <a:stretch>
            <a:fillRect/>
          </a:stretch>
        </p:blipFill>
        <p:spPr>
          <a:xfrm>
            <a:off x="5940152" y="1268760"/>
            <a:ext cx="2808312" cy="2499981"/>
          </a:xfrm>
          <a:prstGeom prst="rect">
            <a:avLst/>
          </a:prstGeom>
        </p:spPr>
      </p:pic>
      <p:pic>
        <p:nvPicPr>
          <p:cNvPr id="9" name="Рисунок 8" descr="ноут.png"/>
          <p:cNvPicPr>
            <a:picLocks noChangeAspect="1"/>
          </p:cNvPicPr>
          <p:nvPr/>
        </p:nvPicPr>
        <p:blipFill>
          <a:blip r:embed="rId4" cstate="print"/>
          <a:stretch>
            <a:fillRect/>
          </a:stretch>
        </p:blipFill>
        <p:spPr>
          <a:xfrm>
            <a:off x="2555776" y="4005064"/>
            <a:ext cx="3409639" cy="2684404"/>
          </a:xfrm>
          <a:prstGeom prst="rect">
            <a:avLst/>
          </a:prstGeom>
        </p:spPr>
      </p:pic>
      <p:pic>
        <p:nvPicPr>
          <p:cNvPr id="11" name="Рисунок 10" descr="тел.jpg"/>
          <p:cNvPicPr>
            <a:picLocks noChangeAspect="1"/>
          </p:cNvPicPr>
          <p:nvPr/>
        </p:nvPicPr>
        <p:blipFill>
          <a:blip r:embed="rId5" cstate="print"/>
          <a:stretch>
            <a:fillRect/>
          </a:stretch>
        </p:blipFill>
        <p:spPr>
          <a:xfrm>
            <a:off x="6444208" y="4149080"/>
            <a:ext cx="2448272"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par>
                                <p:cTn id="20" presetID="5"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heckerboard(across)">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4474840" cy="576064"/>
          </a:xfrm>
        </p:spPr>
        <p:txBody>
          <a:bodyPr>
            <a:normAutofit/>
          </a:bodyPr>
          <a:lstStyle/>
          <a:p>
            <a:r>
              <a:rPr lang="ru-RU" dirty="0" smtClean="0"/>
              <a:t>Стационарный компьютер</a:t>
            </a:r>
            <a:endParaRPr lang="ru-RU" dirty="0"/>
          </a:p>
        </p:txBody>
      </p:sp>
      <p:pic>
        <p:nvPicPr>
          <p:cNvPr id="5" name="Содержимое 4" descr="кака.jpg"/>
          <p:cNvPicPr>
            <a:picLocks noGrp="1" noChangeAspect="1"/>
          </p:cNvPicPr>
          <p:nvPr>
            <p:ph idx="1"/>
          </p:nvPr>
        </p:nvPicPr>
        <p:blipFill>
          <a:blip r:embed="rId2" cstate="print"/>
          <a:stretch>
            <a:fillRect/>
          </a:stretch>
        </p:blipFill>
        <p:spPr>
          <a:xfrm>
            <a:off x="107504" y="1772816"/>
            <a:ext cx="3779912" cy="3364907"/>
          </a:xfrm>
        </p:spPr>
      </p:pic>
      <p:sp>
        <p:nvSpPr>
          <p:cNvPr id="4" name="Текст 3"/>
          <p:cNvSpPr>
            <a:spLocks noGrp="1"/>
          </p:cNvSpPr>
          <p:nvPr>
            <p:ph type="body" sz="half" idx="2"/>
          </p:nvPr>
        </p:nvSpPr>
        <p:spPr>
          <a:xfrm>
            <a:off x="5364088" y="1435100"/>
            <a:ext cx="3672408" cy="4691063"/>
          </a:xfrm>
        </p:spPr>
        <p:txBody>
          <a:bodyPr/>
          <a:lstStyle/>
          <a:p>
            <a:endParaRPr lang="ru-RU" dirty="0"/>
          </a:p>
        </p:txBody>
      </p:sp>
      <p:sp>
        <p:nvSpPr>
          <p:cNvPr id="6" name="Овальная выноска 5"/>
          <p:cNvSpPr/>
          <p:nvPr/>
        </p:nvSpPr>
        <p:spPr>
          <a:xfrm>
            <a:off x="4283968" y="1268760"/>
            <a:ext cx="4464496" cy="3600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Настольные персональные компьютеры, состоящие из системного блока и подключенных к нему внешних устройств появились в конце 20 века и используются по сей день в офисах и домах</a:t>
            </a:r>
            <a:endParaRPr lang="ru-RU" dirty="0"/>
          </a:p>
        </p:txBody>
      </p:sp>
      <p:pic>
        <p:nvPicPr>
          <p:cNvPr id="7" name="Рисунок 6" descr="пнг1.png"/>
          <p:cNvPicPr>
            <a:picLocks noChangeAspect="1"/>
          </p:cNvPicPr>
          <p:nvPr/>
        </p:nvPicPr>
        <p:blipFill>
          <a:blip r:embed="rId3" cstate="print"/>
          <a:stretch>
            <a:fillRect/>
          </a:stretch>
        </p:blipFill>
        <p:spPr>
          <a:xfrm>
            <a:off x="1619672" y="4725144"/>
            <a:ext cx="6763694" cy="5706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5"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20688"/>
            <a:ext cx="4474840" cy="576064"/>
          </a:xfrm>
        </p:spPr>
        <p:txBody>
          <a:bodyPr>
            <a:normAutofit/>
          </a:bodyPr>
          <a:lstStyle/>
          <a:p>
            <a:r>
              <a:rPr lang="ru-RU" dirty="0" smtClean="0"/>
              <a:t>Мобильные устройства</a:t>
            </a:r>
            <a:endParaRPr lang="ru-RU" dirty="0"/>
          </a:p>
        </p:txBody>
      </p:sp>
      <p:pic>
        <p:nvPicPr>
          <p:cNvPr id="5" name="Содержимое 4" descr="кака.jpg"/>
          <p:cNvPicPr>
            <a:picLocks noGrp="1" noChangeAspect="1"/>
          </p:cNvPicPr>
          <p:nvPr>
            <p:ph idx="1"/>
          </p:nvPr>
        </p:nvPicPr>
        <p:blipFill>
          <a:blip r:embed="rId2" cstate="print"/>
          <a:stretch>
            <a:fillRect/>
          </a:stretch>
        </p:blipFill>
        <p:spPr>
          <a:xfrm>
            <a:off x="315006" y="1772816"/>
            <a:ext cx="3364907" cy="3364907"/>
          </a:xfrm>
        </p:spPr>
      </p:pic>
      <p:sp>
        <p:nvSpPr>
          <p:cNvPr id="4" name="Текст 3"/>
          <p:cNvSpPr>
            <a:spLocks noGrp="1"/>
          </p:cNvSpPr>
          <p:nvPr>
            <p:ph type="body" sz="half" idx="2"/>
          </p:nvPr>
        </p:nvSpPr>
        <p:spPr>
          <a:xfrm>
            <a:off x="5364088" y="1435100"/>
            <a:ext cx="3672408" cy="4691063"/>
          </a:xfrm>
        </p:spPr>
        <p:txBody>
          <a:bodyPr/>
          <a:lstStyle/>
          <a:p>
            <a:endParaRPr lang="ru-RU" dirty="0"/>
          </a:p>
        </p:txBody>
      </p:sp>
      <p:sp>
        <p:nvSpPr>
          <p:cNvPr id="6" name="Овальная выноска 5"/>
          <p:cNvSpPr/>
          <p:nvPr/>
        </p:nvSpPr>
        <p:spPr>
          <a:xfrm>
            <a:off x="4283968" y="1268760"/>
            <a:ext cx="4464496" cy="36004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Мобильные устройства появились в 21 веке. Они позволяют пользователю в любой момент посмотреть новости, почитать сообщения электронной почты и ответить на них.</a:t>
            </a:r>
            <a:endParaRPr lang="ru-RU" dirty="0"/>
          </a:p>
        </p:txBody>
      </p:sp>
      <p:pic>
        <p:nvPicPr>
          <p:cNvPr id="7" name="Рисунок 6" descr="пнг1.png"/>
          <p:cNvPicPr>
            <a:picLocks noChangeAspect="1"/>
          </p:cNvPicPr>
          <p:nvPr/>
        </p:nvPicPr>
        <p:blipFill>
          <a:blip r:embed="rId3" cstate="print"/>
          <a:stretch>
            <a:fillRect/>
          </a:stretch>
        </p:blipFill>
        <p:spPr>
          <a:xfrm>
            <a:off x="1619672" y="4725144"/>
            <a:ext cx="6763694" cy="5706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5" presetClass="entr" presetSubtype="1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780</Words>
  <Application>Microsoft Office PowerPoint</Application>
  <PresentationFormat>Экран (4:3)</PresentationFormat>
  <Paragraphs>143</Paragraphs>
  <Slides>26</Slides>
  <Notes>0</Notes>
  <HiddenSlides>7</HiddenSlides>
  <MMClips>0</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Тема Office</vt:lpstr>
      <vt:lpstr>Устройство компьютера</vt:lpstr>
      <vt:lpstr>Слайд 2</vt:lpstr>
      <vt:lpstr>Слайд 3</vt:lpstr>
      <vt:lpstr>Что такое компьютер?</vt:lpstr>
      <vt:lpstr>История появления компьютера</vt:lpstr>
      <vt:lpstr>Цифровая техника</vt:lpstr>
      <vt:lpstr>Виды современных компьютеров</vt:lpstr>
      <vt:lpstr>Стационарный компьютер</vt:lpstr>
      <vt:lpstr>Мобильные устройства</vt:lpstr>
      <vt:lpstr>Мобильные устройства</vt:lpstr>
      <vt:lpstr>Как правильно выбрать компьютер для себя?</vt:lpstr>
      <vt:lpstr>Как правильно выбрать компьютер для себя?</vt:lpstr>
      <vt:lpstr>Устройство компьютера</vt:lpstr>
      <vt:lpstr>Устройство компьютера</vt:lpstr>
      <vt:lpstr>Устройство компьютера</vt:lpstr>
      <vt:lpstr>  Корпус    </vt:lpstr>
      <vt:lpstr>Блок питания</vt:lpstr>
      <vt:lpstr>Материнская плата</vt:lpstr>
      <vt:lpstr>Процессор</vt:lpstr>
      <vt:lpstr>Оперативная память</vt:lpstr>
      <vt:lpstr>Видеокарта</vt:lpstr>
      <vt:lpstr>Жесткий диск</vt:lpstr>
      <vt:lpstr>Перспективы развития компьютеров </vt:lpstr>
      <vt:lpstr>Перспективы развития компьютеров </vt:lpstr>
      <vt:lpstr>Перспективы развития компьютеров </vt:lpstr>
      <vt:lpstr>Список сайтов и литературы, используемых при создании презентации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Устройство компьютера</dc:title>
  <dc:creator>Катя Дабуль</dc:creator>
  <cp:lastModifiedBy>Катя Дабуль</cp:lastModifiedBy>
  <cp:revision>34</cp:revision>
  <dcterms:created xsi:type="dcterms:W3CDTF">2021-11-07T15:01:56Z</dcterms:created>
  <dcterms:modified xsi:type="dcterms:W3CDTF">2021-11-17T17:58:58Z</dcterms:modified>
</cp:coreProperties>
</file>