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2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3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4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5.xml" ContentType="application/vnd.openxmlformats-officedocument.themeOverr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6.xml" ContentType="application/vnd.openxmlformats-officedocument.themeOverr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7.xml" ContentType="application/vnd.openxmlformats-officedocument.themeOverr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8.xml" ContentType="application/vnd.openxmlformats-officedocument.themeOverr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19.xml" ContentType="application/vnd.openxmlformats-officedocument.themeOverr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20.xml" ContentType="application/vnd.openxmlformats-officedocument.themeOverr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21.xml" ContentType="application/vnd.openxmlformats-officedocument.themeOverr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22.xml" ContentType="application/vnd.openxmlformats-officedocument.themeOverr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Override23.xml" ContentType="application/vnd.openxmlformats-officedocument.themeOverr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theme/themeOverride24.xml" ContentType="application/vnd.openxmlformats-officedocument.themeOverrid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theme/themeOverride25.xml" ContentType="application/vnd.openxmlformats-officedocument.themeOverrid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theme/themeOverride26.xml" ContentType="application/vnd.openxmlformats-officedocument.themeOverrid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theme/themeOverride27.xml" ContentType="application/vnd.openxmlformats-officedocument.themeOverrid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theme/themeOverride28.xml" ContentType="application/vnd.openxmlformats-officedocument.themeOverrid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theme/themeOverride29.xml" ContentType="application/vnd.openxmlformats-officedocument.themeOverrid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theme/themeOverride3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8" r:id="rId10"/>
    <p:sldId id="266" r:id="rId11"/>
    <p:sldId id="267" r:id="rId12"/>
    <p:sldId id="270" r:id="rId13"/>
    <p:sldId id="269" r:id="rId14"/>
    <p:sldId id="271" r:id="rId15"/>
    <p:sldId id="272" r:id="rId16"/>
    <p:sldId id="273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6" r:id="rId28"/>
    <p:sldId id="291" r:id="rId29"/>
    <p:sldId id="287" r:id="rId30"/>
    <p:sldId id="288" r:id="rId31"/>
    <p:sldId id="289" r:id="rId32"/>
    <p:sldId id="290" r:id="rId33"/>
    <p:sldId id="274" r:id="rId34"/>
  </p:sldIdLst>
  <p:sldSz cx="7126288" cy="10385425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4D2E"/>
    <a:srgbClr val="E0F4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270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package" Target="../embeddings/_____Microsoft_Excel20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package" Target="../embeddings/_____Microsoft_Excel21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package" Target="../embeddings/_____Microsoft_Excel22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package" Target="../embeddings/_____Microsoft_Excel23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3.xml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package" Target="../embeddings/_____Microsoft_Excel24.xlsx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4.xml"/><Relationship Id="rId2" Type="http://schemas.microsoft.com/office/2011/relationships/chartColorStyle" Target="colors25.xml"/><Relationship Id="rId1" Type="http://schemas.microsoft.com/office/2011/relationships/chartStyle" Target="style25.xml"/><Relationship Id="rId4" Type="http://schemas.openxmlformats.org/officeDocument/2006/relationships/package" Target="../embeddings/_____Microsoft_Excel25.xlsx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5.xml"/><Relationship Id="rId2" Type="http://schemas.microsoft.com/office/2011/relationships/chartColorStyle" Target="colors26.xml"/><Relationship Id="rId1" Type="http://schemas.microsoft.com/office/2011/relationships/chartStyle" Target="style26.xml"/><Relationship Id="rId4" Type="http://schemas.openxmlformats.org/officeDocument/2006/relationships/package" Target="../embeddings/_____Microsoft_Excel26.xlsx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6.xml"/><Relationship Id="rId2" Type="http://schemas.microsoft.com/office/2011/relationships/chartColorStyle" Target="colors27.xml"/><Relationship Id="rId1" Type="http://schemas.microsoft.com/office/2011/relationships/chartStyle" Target="style27.xml"/><Relationship Id="rId4" Type="http://schemas.openxmlformats.org/officeDocument/2006/relationships/package" Target="../embeddings/_____Microsoft_Excel27.xlsx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7.xml"/><Relationship Id="rId2" Type="http://schemas.microsoft.com/office/2011/relationships/chartColorStyle" Target="colors28.xml"/><Relationship Id="rId1" Type="http://schemas.microsoft.com/office/2011/relationships/chartStyle" Target="style28.xml"/><Relationship Id="rId4" Type="http://schemas.openxmlformats.org/officeDocument/2006/relationships/package" Target="../embeddings/_____Microsoft_Excel28.xlsx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8.xml"/><Relationship Id="rId2" Type="http://schemas.microsoft.com/office/2011/relationships/chartColorStyle" Target="colors29.xml"/><Relationship Id="rId1" Type="http://schemas.microsoft.com/office/2011/relationships/chartStyle" Target="style29.xml"/><Relationship Id="rId4" Type="http://schemas.openxmlformats.org/officeDocument/2006/relationships/package" Target="../embeddings/_____Microsoft_Excel29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_____Microsoft_Excel3.xlsx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9.xml"/><Relationship Id="rId2" Type="http://schemas.microsoft.com/office/2011/relationships/chartColorStyle" Target="colors30.xml"/><Relationship Id="rId1" Type="http://schemas.microsoft.com/office/2011/relationships/chartStyle" Target="style30.xml"/><Relationship Id="rId4" Type="http://schemas.openxmlformats.org/officeDocument/2006/relationships/package" Target="../embeddings/_____Microsoft_Excel30.xlsx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0.xml"/><Relationship Id="rId2" Type="http://schemas.microsoft.com/office/2011/relationships/chartColorStyle" Target="colors31.xml"/><Relationship Id="rId1" Type="http://schemas.microsoft.com/office/2011/relationships/chartStyle" Target="style31.xml"/><Relationship Id="rId4" Type="http://schemas.openxmlformats.org/officeDocument/2006/relationships/package" Target="../embeddings/_____Microsoft_Excel3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/>
              <a:t>1. Что относится к характеристикам страны?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Цвет кожи</c:v>
                </c:pt>
                <c:pt idx="1">
                  <c:v>Гос. символы</c:v>
                </c:pt>
                <c:pt idx="2">
                  <c:v>Свой язык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 formatCode="General">
                  <c:v>0</c:v>
                </c:pt>
                <c:pt idx="1">
                  <c:v>0.62</c:v>
                </c:pt>
                <c:pt idx="2">
                  <c:v>0.38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2347528"/>
        <c:axId val="302342432"/>
      </c:barChart>
      <c:catAx>
        <c:axId val="302347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2342432"/>
        <c:crosses val="autoZero"/>
        <c:auto val="1"/>
        <c:lblAlgn val="ctr"/>
        <c:lblOffset val="100"/>
        <c:noMultiLvlLbl val="0"/>
      </c:catAx>
      <c:valAx>
        <c:axId val="3023424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02347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2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/>
              <a:t>6. Какой цвет флага символизирует храбрость, удаль, красоту?</a:t>
            </a:r>
          </a:p>
        </c:rich>
      </c:tx>
      <c:layout>
        <c:manualLayout>
          <c:xMode val="edge"/>
          <c:yMode val="edge"/>
          <c:x val="0.13161554192229039"/>
          <c:y val="6.16570327552986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2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</c:dPt>
          <c:dLbls>
            <c:dLbl>
              <c:idx val="2"/>
              <c:layout>
                <c:manualLayout>
                  <c:x val="-1.0457516339869377E-2"/>
                  <c:y val="-2.12368281551013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Красный</c:v>
                </c:pt>
                <c:pt idx="1">
                  <c:v>Синий</c:v>
                </c:pt>
                <c:pt idx="2">
                  <c:v>Белый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0.56000000000000005</c:v>
                </c:pt>
                <c:pt idx="1">
                  <c:v>0.18</c:v>
                </c:pt>
                <c:pt idx="2">
                  <c:v>0.28000000000000003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7960744"/>
        <c:axId val="457954080"/>
      </c:barChart>
      <c:catAx>
        <c:axId val="457960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57954080"/>
        <c:crosses val="autoZero"/>
        <c:auto val="1"/>
        <c:lblAlgn val="ctr"/>
        <c:lblOffset val="100"/>
        <c:noMultiLvlLbl val="0"/>
      </c:catAx>
      <c:valAx>
        <c:axId val="45795408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457960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2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/>
              <a:t>7. В каком символе России есть двуглавый орел?</a:t>
            </a:r>
          </a:p>
        </c:rich>
      </c:tx>
      <c:layout>
        <c:manualLayout>
          <c:xMode val="edge"/>
          <c:yMode val="edge"/>
          <c:x val="0.14303596418756009"/>
          <c:y val="5.44887534219512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2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26944444444444443"/>
          <c:w val="0.94567901234567897"/>
          <c:h val="0.599027777777777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</c:dPt>
          <c:dLbls>
            <c:dLbl>
              <c:idx val="2"/>
              <c:layout>
                <c:manualLayout>
                  <c:x val="-1.0457516339869377E-2"/>
                  <c:y val="-2.12368281551013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Флаг</c:v>
                </c:pt>
                <c:pt idx="1">
                  <c:v>Герб</c:v>
                </c:pt>
                <c:pt idx="2">
                  <c:v>Гимн</c:v>
                </c:pt>
                <c:pt idx="3">
                  <c:v>Знамя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0%">
                  <c:v>0.08</c:v>
                </c:pt>
                <c:pt idx="1">
                  <c:v>34</c:v>
                </c:pt>
                <c:pt idx="2" formatCode="0%">
                  <c:v>0.08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7954472"/>
        <c:axId val="457955648"/>
      </c:barChart>
      <c:catAx>
        <c:axId val="457954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57955648"/>
        <c:crosses val="autoZero"/>
        <c:auto val="1"/>
        <c:lblAlgn val="ctr"/>
        <c:lblOffset val="100"/>
        <c:noMultiLvlLbl val="0"/>
      </c:catAx>
      <c:valAx>
        <c:axId val="4579556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457954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aseline="0" dirty="0" smtClean="0">
                <a:solidFill>
                  <a:schemeClr val="tx1"/>
                </a:solidFill>
              </a:rPr>
              <a:t>8</a:t>
            </a:r>
            <a:r>
              <a:rPr lang="ru-RU" sz="1400" baseline="0" dirty="0" smtClean="0">
                <a:solidFill>
                  <a:schemeClr val="tx1"/>
                </a:solidFill>
              </a:rPr>
              <a:t>. Найдите герб Сахалинской области</a:t>
            </a:r>
            <a:r>
              <a:rPr lang="en-US" sz="1400" baseline="0" dirty="0" smtClean="0">
                <a:solidFill>
                  <a:schemeClr val="tx1"/>
                </a:solidFill>
              </a:rPr>
              <a:t>?</a:t>
            </a:r>
            <a:endParaRPr lang="ru-RU" sz="140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7006519650148166"/>
          <c:y val="9.91113814298880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9665647831507669E-2"/>
          <c:y val="0.17533035720014736"/>
          <c:w val="0.89014906891594414"/>
          <c:h val="0.665111364805292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 w="0">
              <a:solidFill>
                <a:schemeClr val="tx1">
                  <a:lumMod val="15000"/>
                  <a:lumOff val="85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0">
                <a:solidFill>
                  <a:schemeClr val="tx1">
                    <a:lumMod val="15000"/>
                    <a:lumOff val="85000"/>
                  </a:schemeClr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 w="0"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 w="0">
                <a:solidFill>
                  <a:schemeClr val="tx1">
                    <a:lumMod val="15000"/>
                    <a:lumOff val="85000"/>
                  </a:schemeClr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Лист1!$B$2:$B$5</c:f>
              <c:numCache>
                <c:formatCode>0%</c:formatCode>
                <c:ptCount val="4"/>
                <c:pt idx="0">
                  <c:v>0.31</c:v>
                </c:pt>
                <c:pt idx="1">
                  <c:v>0.59</c:v>
                </c:pt>
                <c:pt idx="2">
                  <c:v>0.13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-25"/>
        <c:axId val="459109136"/>
        <c:axId val="459102864"/>
      </c:barChart>
      <c:lineChart>
        <c:grouping val="standard"/>
        <c:varyColors val="0"/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59109136"/>
        <c:axId val="459102864"/>
      </c:lineChart>
      <c:catAx>
        <c:axId val="4591091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59102864"/>
        <c:crosses val="autoZero"/>
        <c:auto val="1"/>
        <c:lblAlgn val="ctr"/>
        <c:lblOffset val="100"/>
        <c:noMultiLvlLbl val="0"/>
      </c:catAx>
      <c:valAx>
        <c:axId val="45910286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miter lim="800000"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45910913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/>
              <a:t>1. Что относится к характеристикам страны?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9105608"/>
        <c:axId val="459104040"/>
      </c:barChart>
      <c:catAx>
        <c:axId val="459105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59104040"/>
        <c:crosses val="autoZero"/>
        <c:auto val="1"/>
        <c:lblAlgn val="ctr"/>
        <c:lblOffset val="100"/>
        <c:noMultiLvlLbl val="0"/>
      </c:catAx>
      <c:valAx>
        <c:axId val="4591040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59105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/>
              <a:t>3. Что относится к символам государства?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9108744"/>
        <c:axId val="459102080"/>
      </c:barChart>
      <c:catAx>
        <c:axId val="459108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59102080"/>
        <c:crosses val="autoZero"/>
        <c:auto val="1"/>
        <c:lblAlgn val="ctr"/>
        <c:lblOffset val="100"/>
        <c:noMultiLvlLbl val="0"/>
      </c:catAx>
      <c:valAx>
        <c:axId val="45910208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59108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/>
              <a:t>4. Торжественная хвалебная песня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9103256"/>
        <c:axId val="459103648"/>
      </c:barChart>
      <c:catAx>
        <c:axId val="459103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59103648"/>
        <c:crosses val="autoZero"/>
        <c:auto val="1"/>
        <c:lblAlgn val="ctr"/>
        <c:lblOffset val="100"/>
        <c:noMultiLvlLbl val="0"/>
      </c:catAx>
      <c:valAx>
        <c:axId val="4591036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59103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2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/>
              <a:t>10. На груди двуглавого орла на гербе РФ изображен(ы)</a:t>
            </a:r>
          </a:p>
        </c:rich>
      </c:tx>
      <c:layout>
        <c:manualLayout>
          <c:xMode val="edge"/>
          <c:yMode val="edge"/>
          <c:x val="0.14303596418756009"/>
          <c:y val="5.44887534219512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2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2.1218890680033321E-17"/>
                  <c:y val="0.16949152542372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0457516339869377E-2"/>
                  <c:y val="-2.12368281551013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Георгий Победоносец</c:v>
                </c:pt>
                <c:pt idx="1">
                  <c:v>Александр Невский</c:v>
                </c:pt>
                <c:pt idx="2">
                  <c:v>Николай Чудотворец</c:v>
                </c:pt>
                <c:pt idx="3">
                  <c:v>Кирилл и Мефодий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23</c:v>
                </c:pt>
                <c:pt idx="1">
                  <c:v>11</c:v>
                </c:pt>
                <c:pt idx="2">
                  <c:v>2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9104824"/>
        <c:axId val="459107176"/>
      </c:barChart>
      <c:catAx>
        <c:axId val="459104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59107176"/>
        <c:crosses val="autoZero"/>
        <c:auto val="1"/>
        <c:lblAlgn val="ctr"/>
        <c:lblOffset val="100"/>
        <c:noMultiLvlLbl val="0"/>
      </c:catAx>
      <c:valAx>
        <c:axId val="45910717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5910482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/>
              <a:t>1. Что относится к характеристикам страны?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Цвет кожи</c:v>
                </c:pt>
                <c:pt idx="1">
                  <c:v>Гос. символы</c:v>
                </c:pt>
                <c:pt idx="2">
                  <c:v>Свой язык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 formatCode="General">
                  <c:v>0</c:v>
                </c:pt>
                <c:pt idx="1">
                  <c:v>0.96</c:v>
                </c:pt>
                <c:pt idx="2">
                  <c:v>0.04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9105216"/>
        <c:axId val="459106000"/>
      </c:barChart>
      <c:catAx>
        <c:axId val="459105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59106000"/>
        <c:crosses val="autoZero"/>
        <c:auto val="1"/>
        <c:lblAlgn val="ctr"/>
        <c:lblOffset val="100"/>
        <c:noMultiLvlLbl val="0"/>
      </c:catAx>
      <c:valAx>
        <c:axId val="45910600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59105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/>
              <a:t>2. Кто является главой нашего государства?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Lbls>
            <c:dLbl>
              <c:idx val="2"/>
              <c:layout>
                <c:manualLayout>
                  <c:x val="-9.5859459072150535E-17"/>
                  <c:y val="0.216748768472906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Император </c:v>
                </c:pt>
                <c:pt idx="1">
                  <c:v>Король</c:v>
                </c:pt>
                <c:pt idx="2">
                  <c:v>Президент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</c:v>
                </c:pt>
                <c:pt idx="1">
                  <c:v>0</c:v>
                </c:pt>
                <c:pt idx="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9108352"/>
        <c:axId val="457956040"/>
      </c:barChart>
      <c:catAx>
        <c:axId val="459108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57956040"/>
        <c:crosses val="autoZero"/>
        <c:auto val="1"/>
        <c:lblAlgn val="ctr"/>
        <c:lblOffset val="100"/>
        <c:noMultiLvlLbl val="0"/>
      </c:catAx>
      <c:valAx>
        <c:axId val="4579560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459108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/>
              <a:t>1. Что относится к характеристикам страны?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7611472"/>
        <c:axId val="457613432"/>
      </c:barChart>
      <c:catAx>
        <c:axId val="457611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57613432"/>
        <c:crosses val="autoZero"/>
        <c:auto val="1"/>
        <c:lblAlgn val="ctr"/>
        <c:lblOffset val="100"/>
        <c:noMultiLvlLbl val="0"/>
      </c:catAx>
      <c:valAx>
        <c:axId val="4576134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57611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/>
              <a:t>2. Кто является главой нашего государства?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Lbls>
            <c:dLbl>
              <c:idx val="2"/>
              <c:layout>
                <c:manualLayout>
                  <c:x val="-9.5859459072150535E-17"/>
                  <c:y val="0.216748768472906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Император </c:v>
                </c:pt>
                <c:pt idx="1">
                  <c:v>Король</c:v>
                </c:pt>
                <c:pt idx="2">
                  <c:v>Президент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0.01</c:v>
                </c:pt>
                <c:pt idx="1">
                  <c:v>0.01</c:v>
                </c:pt>
                <c:pt idx="2">
                  <c:v>0.98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2345176"/>
        <c:axId val="302344000"/>
      </c:barChart>
      <c:catAx>
        <c:axId val="302345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2344000"/>
        <c:crosses val="autoZero"/>
        <c:auto val="1"/>
        <c:lblAlgn val="ctr"/>
        <c:lblOffset val="100"/>
        <c:noMultiLvlLbl val="0"/>
      </c:catAx>
      <c:valAx>
        <c:axId val="30234400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302345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/>
              <a:t>3. Что относится к символам государства?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</c:dPt>
          <c:dLbls>
            <c:dLbl>
              <c:idx val="2"/>
              <c:layout>
                <c:manualLayout>
                  <c:x val="-1.0457516339869377E-2"/>
                  <c:y val="-2.12368281551013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Язык</c:v>
                </c:pt>
                <c:pt idx="1">
                  <c:v>Герб</c:v>
                </c:pt>
                <c:pt idx="2">
                  <c:v>Танец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 formatCode="General">
                  <c:v>2</c:v>
                </c:pt>
                <c:pt idx="1">
                  <c:v>0.98</c:v>
                </c:pt>
                <c:pt idx="2" formatCode="General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7611864"/>
        <c:axId val="457612648"/>
      </c:barChart>
      <c:catAx>
        <c:axId val="457611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57612648"/>
        <c:crosses val="autoZero"/>
        <c:auto val="1"/>
        <c:lblAlgn val="ctr"/>
        <c:lblOffset val="100"/>
        <c:noMultiLvlLbl val="0"/>
      </c:catAx>
      <c:valAx>
        <c:axId val="4576126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57611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/>
              <a:t>4. Торжественная хвалебная песня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</c:dPt>
          <c:dLbls>
            <c:dLbl>
              <c:idx val="2"/>
              <c:layout>
                <c:manualLayout>
                  <c:x val="-1.0457516339869377E-2"/>
                  <c:y val="-2.12368281551013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Ода</c:v>
                </c:pt>
                <c:pt idx="1">
                  <c:v>Гимн</c:v>
                </c:pt>
                <c:pt idx="2">
                  <c:v>Марш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0.01</c:v>
                </c:pt>
                <c:pt idx="1">
                  <c:v>0.93</c:v>
                </c:pt>
                <c:pt idx="2">
                  <c:v>0.05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7613040"/>
        <c:axId val="457613824"/>
      </c:barChart>
      <c:catAx>
        <c:axId val="457613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57613824"/>
        <c:crosses val="autoZero"/>
        <c:auto val="1"/>
        <c:lblAlgn val="ctr"/>
        <c:lblOffset val="100"/>
        <c:noMultiLvlLbl val="0"/>
      </c:catAx>
      <c:valAx>
        <c:axId val="45761382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457613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2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/>
              <a:t>5. Эмблема, отличительный знак, передаваемый по наследству, на котором изображаются предметы, символизирующие владельца </a:t>
            </a:r>
          </a:p>
          <a:p>
            <a:pPr algn="ctr">
              <a:defRPr b="1"/>
            </a:pPr>
            <a:r>
              <a:rPr lang="ru-RU" b="1"/>
              <a:t>(человека, сословие, род, город, страну)</a:t>
            </a:r>
          </a:p>
        </c:rich>
      </c:tx>
      <c:layout>
        <c:manualLayout>
          <c:xMode val="edge"/>
          <c:yMode val="edge"/>
          <c:x val="0.13161554192229039"/>
          <c:y val="6.16570327552986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2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</c:dPt>
          <c:dLbls>
            <c:dLbl>
              <c:idx val="2"/>
              <c:layout>
                <c:manualLayout>
                  <c:x val="-1.0457516339869377E-2"/>
                  <c:y val="-2.12368281551013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Герб</c:v>
                </c:pt>
                <c:pt idx="1">
                  <c:v>Денежная единица</c:v>
                </c:pt>
                <c:pt idx="2">
                  <c:v>Флаг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0.9</c:v>
                </c:pt>
                <c:pt idx="1">
                  <c:v>0</c:v>
                </c:pt>
                <c:pt idx="2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0733712"/>
        <c:axId val="460729792"/>
      </c:barChart>
      <c:catAx>
        <c:axId val="460733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60729792"/>
        <c:crosses val="autoZero"/>
        <c:auto val="1"/>
        <c:lblAlgn val="ctr"/>
        <c:lblOffset val="100"/>
        <c:noMultiLvlLbl val="0"/>
      </c:catAx>
      <c:valAx>
        <c:axId val="46072979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460733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/>
              <a:t>1. Что относится к характеристикам страны?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0727832"/>
        <c:axId val="460730184"/>
      </c:barChart>
      <c:catAx>
        <c:axId val="460727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60730184"/>
        <c:crosses val="autoZero"/>
        <c:auto val="1"/>
        <c:lblAlgn val="ctr"/>
        <c:lblOffset val="100"/>
        <c:noMultiLvlLbl val="0"/>
      </c:catAx>
      <c:valAx>
        <c:axId val="4607301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60727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/>
              <a:t>3. Что относится к символам государства?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0730576"/>
        <c:axId val="460727048"/>
      </c:barChart>
      <c:catAx>
        <c:axId val="460730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60727048"/>
        <c:crosses val="autoZero"/>
        <c:auto val="1"/>
        <c:lblAlgn val="ctr"/>
        <c:lblOffset val="100"/>
        <c:noMultiLvlLbl val="0"/>
      </c:catAx>
      <c:valAx>
        <c:axId val="4607270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60730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/>
              <a:t>4. Торжественная хвалебная песня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0730968"/>
        <c:axId val="460729400"/>
      </c:barChart>
      <c:catAx>
        <c:axId val="460730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60729400"/>
        <c:crosses val="autoZero"/>
        <c:auto val="1"/>
        <c:lblAlgn val="ctr"/>
        <c:lblOffset val="100"/>
        <c:noMultiLvlLbl val="0"/>
      </c:catAx>
      <c:valAx>
        <c:axId val="46072940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60730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2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/>
              <a:t>6. Какой цвет флага символизирует храбрость, удаль, красоту?</a:t>
            </a:r>
          </a:p>
        </c:rich>
      </c:tx>
      <c:layout>
        <c:manualLayout>
          <c:xMode val="edge"/>
          <c:yMode val="edge"/>
          <c:x val="0.13161554192229039"/>
          <c:y val="6.16570327552986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2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</c:dPt>
          <c:dLbls>
            <c:dLbl>
              <c:idx val="2"/>
              <c:layout>
                <c:manualLayout>
                  <c:x val="-1.0457516339869377E-2"/>
                  <c:y val="-2.12368281551013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Красный</c:v>
                </c:pt>
                <c:pt idx="1">
                  <c:v>Синий</c:v>
                </c:pt>
                <c:pt idx="2">
                  <c:v>Белый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0.96</c:v>
                </c:pt>
                <c:pt idx="1">
                  <c:v>0.02</c:v>
                </c:pt>
                <c:pt idx="2">
                  <c:v>0.02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0726656"/>
        <c:axId val="460732536"/>
      </c:barChart>
      <c:catAx>
        <c:axId val="460726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60732536"/>
        <c:crosses val="autoZero"/>
        <c:auto val="1"/>
        <c:lblAlgn val="ctr"/>
        <c:lblOffset val="100"/>
        <c:noMultiLvlLbl val="0"/>
      </c:catAx>
      <c:valAx>
        <c:axId val="46073253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460726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2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/>
              <a:t>7. В каком символе России есть двуглавый орел?</a:t>
            </a:r>
          </a:p>
        </c:rich>
      </c:tx>
      <c:layout>
        <c:manualLayout>
          <c:xMode val="edge"/>
          <c:yMode val="edge"/>
          <c:x val="0.14303596418756009"/>
          <c:y val="5.44887534219512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2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</c:dPt>
          <c:dLbls>
            <c:dLbl>
              <c:idx val="2"/>
              <c:layout>
                <c:manualLayout>
                  <c:x val="-1.0457516339869377E-2"/>
                  <c:y val="-2.12368281551013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Флаг</c:v>
                </c:pt>
                <c:pt idx="1">
                  <c:v>Герб</c:v>
                </c:pt>
                <c:pt idx="2">
                  <c:v>Гимн</c:v>
                </c:pt>
                <c:pt idx="3">
                  <c:v>Знамя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 formatCode="General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0728616"/>
        <c:axId val="460731752"/>
      </c:barChart>
      <c:catAx>
        <c:axId val="460728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60731752"/>
        <c:crosses val="autoZero"/>
        <c:auto val="1"/>
        <c:lblAlgn val="ctr"/>
        <c:lblOffset val="100"/>
        <c:noMultiLvlLbl val="0"/>
      </c:catAx>
      <c:valAx>
        <c:axId val="46073175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460728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/>
              <a:t>1. Что относится к характеристикам страны?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0728224"/>
        <c:axId val="459758920"/>
      </c:barChart>
      <c:catAx>
        <c:axId val="460728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59758920"/>
        <c:crosses val="autoZero"/>
        <c:auto val="1"/>
        <c:lblAlgn val="ctr"/>
        <c:lblOffset val="100"/>
        <c:noMultiLvlLbl val="0"/>
      </c:catAx>
      <c:valAx>
        <c:axId val="4597589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60728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/>
              <a:t>3. Что относится к символам государства?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9765976"/>
        <c:axId val="459759312"/>
      </c:barChart>
      <c:catAx>
        <c:axId val="459765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59759312"/>
        <c:crosses val="autoZero"/>
        <c:auto val="1"/>
        <c:lblAlgn val="ctr"/>
        <c:lblOffset val="100"/>
        <c:noMultiLvlLbl val="0"/>
      </c:catAx>
      <c:valAx>
        <c:axId val="45975931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59765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/>
              <a:t>1. Что относится к характеристикам страны?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2346744"/>
        <c:axId val="302341648"/>
      </c:barChart>
      <c:catAx>
        <c:axId val="302346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2341648"/>
        <c:crosses val="autoZero"/>
        <c:auto val="1"/>
        <c:lblAlgn val="ctr"/>
        <c:lblOffset val="100"/>
        <c:noMultiLvlLbl val="0"/>
      </c:catAx>
      <c:valAx>
        <c:axId val="3023416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02346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/>
              <a:t>4. Торжественная хвалебная песня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9764800"/>
        <c:axId val="459765584"/>
      </c:barChart>
      <c:catAx>
        <c:axId val="459764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59765584"/>
        <c:crosses val="autoZero"/>
        <c:auto val="1"/>
        <c:lblAlgn val="ctr"/>
        <c:lblOffset val="100"/>
        <c:noMultiLvlLbl val="0"/>
      </c:catAx>
      <c:valAx>
        <c:axId val="4597655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59764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2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/>
              <a:t>10. На груди двуглавого орла на гербе РФ изображен(ы)</a:t>
            </a:r>
          </a:p>
        </c:rich>
      </c:tx>
      <c:layout>
        <c:manualLayout>
          <c:xMode val="edge"/>
          <c:yMode val="edge"/>
          <c:x val="0.14303596418756009"/>
          <c:y val="5.44887534219512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2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2.1218890680033321E-17"/>
                  <c:y val="0.16949152542372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0457516339869377E-2"/>
                  <c:y val="-2.12368281551013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Георгий Победоносец</c:v>
                </c:pt>
                <c:pt idx="1">
                  <c:v>Александр Невский</c:v>
                </c:pt>
                <c:pt idx="2">
                  <c:v>Николай Чудотворец</c:v>
                </c:pt>
                <c:pt idx="3">
                  <c:v>Кирилл и Мефодий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0.96</c:v>
                </c:pt>
                <c:pt idx="1">
                  <c:v>0.03</c:v>
                </c:pt>
                <c:pt idx="2">
                  <c:v>0.01</c:v>
                </c:pt>
                <c:pt idx="3" formatCode="General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9759704"/>
        <c:axId val="459762448"/>
      </c:barChart>
      <c:catAx>
        <c:axId val="459759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59762448"/>
        <c:crosses val="autoZero"/>
        <c:auto val="1"/>
        <c:lblAlgn val="ctr"/>
        <c:lblOffset val="100"/>
        <c:noMultiLvlLbl val="0"/>
      </c:catAx>
      <c:valAx>
        <c:axId val="4597624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45975970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/>
              <a:t>3. Что относится к символам государства?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</c:dPt>
          <c:dLbls>
            <c:dLbl>
              <c:idx val="2"/>
              <c:layout>
                <c:manualLayout>
                  <c:x val="-1.0457516339869377E-2"/>
                  <c:y val="-2.12368281551013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Язык</c:v>
                </c:pt>
                <c:pt idx="1">
                  <c:v>Герб</c:v>
                </c:pt>
                <c:pt idx="2">
                  <c:v>Танец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0.02</c:v>
                </c:pt>
                <c:pt idx="1">
                  <c:v>0.98</c:v>
                </c:pt>
                <c:pt idx="2" formatCode="General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1020320"/>
        <c:axId val="301016008"/>
      </c:barChart>
      <c:catAx>
        <c:axId val="301020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1016008"/>
        <c:crosses val="autoZero"/>
        <c:auto val="1"/>
        <c:lblAlgn val="ctr"/>
        <c:lblOffset val="100"/>
        <c:noMultiLvlLbl val="0"/>
      </c:catAx>
      <c:valAx>
        <c:axId val="3010160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301020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/>
              <a:t>4. Торжественная хвалебная песня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</c:dPt>
          <c:dLbls>
            <c:dLbl>
              <c:idx val="2"/>
              <c:layout>
                <c:manualLayout>
                  <c:x val="-1.0457516339869377E-2"/>
                  <c:y val="-2.12368281551013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Ода</c:v>
                </c:pt>
                <c:pt idx="1">
                  <c:v>Гимн</c:v>
                </c:pt>
                <c:pt idx="2">
                  <c:v>Марш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0.08</c:v>
                </c:pt>
                <c:pt idx="1">
                  <c:v>0.66</c:v>
                </c:pt>
                <c:pt idx="2">
                  <c:v>0.26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1016400"/>
        <c:axId val="301017576"/>
      </c:barChart>
      <c:catAx>
        <c:axId val="301016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1017576"/>
        <c:crosses val="autoZero"/>
        <c:auto val="1"/>
        <c:lblAlgn val="ctr"/>
        <c:lblOffset val="100"/>
        <c:noMultiLvlLbl val="0"/>
      </c:catAx>
      <c:valAx>
        <c:axId val="30101757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301016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2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/>
              <a:t>5. Эмблема, отличительный знак, передаваемый по наследству, на котором изображаются предметы, символизирующие владельца </a:t>
            </a:r>
          </a:p>
          <a:p>
            <a:pPr algn="ctr">
              <a:defRPr b="1"/>
            </a:pPr>
            <a:r>
              <a:rPr lang="ru-RU" b="1"/>
              <a:t>(человека, сословие, род, город, страну)</a:t>
            </a:r>
          </a:p>
        </c:rich>
      </c:tx>
      <c:layout>
        <c:manualLayout>
          <c:xMode val="edge"/>
          <c:yMode val="edge"/>
          <c:x val="0.13161554192229039"/>
          <c:y val="6.16570327552986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2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</c:dPt>
          <c:dLbls>
            <c:dLbl>
              <c:idx val="2"/>
              <c:layout>
                <c:manualLayout>
                  <c:x val="-1.0457516339869377E-2"/>
                  <c:y val="-2.12368281551013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Герб</c:v>
                </c:pt>
                <c:pt idx="1">
                  <c:v>Денежная единица</c:v>
                </c:pt>
                <c:pt idx="2">
                  <c:v>Флаг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0.38</c:v>
                </c:pt>
                <c:pt idx="1">
                  <c:v>0.08</c:v>
                </c:pt>
                <c:pt idx="2">
                  <c:v>0.54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7959568"/>
        <c:axId val="457957216"/>
      </c:barChart>
      <c:catAx>
        <c:axId val="457959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57957216"/>
        <c:crosses val="autoZero"/>
        <c:auto val="1"/>
        <c:lblAlgn val="ctr"/>
        <c:lblOffset val="100"/>
        <c:noMultiLvlLbl val="0"/>
      </c:catAx>
      <c:valAx>
        <c:axId val="4579572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457959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/>
              <a:t>1. Что относится к характеристикам страны?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7958392"/>
        <c:axId val="457956824"/>
      </c:barChart>
      <c:catAx>
        <c:axId val="457958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57956824"/>
        <c:crosses val="autoZero"/>
        <c:auto val="1"/>
        <c:lblAlgn val="ctr"/>
        <c:lblOffset val="100"/>
        <c:noMultiLvlLbl val="0"/>
      </c:catAx>
      <c:valAx>
        <c:axId val="45795682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57958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/>
              <a:t>3. Что относится к символам государства?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7959176"/>
        <c:axId val="457954864"/>
      </c:barChart>
      <c:catAx>
        <c:axId val="457959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57954864"/>
        <c:crosses val="autoZero"/>
        <c:auto val="1"/>
        <c:lblAlgn val="ctr"/>
        <c:lblOffset val="100"/>
        <c:noMultiLvlLbl val="0"/>
      </c:catAx>
      <c:valAx>
        <c:axId val="45795486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57959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/>
              <a:t>4. Торжественная хвалебная песня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7953688"/>
        <c:axId val="457958784"/>
      </c:barChart>
      <c:catAx>
        <c:axId val="457953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57958784"/>
        <c:crosses val="autoZero"/>
        <c:auto val="1"/>
        <c:lblAlgn val="ctr"/>
        <c:lblOffset val="100"/>
        <c:noMultiLvlLbl val="0"/>
      </c:catAx>
      <c:valAx>
        <c:axId val="4579587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57953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4472" y="1699653"/>
            <a:ext cx="6057345" cy="3615666"/>
          </a:xfrm>
        </p:spPr>
        <p:txBody>
          <a:bodyPr anchor="b"/>
          <a:lstStyle>
            <a:lvl1pPr algn="ctr">
              <a:defRPr sz="4676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0786" y="5454753"/>
            <a:ext cx="5344716" cy="2507406"/>
          </a:xfrm>
        </p:spPr>
        <p:txBody>
          <a:bodyPr/>
          <a:lstStyle>
            <a:lvl1pPr marL="0" indent="0" algn="ctr">
              <a:buNone/>
              <a:defRPr sz="1870"/>
            </a:lvl1pPr>
            <a:lvl2pPr marL="356296" indent="0" algn="ctr">
              <a:buNone/>
              <a:defRPr sz="1559"/>
            </a:lvl2pPr>
            <a:lvl3pPr marL="712592" indent="0" algn="ctr">
              <a:buNone/>
              <a:defRPr sz="1403"/>
            </a:lvl3pPr>
            <a:lvl4pPr marL="1068888" indent="0" algn="ctr">
              <a:buNone/>
              <a:defRPr sz="1247"/>
            </a:lvl4pPr>
            <a:lvl5pPr marL="1425184" indent="0" algn="ctr">
              <a:buNone/>
              <a:defRPr sz="1247"/>
            </a:lvl5pPr>
            <a:lvl6pPr marL="1781480" indent="0" algn="ctr">
              <a:buNone/>
              <a:defRPr sz="1247"/>
            </a:lvl6pPr>
            <a:lvl7pPr marL="2137776" indent="0" algn="ctr">
              <a:buNone/>
              <a:defRPr sz="1247"/>
            </a:lvl7pPr>
            <a:lvl8pPr marL="2494072" indent="0" algn="ctr">
              <a:buNone/>
              <a:defRPr sz="1247"/>
            </a:lvl8pPr>
            <a:lvl9pPr marL="2850368" indent="0" algn="ctr">
              <a:buNone/>
              <a:defRPr sz="1247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F84C-412F-4100-88E4-2569EEF86073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CFC69-2417-4150-BC35-3CB66F254A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412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F84C-412F-4100-88E4-2569EEF86073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CFC69-2417-4150-BC35-3CB66F254A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249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99750" y="552928"/>
            <a:ext cx="1536606" cy="880116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933" y="552928"/>
            <a:ext cx="4520739" cy="880116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F84C-412F-4100-88E4-2569EEF86073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CFC69-2417-4150-BC35-3CB66F254A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583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F84C-412F-4100-88E4-2569EEF86073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CFC69-2417-4150-BC35-3CB66F254A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088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221" y="2589147"/>
            <a:ext cx="6146423" cy="4320048"/>
          </a:xfrm>
        </p:spPr>
        <p:txBody>
          <a:bodyPr anchor="b"/>
          <a:lstStyle>
            <a:lvl1pPr>
              <a:defRPr sz="4676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6221" y="6950064"/>
            <a:ext cx="6146423" cy="2271811"/>
          </a:xfrm>
        </p:spPr>
        <p:txBody>
          <a:bodyPr/>
          <a:lstStyle>
            <a:lvl1pPr marL="0" indent="0">
              <a:buNone/>
              <a:defRPr sz="1870">
                <a:solidFill>
                  <a:schemeClr val="tx1"/>
                </a:solidFill>
              </a:defRPr>
            </a:lvl1pPr>
            <a:lvl2pPr marL="356296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2pPr>
            <a:lvl3pPr marL="712592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3pPr>
            <a:lvl4pPr marL="1068888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4pPr>
            <a:lvl5pPr marL="1425184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5pPr>
            <a:lvl6pPr marL="1781480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6pPr>
            <a:lvl7pPr marL="2137776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7pPr>
            <a:lvl8pPr marL="2494072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8pPr>
            <a:lvl9pPr marL="2850368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F84C-412F-4100-88E4-2569EEF86073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CFC69-2417-4150-BC35-3CB66F254A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313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9933" y="2764638"/>
            <a:ext cx="3028672" cy="658945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07684" y="2764638"/>
            <a:ext cx="3028672" cy="658945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F84C-412F-4100-88E4-2569EEF86073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CFC69-2417-4150-BC35-3CB66F254A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659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861" y="552930"/>
            <a:ext cx="6146423" cy="200736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861" y="2545872"/>
            <a:ext cx="3014753" cy="1247693"/>
          </a:xfrm>
        </p:spPr>
        <p:txBody>
          <a:bodyPr anchor="b"/>
          <a:lstStyle>
            <a:lvl1pPr marL="0" indent="0">
              <a:buNone/>
              <a:defRPr sz="1870" b="1"/>
            </a:lvl1pPr>
            <a:lvl2pPr marL="356296" indent="0">
              <a:buNone/>
              <a:defRPr sz="1559" b="1"/>
            </a:lvl2pPr>
            <a:lvl3pPr marL="712592" indent="0">
              <a:buNone/>
              <a:defRPr sz="1403" b="1"/>
            </a:lvl3pPr>
            <a:lvl4pPr marL="1068888" indent="0">
              <a:buNone/>
              <a:defRPr sz="1247" b="1"/>
            </a:lvl4pPr>
            <a:lvl5pPr marL="1425184" indent="0">
              <a:buNone/>
              <a:defRPr sz="1247" b="1"/>
            </a:lvl5pPr>
            <a:lvl6pPr marL="1781480" indent="0">
              <a:buNone/>
              <a:defRPr sz="1247" b="1"/>
            </a:lvl6pPr>
            <a:lvl7pPr marL="2137776" indent="0">
              <a:buNone/>
              <a:defRPr sz="1247" b="1"/>
            </a:lvl7pPr>
            <a:lvl8pPr marL="2494072" indent="0">
              <a:buNone/>
              <a:defRPr sz="1247" b="1"/>
            </a:lvl8pPr>
            <a:lvl9pPr marL="2850368" indent="0">
              <a:buNone/>
              <a:defRPr sz="1247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0861" y="3793565"/>
            <a:ext cx="3014753" cy="55797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07683" y="2545872"/>
            <a:ext cx="3029601" cy="1247693"/>
          </a:xfrm>
        </p:spPr>
        <p:txBody>
          <a:bodyPr anchor="b"/>
          <a:lstStyle>
            <a:lvl1pPr marL="0" indent="0">
              <a:buNone/>
              <a:defRPr sz="1870" b="1"/>
            </a:lvl1pPr>
            <a:lvl2pPr marL="356296" indent="0">
              <a:buNone/>
              <a:defRPr sz="1559" b="1"/>
            </a:lvl2pPr>
            <a:lvl3pPr marL="712592" indent="0">
              <a:buNone/>
              <a:defRPr sz="1403" b="1"/>
            </a:lvl3pPr>
            <a:lvl4pPr marL="1068888" indent="0">
              <a:buNone/>
              <a:defRPr sz="1247" b="1"/>
            </a:lvl4pPr>
            <a:lvl5pPr marL="1425184" indent="0">
              <a:buNone/>
              <a:defRPr sz="1247" b="1"/>
            </a:lvl5pPr>
            <a:lvl6pPr marL="1781480" indent="0">
              <a:buNone/>
              <a:defRPr sz="1247" b="1"/>
            </a:lvl6pPr>
            <a:lvl7pPr marL="2137776" indent="0">
              <a:buNone/>
              <a:defRPr sz="1247" b="1"/>
            </a:lvl7pPr>
            <a:lvl8pPr marL="2494072" indent="0">
              <a:buNone/>
              <a:defRPr sz="1247" b="1"/>
            </a:lvl8pPr>
            <a:lvl9pPr marL="2850368" indent="0">
              <a:buNone/>
              <a:defRPr sz="1247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607683" y="3793565"/>
            <a:ext cx="3029601" cy="55797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F84C-412F-4100-88E4-2569EEF86073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CFC69-2417-4150-BC35-3CB66F254A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254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F84C-412F-4100-88E4-2569EEF86073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CFC69-2417-4150-BC35-3CB66F254A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012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F84C-412F-4100-88E4-2569EEF86073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CFC69-2417-4150-BC35-3CB66F254A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177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861" y="692362"/>
            <a:ext cx="2298413" cy="2423266"/>
          </a:xfrm>
        </p:spPr>
        <p:txBody>
          <a:bodyPr anchor="b"/>
          <a:lstStyle>
            <a:lvl1pPr>
              <a:defRPr sz="249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9601" y="1495311"/>
            <a:ext cx="3607683" cy="7380383"/>
          </a:xfrm>
        </p:spPr>
        <p:txBody>
          <a:bodyPr/>
          <a:lstStyle>
            <a:lvl1pPr>
              <a:defRPr sz="2494"/>
            </a:lvl1pPr>
            <a:lvl2pPr>
              <a:defRPr sz="2182"/>
            </a:lvl2pPr>
            <a:lvl3pPr>
              <a:defRPr sz="1870"/>
            </a:lvl3pPr>
            <a:lvl4pPr>
              <a:defRPr sz="1559"/>
            </a:lvl4pPr>
            <a:lvl5pPr>
              <a:defRPr sz="1559"/>
            </a:lvl5pPr>
            <a:lvl6pPr>
              <a:defRPr sz="1559"/>
            </a:lvl6pPr>
            <a:lvl7pPr>
              <a:defRPr sz="1559"/>
            </a:lvl7pPr>
            <a:lvl8pPr>
              <a:defRPr sz="1559"/>
            </a:lvl8pPr>
            <a:lvl9pPr>
              <a:defRPr sz="155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0861" y="3115628"/>
            <a:ext cx="2298413" cy="5772085"/>
          </a:xfrm>
        </p:spPr>
        <p:txBody>
          <a:bodyPr/>
          <a:lstStyle>
            <a:lvl1pPr marL="0" indent="0">
              <a:buNone/>
              <a:defRPr sz="1247"/>
            </a:lvl1pPr>
            <a:lvl2pPr marL="356296" indent="0">
              <a:buNone/>
              <a:defRPr sz="1091"/>
            </a:lvl2pPr>
            <a:lvl3pPr marL="712592" indent="0">
              <a:buNone/>
              <a:defRPr sz="935"/>
            </a:lvl3pPr>
            <a:lvl4pPr marL="1068888" indent="0">
              <a:buNone/>
              <a:defRPr sz="779"/>
            </a:lvl4pPr>
            <a:lvl5pPr marL="1425184" indent="0">
              <a:buNone/>
              <a:defRPr sz="779"/>
            </a:lvl5pPr>
            <a:lvl6pPr marL="1781480" indent="0">
              <a:buNone/>
              <a:defRPr sz="779"/>
            </a:lvl6pPr>
            <a:lvl7pPr marL="2137776" indent="0">
              <a:buNone/>
              <a:defRPr sz="779"/>
            </a:lvl7pPr>
            <a:lvl8pPr marL="2494072" indent="0">
              <a:buNone/>
              <a:defRPr sz="779"/>
            </a:lvl8pPr>
            <a:lvl9pPr marL="2850368" indent="0">
              <a:buNone/>
              <a:defRPr sz="779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F84C-412F-4100-88E4-2569EEF86073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CFC69-2417-4150-BC35-3CB66F254A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603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861" y="692362"/>
            <a:ext cx="2298413" cy="2423266"/>
          </a:xfrm>
        </p:spPr>
        <p:txBody>
          <a:bodyPr anchor="b"/>
          <a:lstStyle>
            <a:lvl1pPr>
              <a:defRPr sz="249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029601" y="1495311"/>
            <a:ext cx="3607683" cy="7380383"/>
          </a:xfrm>
        </p:spPr>
        <p:txBody>
          <a:bodyPr anchor="t"/>
          <a:lstStyle>
            <a:lvl1pPr marL="0" indent="0">
              <a:buNone/>
              <a:defRPr sz="2494"/>
            </a:lvl1pPr>
            <a:lvl2pPr marL="356296" indent="0">
              <a:buNone/>
              <a:defRPr sz="2182"/>
            </a:lvl2pPr>
            <a:lvl3pPr marL="712592" indent="0">
              <a:buNone/>
              <a:defRPr sz="1870"/>
            </a:lvl3pPr>
            <a:lvl4pPr marL="1068888" indent="0">
              <a:buNone/>
              <a:defRPr sz="1559"/>
            </a:lvl4pPr>
            <a:lvl5pPr marL="1425184" indent="0">
              <a:buNone/>
              <a:defRPr sz="1559"/>
            </a:lvl5pPr>
            <a:lvl6pPr marL="1781480" indent="0">
              <a:buNone/>
              <a:defRPr sz="1559"/>
            </a:lvl6pPr>
            <a:lvl7pPr marL="2137776" indent="0">
              <a:buNone/>
              <a:defRPr sz="1559"/>
            </a:lvl7pPr>
            <a:lvl8pPr marL="2494072" indent="0">
              <a:buNone/>
              <a:defRPr sz="1559"/>
            </a:lvl8pPr>
            <a:lvl9pPr marL="2850368" indent="0">
              <a:buNone/>
              <a:defRPr sz="1559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0861" y="3115628"/>
            <a:ext cx="2298413" cy="5772085"/>
          </a:xfrm>
        </p:spPr>
        <p:txBody>
          <a:bodyPr/>
          <a:lstStyle>
            <a:lvl1pPr marL="0" indent="0">
              <a:buNone/>
              <a:defRPr sz="1247"/>
            </a:lvl1pPr>
            <a:lvl2pPr marL="356296" indent="0">
              <a:buNone/>
              <a:defRPr sz="1091"/>
            </a:lvl2pPr>
            <a:lvl3pPr marL="712592" indent="0">
              <a:buNone/>
              <a:defRPr sz="935"/>
            </a:lvl3pPr>
            <a:lvl4pPr marL="1068888" indent="0">
              <a:buNone/>
              <a:defRPr sz="779"/>
            </a:lvl4pPr>
            <a:lvl5pPr marL="1425184" indent="0">
              <a:buNone/>
              <a:defRPr sz="779"/>
            </a:lvl5pPr>
            <a:lvl6pPr marL="1781480" indent="0">
              <a:buNone/>
              <a:defRPr sz="779"/>
            </a:lvl6pPr>
            <a:lvl7pPr marL="2137776" indent="0">
              <a:buNone/>
              <a:defRPr sz="779"/>
            </a:lvl7pPr>
            <a:lvl8pPr marL="2494072" indent="0">
              <a:buNone/>
              <a:defRPr sz="779"/>
            </a:lvl8pPr>
            <a:lvl9pPr marL="2850368" indent="0">
              <a:buNone/>
              <a:defRPr sz="779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F84C-412F-4100-88E4-2569EEF86073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CFC69-2417-4150-BC35-3CB66F254A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630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933" y="552930"/>
            <a:ext cx="6146423" cy="20073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933" y="2764638"/>
            <a:ext cx="6146423" cy="6589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9932" y="9625753"/>
            <a:ext cx="1603415" cy="552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7F84C-412F-4100-88E4-2569EEF86073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60583" y="9625753"/>
            <a:ext cx="2405122" cy="552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32941" y="9625753"/>
            <a:ext cx="1603415" cy="552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CFC69-2417-4150-BC35-3CB66F254A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978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12592" rtl="0" eaLnBrk="1" latinLnBrk="0" hangingPunct="1">
        <a:lnSpc>
          <a:spcPct val="90000"/>
        </a:lnSpc>
        <a:spcBef>
          <a:spcPct val="0"/>
        </a:spcBef>
        <a:buNone/>
        <a:defRPr sz="34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8148" indent="-178148" algn="l" defTabSz="712592" rtl="0" eaLnBrk="1" latinLnBrk="0" hangingPunct="1">
        <a:lnSpc>
          <a:spcPct val="90000"/>
        </a:lnSpc>
        <a:spcBef>
          <a:spcPts val="779"/>
        </a:spcBef>
        <a:buFont typeface="Arial" panose="020B0604020202020204" pitchFamily="34" charset="0"/>
        <a:buChar char="•"/>
        <a:defRPr sz="2182" kern="1200">
          <a:solidFill>
            <a:schemeClr val="tx1"/>
          </a:solidFill>
          <a:latin typeface="+mn-lt"/>
          <a:ea typeface="+mn-ea"/>
          <a:cs typeface="+mn-cs"/>
        </a:defRPr>
      </a:lvl1pPr>
      <a:lvl2pPr marL="534444" indent="-178148" algn="l" defTabSz="71259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870" kern="1200">
          <a:solidFill>
            <a:schemeClr val="tx1"/>
          </a:solidFill>
          <a:latin typeface="+mn-lt"/>
          <a:ea typeface="+mn-ea"/>
          <a:cs typeface="+mn-cs"/>
        </a:defRPr>
      </a:lvl2pPr>
      <a:lvl3pPr marL="890740" indent="-178148" algn="l" defTabSz="71259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559" kern="1200">
          <a:solidFill>
            <a:schemeClr val="tx1"/>
          </a:solidFill>
          <a:latin typeface="+mn-lt"/>
          <a:ea typeface="+mn-ea"/>
          <a:cs typeface="+mn-cs"/>
        </a:defRPr>
      </a:lvl3pPr>
      <a:lvl4pPr marL="1247036" indent="-178148" algn="l" defTabSz="71259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3" kern="1200">
          <a:solidFill>
            <a:schemeClr val="tx1"/>
          </a:solidFill>
          <a:latin typeface="+mn-lt"/>
          <a:ea typeface="+mn-ea"/>
          <a:cs typeface="+mn-cs"/>
        </a:defRPr>
      </a:lvl4pPr>
      <a:lvl5pPr marL="1603332" indent="-178148" algn="l" defTabSz="71259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3" kern="1200">
          <a:solidFill>
            <a:schemeClr val="tx1"/>
          </a:solidFill>
          <a:latin typeface="+mn-lt"/>
          <a:ea typeface="+mn-ea"/>
          <a:cs typeface="+mn-cs"/>
        </a:defRPr>
      </a:lvl5pPr>
      <a:lvl6pPr marL="1959628" indent="-178148" algn="l" defTabSz="71259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3" kern="1200">
          <a:solidFill>
            <a:schemeClr val="tx1"/>
          </a:solidFill>
          <a:latin typeface="+mn-lt"/>
          <a:ea typeface="+mn-ea"/>
          <a:cs typeface="+mn-cs"/>
        </a:defRPr>
      </a:lvl6pPr>
      <a:lvl7pPr marL="2315924" indent="-178148" algn="l" defTabSz="71259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3" kern="1200">
          <a:solidFill>
            <a:schemeClr val="tx1"/>
          </a:solidFill>
          <a:latin typeface="+mn-lt"/>
          <a:ea typeface="+mn-ea"/>
          <a:cs typeface="+mn-cs"/>
        </a:defRPr>
      </a:lvl7pPr>
      <a:lvl8pPr marL="2672220" indent="-178148" algn="l" defTabSz="71259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3" kern="1200">
          <a:solidFill>
            <a:schemeClr val="tx1"/>
          </a:solidFill>
          <a:latin typeface="+mn-lt"/>
          <a:ea typeface="+mn-ea"/>
          <a:cs typeface="+mn-cs"/>
        </a:defRPr>
      </a:lvl8pPr>
      <a:lvl9pPr marL="3028516" indent="-178148" algn="l" defTabSz="71259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2592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1pPr>
      <a:lvl2pPr marL="356296" algn="l" defTabSz="712592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2pPr>
      <a:lvl3pPr marL="712592" algn="l" defTabSz="712592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3pPr>
      <a:lvl4pPr marL="1068888" algn="l" defTabSz="712592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4pPr>
      <a:lvl5pPr marL="1425184" algn="l" defTabSz="712592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5pPr>
      <a:lvl6pPr marL="1781480" algn="l" defTabSz="712592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6pPr>
      <a:lvl7pPr marL="2137776" algn="l" defTabSz="712592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7pPr>
      <a:lvl8pPr marL="2494072" algn="l" defTabSz="712592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8pPr>
      <a:lvl9pPr marL="2850368" algn="l" defTabSz="712592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chart" Target="../charts/chart2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chart" Target="../charts/chart23.xml"/><Relationship Id="rId7" Type="http://schemas.openxmlformats.org/officeDocument/2006/relationships/chart" Target="../charts/chart27.xml"/><Relationship Id="rId12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6.xml"/><Relationship Id="rId11" Type="http://schemas.openxmlformats.org/officeDocument/2006/relationships/image" Target="../media/image56.png"/><Relationship Id="rId5" Type="http://schemas.openxmlformats.org/officeDocument/2006/relationships/chart" Target="../charts/chart25.xml"/><Relationship Id="rId10" Type="http://schemas.openxmlformats.org/officeDocument/2006/relationships/image" Target="../media/image9.png"/><Relationship Id="rId4" Type="http://schemas.openxmlformats.org/officeDocument/2006/relationships/chart" Target="../charts/chart24.xml"/><Relationship Id="rId9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chart" Target="../charts/chart28.xml"/><Relationship Id="rId7" Type="http://schemas.openxmlformats.org/officeDocument/2006/relationships/chart" Target="../charts/chart3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chart" Target="../charts/chart30.xml"/><Relationship Id="rId10" Type="http://schemas.openxmlformats.org/officeDocument/2006/relationships/image" Target="../media/image9.png"/><Relationship Id="rId4" Type="http://schemas.openxmlformats.org/officeDocument/2006/relationships/chart" Target="../charts/chart29.xml"/><Relationship Id="rId9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chart" Target="../charts/chart7.xml"/><Relationship Id="rId7" Type="http://schemas.openxmlformats.org/officeDocument/2006/relationships/chart" Target="../charts/chart11.xml"/><Relationship Id="rId12" Type="http://schemas.openxmlformats.org/officeDocument/2006/relationships/chart" Target="../charts/chart1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0.xml"/><Relationship Id="rId11" Type="http://schemas.openxmlformats.org/officeDocument/2006/relationships/image" Target="../media/image9.png"/><Relationship Id="rId5" Type="http://schemas.openxmlformats.org/officeDocument/2006/relationships/chart" Target="../charts/chart9.xml"/><Relationship Id="rId10" Type="http://schemas.openxmlformats.org/officeDocument/2006/relationships/image" Target="../media/image8.png"/><Relationship Id="rId4" Type="http://schemas.openxmlformats.org/officeDocument/2006/relationships/chart" Target="../charts/chart8.xm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chart" Target="../charts/chart13.xml"/><Relationship Id="rId7" Type="http://schemas.openxmlformats.org/officeDocument/2006/relationships/chart" Target="../charts/chart1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11" Type="http://schemas.openxmlformats.org/officeDocument/2006/relationships/image" Target="../media/image9.png"/><Relationship Id="rId5" Type="http://schemas.openxmlformats.org/officeDocument/2006/relationships/chart" Target="../charts/chart15.xml"/><Relationship Id="rId10" Type="http://schemas.openxmlformats.org/officeDocument/2006/relationships/image" Target="../media/image8.png"/><Relationship Id="rId4" Type="http://schemas.openxmlformats.org/officeDocument/2006/relationships/chart" Target="../charts/chart14.xml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4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099" t="1761" r="2304" b="2829"/>
          <a:stretch/>
        </p:blipFill>
        <p:spPr>
          <a:xfrm>
            <a:off x="-25246" y="-10463"/>
            <a:ext cx="7151534" cy="10395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4472" y="182880"/>
            <a:ext cx="6198837" cy="3142382"/>
          </a:xfrm>
        </p:spPr>
        <p:txBody>
          <a:bodyPr>
            <a:norm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200" b="1" kern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Муниципальное бюджетное образовательное учреждение</a:t>
            </a:r>
            <a:br>
              <a:rPr lang="ru-RU" sz="1200" b="1" kern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200" b="1" kern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дополнительного образования </a:t>
            </a:r>
            <a:br>
              <a:rPr lang="ru-RU" sz="1200" b="1" kern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«Центр </a:t>
            </a:r>
            <a:r>
              <a:rPr lang="ru-RU" sz="1200" b="1" kern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творчества и </a:t>
            </a:r>
            <a:r>
              <a:rPr lang="ru-RU" sz="1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воспитания»</a:t>
            </a:r>
            <a:r>
              <a:rPr lang="ru-RU" sz="1200" b="1" kern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1200" b="1" kern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2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пгт</a:t>
            </a:r>
            <a:r>
              <a:rPr lang="ru-RU" sz="1200" b="1" kern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ru-RU" sz="1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Ноглики</a:t>
            </a:r>
            <a:br>
              <a:rPr lang="ru-RU" sz="1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200" b="1" kern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1200" b="1" kern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1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200" b="1" kern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1200" b="1" kern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8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48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4472" y="1524001"/>
            <a:ext cx="6198836" cy="836814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55000" lnSpcReduction="20000"/>
          </a:bodyPr>
          <a:lstStyle/>
          <a:p>
            <a:endParaRPr lang="ru-RU" sz="9400" b="1" kern="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3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lang="ru-RU" sz="10900" b="1" i="1" kern="0" dirty="0">
                <a:solidFill>
                  <a:prstClr val="black"/>
                </a:solidFill>
              </a:rPr>
              <a:t/>
            </a:r>
            <a:br>
              <a:rPr lang="ru-RU" sz="10900" b="1" i="1" kern="0" dirty="0">
                <a:solidFill>
                  <a:prstClr val="black"/>
                </a:solidFill>
              </a:rPr>
            </a:br>
            <a:r>
              <a:rPr lang="ru-RU" sz="10900" dirty="0"/>
              <a:t/>
            </a:r>
            <a:br>
              <a:rPr lang="ru-RU" sz="10900" dirty="0"/>
            </a:br>
            <a:r>
              <a:rPr lang="ru-RU" sz="10900" b="1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«Символика </a:t>
            </a:r>
            <a:endParaRPr lang="ru-RU" sz="10900" b="1" dirty="0" smtClean="0">
              <a:ln>
                <a:solidFill>
                  <a:schemeClr val="tx1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ru-RU" sz="10900" b="1" dirty="0" smtClean="0">
                <a:ln>
                  <a:solidFill>
                    <a:schemeClr val="tx1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моего </a:t>
            </a:r>
          </a:p>
          <a:p>
            <a:r>
              <a:rPr lang="ru-RU" sz="10900" b="1" dirty="0" smtClean="0">
                <a:ln>
                  <a:solidFill>
                    <a:schemeClr val="tx1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государства»</a:t>
            </a:r>
          </a:p>
          <a:p>
            <a:endParaRPr lang="ru-RU" sz="10900" b="1" dirty="0" smtClean="0">
              <a:ln>
                <a:solidFill>
                  <a:schemeClr val="tx1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2500" dirty="0" err="1" smtClean="0">
                <a:solidFill>
                  <a:schemeClr val="bg1"/>
                </a:solidFill>
              </a:rPr>
              <a:t>Пгт</a:t>
            </a:r>
            <a:r>
              <a:rPr lang="ru-RU" sz="2500" dirty="0" smtClean="0">
                <a:solidFill>
                  <a:schemeClr val="bg1"/>
                </a:solidFill>
              </a:rPr>
              <a:t>. Ноглики</a:t>
            </a:r>
          </a:p>
          <a:p>
            <a:r>
              <a:rPr lang="ru-RU" sz="2500" dirty="0" smtClean="0">
                <a:solidFill>
                  <a:schemeClr val="bg1"/>
                </a:solidFill>
              </a:rPr>
              <a:t>2019 г.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50521" y="7738162"/>
            <a:ext cx="356235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Руководитель проекта: 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Попова Дарья - ученица 9 класса</a:t>
            </a:r>
          </a:p>
        </p:txBody>
      </p:sp>
    </p:spTree>
    <p:extLst>
      <p:ext uri="{BB962C8B-B14F-4D97-AF65-F5344CB8AC3E}">
        <p14:creationId xmlns:p14="http://schemas.microsoft.com/office/powerpoint/2010/main" val="57218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26288" cy="103854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933" y="552930"/>
            <a:ext cx="6146423" cy="1832461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2.3. Нормативно правовая база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9933" y="1958009"/>
            <a:ext cx="6146423" cy="807057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lvl="0" indent="0"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нашего проекта началась с изучения нормативно-правовой базы по проблеме. </a:t>
            </a:r>
          </a:p>
          <a:p>
            <a:pPr marL="0" lvl="0" indent="0"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поставили себе задачу: выяснить степень актуальности выбранной нами проблемы, отражена ли она в нормативно-правовых актах федерального уровня.</a:t>
            </a:r>
          </a:p>
          <a:p>
            <a:pPr marL="0" lvl="0" indent="0"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Нами были изучены следующие документы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Конституция РФ (глава 1 ст.70)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Государственный суверенитет Российской Федерации находит свое формализованное выражение в эмблемах (символах) государственности - государственном флаге, государственном гербе и государственном гимне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Федеральный конституционный закон от 25 декабря 2000 г. N 1-ФКЗ "О Государственном флаге Российской Федерации"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Настоящим Федеральным конституционным законом устанавливаются Государственный флаг Российской Федерации, его описание и порядок официального использования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Государственная программа «Патриотическое воспитание граждан Российской Федерации на 2016 – 2020 годы»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(утверждена постановлением Правительства Российской Федерации от 30 декабря 2015 года № 1493)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Целью государственной политики в сфере патриотического воспитания является создание условий для повышения гражданской ответственности за судьбу страны, повышения уровня консолидации общества для решения задач обеспечения национальной безопасности и устойчивого развития Российской Федерации, укрепления чувства сопричастности граждан к великой истории и культуре России, обеспечения преемственности поколений россиян, воспитания гражданина, любящего свою Родину и семью, имеющего активную жизненную позицию.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1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Одной из приоритетных задач является: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Совершенствование и развитие успешно зарекомендовавших себя форм и методов работы по патриотическому воспитанию с учетом динамично меняющейся ситуации, возрастных особенностей граждан и необходимости активного межведомственного, межотраслевого взаимодействия и общественно-государственного партнерства включает в себя: 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развитие у подрастающего поколения чувства гордости, глубокого уважения и почитания к Государственному гербу Российской Федерации, Государственному флагу Российской Федерации, Государственному гимну Российской Федерации, а также к другим, в том числе историческим, символам и памятникам Отечества.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961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26288" cy="103854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933" y="552931"/>
            <a:ext cx="6146423" cy="143489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1590261"/>
            <a:ext cx="5387009" cy="697726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40000" lnSpcReduction="20000"/>
          </a:bodyPr>
          <a:lstStyle/>
          <a:p>
            <a:pPr marL="0" indent="0" algn="just">
              <a:spcAft>
                <a:spcPts val="0"/>
              </a:spcAft>
              <a:buNone/>
            </a:pPr>
            <a:endParaRPr lang="ru-RU" sz="43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endParaRPr lang="ru-RU" sz="43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5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Стратегия </a:t>
            </a:r>
            <a:r>
              <a:rPr lang="ru-RU" sz="35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развития воспитания в Российской Федерации на период до 2025 года </a:t>
            </a:r>
            <a:r>
              <a:rPr lang="ru-RU" sz="3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(утверждена распоряжением Правительства Российской Федерации от 29 мая 2015 года № 996-р)</a:t>
            </a:r>
            <a:endParaRPr lang="ru-RU" sz="3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Приоритетной задачей Российской Федерации в сфере воспитания детей является развитие высоконравственной личности, разделяющей российские традиционные духовные ценности, обладающей актуальными знаниями и умениями, способной реализовать свой потенциал в условиях современного общества, готовой к мирному созиданию и защите </a:t>
            </a:r>
            <a:r>
              <a:rPr lang="ru-RU" sz="3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Родины.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Целью </a:t>
            </a:r>
            <a:r>
              <a:rPr lang="ru-RU" sz="3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Стратегии является определение приоритетов государственной политики в области воспитания и социализации детей, основных направлений и механизмов развития институтов воспитания, формирования общественно-государственной системы воспитания детей в Российской Федерации, учитывающих интересы детей, актуальные потребности современного российского общества и государства, глобальные вызовы и условия развития страны в мировом </a:t>
            </a:r>
            <a:r>
              <a:rPr lang="ru-RU" sz="3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сообществе.</a:t>
            </a:r>
            <a:endParaRPr lang="ru-RU" sz="35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Патриотическое </a:t>
            </a:r>
            <a:r>
              <a:rPr lang="ru-RU" sz="3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воспитание и формирование российской идентичности предусматривает:</a:t>
            </a:r>
            <a:endParaRPr lang="ru-RU" sz="3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3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3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у подрастающего поколения уважения к таким символам государства, как герб, флаг, гимн Российской Федерации, к историческим символам и памятникам Отечества</a:t>
            </a:r>
            <a:r>
              <a:rPr lang="ru-RU" sz="3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3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/>
          </a:p>
          <a:p>
            <a:pPr marL="0" lvl="0" indent="0"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556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26288" cy="103854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933" y="552931"/>
            <a:ext cx="6146423" cy="143489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6105" y="2325757"/>
            <a:ext cx="5864086" cy="744440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 algn="just">
              <a:spcAft>
                <a:spcPts val="0"/>
              </a:spcAft>
              <a:buNone/>
            </a:pPr>
            <a:endParaRPr lang="ru-RU" sz="43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Основы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государственной молодежной политики Российской Федерации на период до 2025 года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(утверждены распоряжением Правительства Российской Федерации от 29 ноября 2014 года № 2403-р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Целями государственной молодежной политики являются совершенствование правовых, социально-экономических и организационных условий для успешной самореализации молодежи, направленной на раскрытие ее потенциала для дальнейшего развития Российской Федерации, а также успешной интеграции молодежи в общество и повышению ее роли в жизни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страны.</a:t>
            </a:r>
            <a:endParaRPr lang="ru-RU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Одной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приоритетных задач является: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формирование системы ценностей с учетом многонациональной основы нашего государства, предусматривающей создание условий для воспитания и развития молодежи…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Реализация этой задачи предусматривает осуществление следующих мероприятий: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внедрение просветительских (в том числе интерактивных) программ и проектов гражданско-патриотической тематики, посвященных пропаганде государственной символики, достижениям государства, героям и значимым событиям в новейшей истории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страны.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/>
          </a:p>
          <a:p>
            <a:pPr marL="0" lvl="0" indent="0"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65922" y="8299174"/>
            <a:ext cx="5784574" cy="1103244"/>
          </a:xfrm>
          <a:prstGeom prst="round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63000">
                <a:srgbClr val="FFFF00"/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Актуальность поднятой нами проблемы подтверждается нормативно-правовыми документами.</a:t>
            </a:r>
          </a:p>
          <a:p>
            <a:pPr algn="ctr"/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005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26288" cy="103854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933" y="552930"/>
            <a:ext cx="6146423" cy="25282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>Общие выводы</a:t>
            </a:r>
            <a:br>
              <a:rPr lang="ru-RU" b="1" dirty="0" smtClean="0"/>
            </a:b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3983" y="1590261"/>
            <a:ext cx="5787025" cy="817990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 algn="just">
              <a:spcAft>
                <a:spcPts val="0"/>
              </a:spcAft>
              <a:buNone/>
            </a:pPr>
            <a:endParaRPr lang="ru-RU" sz="43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/>
          </a:p>
          <a:p>
            <a:pPr marL="0" lvl="0" indent="0"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ходе социологического опроса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вопросам знания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была выдвинута проблема: не все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опрошенные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владеют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знаниями о государственной символике нашей страны.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Патриотическое воспитание является одним из приоритетных направлений воспитательной работы в учреждении. Это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только воспитание любви к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родному дому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семье, поселку,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воспитание уважительного отношения к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родной земле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государственной символике, традициям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В ходе исследования выяснилось,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существует проблема для решения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которой предстоит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определенную работу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популяризации государственных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символов Российской Федерации.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05" y="6625389"/>
            <a:ext cx="4860757" cy="296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3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26288" cy="103854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933" y="552930"/>
            <a:ext cx="6146423" cy="40959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0232" y="1796716"/>
            <a:ext cx="5518484" cy="797344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lvl="0" indent="0"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Итак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подкрепив актуальность поднятой нами проблемы реальными фактами, мы определили название проекта, отражающее его суть, цель и задачи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ru-RU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1600" b="1" dirty="0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Название проекта:</a:t>
            </a: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ru-RU" sz="1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000" b="1" dirty="0" smtClean="0">
                <a:ln w="6350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19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«СИМВОЛИКА МОЕГО ГОСУДАРСТВА»</a:t>
            </a:r>
          </a:p>
          <a:p>
            <a:pPr marL="0" indent="0" algn="ctr">
              <a:lnSpc>
                <a:spcPct val="107000"/>
              </a:lnSpc>
              <a:spcAft>
                <a:spcPts val="0"/>
              </a:spcAft>
              <a:buNone/>
            </a:pPr>
            <a:endParaRPr lang="ru-RU" sz="2000" dirty="0" smtClean="0">
              <a:effectLst>
                <a:glow rad="127000">
                  <a:schemeClr val="accent1">
                    <a:alpha val="59000"/>
                  </a:schemeClr>
                </a:glo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1600" b="1" dirty="0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проекта: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повышения активной гражданской позиции и патриотизма у учащихся МБОУ ДО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ЦТиВ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Ноглики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изучение государственной символики 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spcAft>
                <a:spcPts val="0"/>
              </a:spcAft>
              <a:buNone/>
            </a:pPr>
            <a:endParaRPr lang="ru-RU" sz="1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n w="635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</a:p>
          <a:p>
            <a:pPr marL="0" indent="0" algn="just">
              <a:spcAft>
                <a:spcPts val="0"/>
              </a:spcAft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Сформировать инициативную группу по реализации проекта</a:t>
            </a: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Выбрать формы методы реализации проекта</a:t>
            </a: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Разработать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реализовать план мероприятий, направленных на повышение активной гражданской позиции и патриотизма через изучение государственной символики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Подвести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итоги реализации проекта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Обобщить опыт работы </a:t>
            </a: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5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26288" cy="103854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933" y="552930"/>
            <a:ext cx="6146423" cy="25282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>4. Методы решения проблемы</a:t>
            </a:r>
            <a:br>
              <a:rPr lang="ru-RU" b="1" dirty="0" smtClean="0"/>
            </a:b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3983" y="2775285"/>
            <a:ext cx="5787025" cy="699488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62500" lnSpcReduction="20000"/>
          </a:bodyPr>
          <a:lstStyle/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Основными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методами реализации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 являются:</a:t>
            </a: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ru-RU" sz="2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оиск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и изучение информации по символике государства.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Прохождение он-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лайн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теста «Символика России».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Участие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 международной акции «Тест по истории отечества 2018»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Проведение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обучающих уроков на базе «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ЦТиВ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» и детского сада «Островок».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Участие в экскурсии совместно с библиотекой для дома престарелых и инвалидов «Мои Ноглики».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Участие во всероссийской акции «Великие имена России». 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Проведение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интернет-голосования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по символике государства в социальных сетях.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Проведение «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Брейн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-ринга» совместно с педагогами и родителями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Исполнение гимна РФ на площади администрации п. Ноглики.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Проведение серий игр «Моя Россия» с учащимися Центра творчества и воспитания.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Оформление уголка патриотического воспитания.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Организация он-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лайн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конкурса на лучший гимн, флаг и логотип Центра творчества и воспитания.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Изготовление буклета «Государственная символика».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Участие в мероприятиях патриотической направленности с выносом флага РФ и исполнением гимна.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Проведение итогового тестирования «Государственные символы»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ru-RU" sz="2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/>
          </a:p>
          <a:p>
            <a:pPr marL="0" lvl="0" indent="0"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59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26288" cy="103854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933" y="552930"/>
            <a:ext cx="6146423" cy="25282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>5. Реализация проекта</a:t>
            </a:r>
            <a:br>
              <a:rPr lang="ru-RU" b="1" dirty="0" smtClean="0"/>
            </a:b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3983" y="2855495"/>
            <a:ext cx="5787025" cy="691467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lvl="0" indent="0"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ноября 2018 года на базе Центра творчества и воспитания прошла международная акция «Тест по истории отечества 2018».</a:t>
            </a:r>
          </a:p>
          <a:p>
            <a:pPr marL="0" lvl="0" indent="0"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Тест проводится с целью оценки уровня исторической грамотности об отечественной истории, для привлечения внимания к получению знаний об отечественной истории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Многие ребята Центра творчества и воспитания с удовольствием приняли в нем участие и получили сертификаты.</a:t>
            </a:r>
          </a:p>
          <a:p>
            <a:pPr marL="0" lvl="0" indent="0"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90863" y="2855496"/>
            <a:ext cx="5229726" cy="126732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n w="635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Участие международной акции «Тест по истории Отечества 2018»</a:t>
            </a:r>
            <a:endParaRPr lang="ru-RU" sz="2400" b="1" dirty="0">
              <a:ln w="6350">
                <a:solidFill>
                  <a:schemeClr val="tx1"/>
                </a:solidFill>
              </a:ln>
              <a:solidFill>
                <a:sysClr val="windowText" lastClr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5" r="15809"/>
          <a:stretch/>
        </p:blipFill>
        <p:spPr>
          <a:xfrm>
            <a:off x="4182494" y="7733899"/>
            <a:ext cx="2542564" cy="2244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654" y="6706172"/>
            <a:ext cx="2075681" cy="14803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37" y="6418821"/>
            <a:ext cx="1494552" cy="14727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83" y="8139561"/>
            <a:ext cx="1714860" cy="16702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300" y="6114493"/>
            <a:ext cx="1439376" cy="131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7" y="0"/>
            <a:ext cx="7126288" cy="103854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933" y="552930"/>
            <a:ext cx="6146423" cy="25282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sz="2000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14400" y="2037348"/>
            <a:ext cx="5293895" cy="10437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n w="635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Обучающие уроки по символике государства</a:t>
            </a:r>
            <a:endParaRPr lang="ru-RU" sz="2400" b="1" dirty="0">
              <a:ln w="6350">
                <a:solidFill>
                  <a:prstClr val="black"/>
                </a:solidFill>
              </a:ln>
              <a:solidFill>
                <a:sysClr val="windowText" lastClr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0048" y="3480152"/>
            <a:ext cx="60202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Ребятами из объединения было проведено мероприятие, в котором, учащимся центра рассказали об истории создания и формирования символики государства, при помощи видео – материалов. 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27" y="4680481"/>
            <a:ext cx="2921620" cy="21912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046" y="4721957"/>
            <a:ext cx="2869310" cy="21519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30" y="7129595"/>
            <a:ext cx="3071414" cy="23035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685" y="7149838"/>
            <a:ext cx="2917671" cy="228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60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26288" cy="103854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933" y="552930"/>
            <a:ext cx="6146423" cy="25282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3983" y="2855495"/>
            <a:ext cx="5787025" cy="691467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lvl="0" indent="0"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defTabSz="51435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с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Ногликской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библиотекой ребята из объединения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Сталкер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организовали экскурсию для дома престарелых и инвалидов. Во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время полуторачасовой экскурсии им показали центр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Ноглик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 также наиболее популярные и известные места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 defTabSz="51435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Первым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пунктом поездки стал Свято-Введенский храм. По дороге от дома престарелых и инвалидов до церкви экскурсовод рассказывала жителям об истории главной улицы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Ноглик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улицы Советской — и истории расположенных на ее территории объектов.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Следующим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постояльцы дома-интерната посетили центральный парк Победы. Гид поведала туристам историю этого любимого всеми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ногликцами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объекта. Прошлись экскурсанты и по другим памятникам центрального парка.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Затем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экскурсии, правда, уже дистанционно, из окна автобуса, смогли увидеть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Тымский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мост и стелу Ноглики. Всем без исключения участникам этой поездки мероприятие понравилось, ведь так редко удается постояльцам дома престарелых и инвалидов покидать стены уже родного учреждения. На прощание экскурсанты попросили почаще организовывать для них подобного рода мероприятия, как-никак только в такие моменты они снова чувствуют себя молодыми и здоровыми. </a:t>
            </a:r>
          </a:p>
          <a:p>
            <a:pPr marL="0" lvl="0" indent="0"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95663" y="1909012"/>
            <a:ext cx="4251158" cy="94648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n w="635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Экскурсия «Мои Ноглики»</a:t>
            </a:r>
            <a:endParaRPr lang="ru-RU" sz="2400" b="1" dirty="0">
              <a:ln w="6350">
                <a:solidFill>
                  <a:prstClr val="black"/>
                </a:solidFill>
              </a:ln>
              <a:solidFill>
                <a:sysClr val="windowText" lastClr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659" y="7300770"/>
            <a:ext cx="2949697" cy="21316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08" y="7709329"/>
            <a:ext cx="2709260" cy="172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5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26288" cy="103854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933" y="552930"/>
            <a:ext cx="6146423" cy="25282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3983" y="2855495"/>
            <a:ext cx="5787025" cy="691467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lvl="0" indent="0"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«Великие имена России» - масштабный проект присвоения имен выдающихся соотечественников главным аэропортам субъектов Российской Федерации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Всероссийского центра изучения общественного мнения, большинство сахалинцев считают, что воздушные ворота в островной столице должны быть названы в честь классика русской литературы Антона Чехова или мореплавателей Геннадия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Невельского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Ивана Крузенштерна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lvl="0" indent="0"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 же и жители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Ноглик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 остались в стороне. </a:t>
            </a:r>
          </a:p>
          <a:p>
            <a:pPr marL="0" lvl="0" indent="0"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95663" y="1909012"/>
            <a:ext cx="4251158" cy="94648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n w="635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Всероссийская акция «Великие имена России»</a:t>
            </a:r>
            <a:endParaRPr lang="ru-RU" sz="2400" b="1" dirty="0">
              <a:ln w="6350">
                <a:solidFill>
                  <a:prstClr val="black"/>
                </a:solidFill>
              </a:ln>
              <a:solidFill>
                <a:sysClr val="windowText" lastClr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5" r="16934"/>
          <a:stretch/>
        </p:blipFill>
        <p:spPr>
          <a:xfrm>
            <a:off x="3877562" y="7670904"/>
            <a:ext cx="2719698" cy="2226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" r="7929"/>
          <a:stretch/>
        </p:blipFill>
        <p:spPr>
          <a:xfrm>
            <a:off x="617731" y="7721260"/>
            <a:ext cx="3128210" cy="2154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"/>
          <a:stretch/>
        </p:blipFill>
        <p:spPr>
          <a:xfrm>
            <a:off x="2775284" y="5070637"/>
            <a:ext cx="3861072" cy="2424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49"/>
          <a:stretch/>
        </p:blipFill>
        <p:spPr>
          <a:xfrm>
            <a:off x="529028" y="5130649"/>
            <a:ext cx="2048676" cy="2364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574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26288" cy="103854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933" y="552930"/>
            <a:ext cx="6146423" cy="157649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en-US" b="1" dirty="0" smtClean="0"/>
              <a:t>I.</a:t>
            </a:r>
            <a:r>
              <a:rPr lang="ru-RU" b="1" dirty="0" smtClean="0"/>
              <a:t> Выбор проблемы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9933" y="2304789"/>
            <a:ext cx="6146423" cy="770373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«Широкое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употребление государственной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символики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проявлению духа патриотизма в людях. </a:t>
            </a:r>
            <a:endParaRPr lang="ru-RU" sz="1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оказывает только положительное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влияние»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endParaRPr lang="ru-RU" sz="1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В.В. Путин</a:t>
            </a:r>
          </a:p>
          <a:p>
            <a:pPr marL="0" indent="0" algn="just">
              <a:spcBef>
                <a:spcPts val="780"/>
              </a:spcBef>
              <a:buNone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Государственные символы — это история нашей страны и ее сегодняшний день. Символы выражают особенности исторического пути и отличительные черты Российской Федерации в ряду других государств. 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spcBef>
                <a:spcPts val="780"/>
              </a:spcBef>
              <a:buNone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Уважать символику своего государства – гражданский долг каждого человека. Только на основе возвышающих чувств патриотизма укрепляется любовь к Родине, появляется чувство ответственности за ее могущество, развивается достоинство личности. Без знания государственных символов невозможно говорить о гражданско-патриотическом воспитании. Символы России нужны как воплощение её истории, отражение настоящего, как выражение патриотизма её граждан. Отдавая почести символам государства, мы тем самым формируем любовь и уважение к своей Родине, гордость за принадлежность к гражданам России. К сожалению, не все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интересуются историей, гордятся символами своего государства, принадлежностью к своей стране.</a:t>
            </a:r>
          </a:p>
          <a:p>
            <a:pPr marL="0" indent="0" algn="just">
              <a:spcBef>
                <a:spcPts val="780"/>
              </a:spcBef>
              <a:buNone/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Нам захотелось выяснить, насколько актуальна тема государственных символов, а также попытаться повысить интерес к истории символов нашей страны у сверстников, вызвать у них чувство гордости и уважения к прошлому через обращение к данной теме.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spcBef>
                <a:spcPts val="780"/>
              </a:spcBef>
              <a:buNone/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Актуальность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проекта состоит в том, что она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отражает необходимый обществу и государству социальный заказ на воспитание гражданина своей Родины, духовно-нравственного патриота с активной жизненной позицией, позволяет развивать личность каждого ребёнка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indent="0" algn="just">
              <a:spcBef>
                <a:spcPts val="780"/>
              </a:spcBef>
              <a:buNone/>
            </a:pP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4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65922" y="8292230"/>
            <a:ext cx="5784574" cy="1607144"/>
          </a:xfrm>
          <a:prstGeom prst="round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63000">
                <a:srgbClr val="FFFF00"/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Таким </a:t>
            </a:r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образом, представленный проект привлечет интерес к гражданско-патриотическим и социальным проблемам, позволит учащимся участвовать в их решении, сможет повлиять на формирование патриотических, гражданских и социальных ценностей.</a:t>
            </a:r>
          </a:p>
          <a:p>
            <a:pPr algn="ctr"/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763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26288" cy="103854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933" y="552930"/>
            <a:ext cx="6146423" cy="25282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sz="2000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95663" y="1909012"/>
            <a:ext cx="4251158" cy="94648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n w="635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Интернет-голосование в социальных сетях</a:t>
            </a:r>
            <a:endParaRPr lang="ru-RU" sz="2400" b="1" dirty="0">
              <a:ln w="6350">
                <a:solidFill>
                  <a:prstClr val="black"/>
                </a:solidFill>
              </a:ln>
              <a:solidFill>
                <a:sysClr val="windowText" lastClr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" t="25758" r="2415" b="23161"/>
          <a:stretch/>
        </p:blipFill>
        <p:spPr>
          <a:xfrm>
            <a:off x="780816" y="7866334"/>
            <a:ext cx="2027698" cy="19532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" t="21885" r="3144" b="25301"/>
          <a:stretch/>
        </p:blipFill>
        <p:spPr>
          <a:xfrm>
            <a:off x="4272255" y="3474284"/>
            <a:ext cx="1999447" cy="199944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22775" r="4255" b="26576"/>
          <a:stretch/>
        </p:blipFill>
        <p:spPr>
          <a:xfrm>
            <a:off x="4272255" y="7842109"/>
            <a:ext cx="2010134" cy="19532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" t="24098" r="2287" b="25037"/>
          <a:stretch/>
        </p:blipFill>
        <p:spPr>
          <a:xfrm>
            <a:off x="780816" y="3288525"/>
            <a:ext cx="2027698" cy="19291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" t="17013" r="1979" b="29524"/>
          <a:stretch/>
        </p:blipFill>
        <p:spPr>
          <a:xfrm>
            <a:off x="4272256" y="5617029"/>
            <a:ext cx="1999446" cy="19994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" t="21115" r="2202" b="21309"/>
          <a:stretch/>
        </p:blipFill>
        <p:spPr>
          <a:xfrm>
            <a:off x="780816" y="5430177"/>
            <a:ext cx="2027698" cy="22105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3679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26288" cy="103854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933" y="552930"/>
            <a:ext cx="6146423" cy="25282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3983" y="3208421"/>
            <a:ext cx="5787025" cy="656174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lvl="0" indent="0"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Наши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подготовили и провели интеллектуальный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Брей-ринг в рамках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"Символика моего государства".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Три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команды умников и умниц соревновались за звание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лучших: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родителей, команда педагогов Центра и команда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учащихся. Каждый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вынес свой урок из этого вечера: родители укрепили отношения со своими детьми, педагоги сплотились коллективом, а наши ребята поняли, как это важно знать историю своего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государства. В конце мероприятия все вместе исполнили гимн Российской Федерации.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10652" y="1989222"/>
            <a:ext cx="5037221" cy="1219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400" b="1" dirty="0" err="1" smtClean="0">
                <a:ln w="635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Брейн</a:t>
            </a:r>
            <a:r>
              <a:rPr lang="ru-RU" sz="2400" b="1" dirty="0" smtClean="0">
                <a:ln w="635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-ринг </a:t>
            </a:r>
          </a:p>
          <a:p>
            <a:pPr algn="ctr"/>
            <a:r>
              <a:rPr lang="ru-RU" sz="2400" b="1" dirty="0" smtClean="0">
                <a:ln w="635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«Символика моего государства»</a:t>
            </a:r>
            <a:endParaRPr lang="ru-RU" sz="2400" b="1" dirty="0">
              <a:ln w="6350">
                <a:solidFill>
                  <a:prstClr val="black"/>
                </a:solidFill>
              </a:ln>
              <a:solidFill>
                <a:sysClr val="windowText" lastClr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ysClr val="windowText" lastClr="0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743" y="7699672"/>
            <a:ext cx="2970919" cy="1979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462" y="5540542"/>
            <a:ext cx="2847364" cy="1897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15" y="7702222"/>
            <a:ext cx="2963267" cy="1974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704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883" y="0"/>
            <a:ext cx="7126288" cy="103854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933" y="552930"/>
            <a:ext cx="6146423" cy="25282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5749" y="3081130"/>
            <a:ext cx="5787025" cy="656174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lvl="0" indent="0"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Учащимися объединения «Сталкер» была проведена игра «Моя Россия», которая была направленна на закрепление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знаний детей о символах государства, о правах и обязанностях граждан, об истории Российского государства; развитие чувства патриотизма; воспитание уважительного отношения к стране и людям, которые в ней живут.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10652" y="1989222"/>
            <a:ext cx="5037221" cy="1219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n w="635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Игра «Моя Россия»</a:t>
            </a:r>
            <a:endParaRPr lang="ru-RU" sz="2400" b="1" dirty="0">
              <a:ln w="6350">
                <a:solidFill>
                  <a:prstClr val="black"/>
                </a:solidFill>
              </a:ln>
              <a:solidFill>
                <a:sysClr val="windowText" lastClr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04" y="4988536"/>
            <a:ext cx="3372694" cy="22489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356" y="6959500"/>
            <a:ext cx="3510000" cy="23404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6093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26288" cy="103854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933" y="552930"/>
            <a:ext cx="6146423" cy="25282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3983" y="3208421"/>
            <a:ext cx="5787025" cy="656174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lvl="0" indent="0"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Уголок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патриотического воспитания несет функцию приобщения детей к любви к семье, родному краю,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целом. 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патриотического уголка: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привязанности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родному дому, семье,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объединению,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школе, двору, городу и стране.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Приобщение детей к исконным русским традициям, изучение родной природы, музыки, обычаев.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толерантности к другим народам и желание почерпнуть хорошее в культуре других стран.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гордости за достижения своей страны.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Побуждать детей к совершению добрых дел на благо своей семьи и страны.</a:t>
            </a:r>
          </a:p>
          <a:p>
            <a:pPr marL="0" lvl="0" indent="0"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44533" y="1989221"/>
            <a:ext cx="5037221" cy="1219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n w="635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Уголок патриота</a:t>
            </a:r>
            <a:endParaRPr lang="ru-RU" sz="2400" b="1" dirty="0">
              <a:ln w="6350">
                <a:solidFill>
                  <a:prstClr val="black"/>
                </a:solidFill>
              </a:ln>
              <a:solidFill>
                <a:sysClr val="windowText" lastClr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34" y="6691676"/>
            <a:ext cx="2868726" cy="28118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172" y="7672493"/>
            <a:ext cx="2187836" cy="22249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2851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26288" cy="103854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933" y="552930"/>
            <a:ext cx="6146423" cy="25282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3983" y="3208421"/>
            <a:ext cx="5787025" cy="656174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lvl="0" indent="0"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ЦТиВ объявили конкурс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лучший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музыку официального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герба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флага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Цeнтpa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воспитания. </a:t>
            </a:r>
          </a:p>
          <a:p>
            <a:pPr marL="0" lvl="0" indent="0"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Конкурса: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текста и музыки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 </a:t>
            </a:r>
          </a:p>
          <a:p>
            <a:pPr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эскизов герба и флага при непосредственном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их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сделает это мероприятие действительно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 значимым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делом;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активных и талантливых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педагогов, учащихся и их родителей;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запись официального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 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всех участников проекта ;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конкурсных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посвященьях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созданию герба и флага 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44533" y="1989221"/>
            <a:ext cx="5037221" cy="1219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n w="635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Он-</a:t>
            </a:r>
            <a:r>
              <a:rPr lang="ru-RU" sz="2400" b="1" dirty="0" err="1" smtClean="0">
                <a:ln w="635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лайн</a:t>
            </a:r>
            <a:r>
              <a:rPr lang="ru-RU" sz="2400" b="1" dirty="0" smtClean="0">
                <a:ln w="635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конкурс на лучший гимн, флаг и логотип «</a:t>
            </a:r>
            <a:r>
              <a:rPr lang="ru-RU" sz="2400" b="1" dirty="0" err="1" smtClean="0">
                <a:ln w="635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ЦТиВ</a:t>
            </a:r>
            <a:r>
              <a:rPr lang="ru-RU" sz="2400" b="1" dirty="0" smtClean="0">
                <a:ln w="635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2400" b="1" dirty="0">
              <a:ln w="6350">
                <a:solidFill>
                  <a:prstClr val="black"/>
                </a:solidFill>
              </a:ln>
              <a:solidFill>
                <a:sysClr val="windowText" lastClr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52229" y="7708581"/>
            <a:ext cx="2748779" cy="20615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76" y="7068128"/>
            <a:ext cx="2675260" cy="20064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9201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26288" cy="103854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933" y="552930"/>
            <a:ext cx="6146423" cy="25282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3983" y="3208421"/>
            <a:ext cx="5787025" cy="656174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lvl="0" indent="0"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Мы разработали буклет, которые вкратце расскажет жителям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Ногликского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о символике государства. </a:t>
            </a:r>
          </a:p>
          <a:p>
            <a:pPr marL="0" lvl="0" indent="0"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буклеты были розданы в школы и объединения, а так же в магазины, где массовое скопление народа.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44533" y="1989221"/>
            <a:ext cx="5037221" cy="1219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n w="635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Буклет </a:t>
            </a:r>
          </a:p>
          <a:p>
            <a:pPr algn="ctr"/>
            <a:r>
              <a:rPr lang="ru-RU" sz="2400" b="1" dirty="0" smtClean="0">
                <a:ln w="635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«Государственная символика»</a:t>
            </a:r>
            <a:endParaRPr lang="ru-RU" sz="2400" b="1" dirty="0">
              <a:ln w="6350">
                <a:solidFill>
                  <a:prstClr val="black"/>
                </a:solidFill>
              </a:ln>
              <a:solidFill>
                <a:sysClr val="windowText" lastClr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ysClr val="windowText" lastClr="0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4161" t="18077" r="10620" b="15405"/>
          <a:stretch/>
        </p:blipFill>
        <p:spPr>
          <a:xfrm>
            <a:off x="2233877" y="4644712"/>
            <a:ext cx="3893156" cy="26367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3616" t="16888" r="10287" b="15032"/>
          <a:stretch/>
        </p:blipFill>
        <p:spPr>
          <a:xfrm>
            <a:off x="713983" y="7410923"/>
            <a:ext cx="3664053" cy="25000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6588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26288" cy="103854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933" y="552930"/>
            <a:ext cx="6146423" cy="25282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3983" y="3208421"/>
            <a:ext cx="5787025" cy="656174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lvl="0" indent="0"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канун Великого праздника Победы, коллектив Центра творчества и воспитания, совместно с родителями и учащимися, по сложившейся традиции подготовили ежегодный военный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 стучится в души людям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 правда о войне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0" lvl="0" indent="0"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году  решили рассказать о нелегкой судьбе женщин в годы Великой Отечественной войны. О невыносимой боли вдов, о тех, у кого война забрала детей, о тех, кто отважно сражался на поле боя, о тех, кого называли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«ночными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ведьмами» и о тех, кто дождался родных с войны.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44533" y="1989221"/>
            <a:ext cx="5037221" cy="1219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n w="635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Мероприятия патриотической направленности</a:t>
            </a:r>
            <a:endParaRPr lang="ru-RU" sz="2400" b="1" dirty="0">
              <a:ln w="6350">
                <a:solidFill>
                  <a:prstClr val="black"/>
                </a:solidFill>
              </a:ln>
              <a:solidFill>
                <a:sysClr val="windowText" lastClr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263" y="5076116"/>
            <a:ext cx="4237463" cy="28263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6"/>
          <a:stretch/>
        </p:blipFill>
        <p:spPr>
          <a:xfrm>
            <a:off x="1231520" y="7944350"/>
            <a:ext cx="1605471" cy="18893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787" y="7981550"/>
            <a:ext cx="2419967" cy="18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67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26288" cy="103854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933" y="552930"/>
            <a:ext cx="6146423" cy="25282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3983" y="3757353"/>
            <a:ext cx="5787025" cy="601281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lvl="0" indent="0"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 июня в Ногликах состоялась акция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«Свеча памяти».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Жители района пронесли по улицам поселка зажженные свечи в память о жертвах Великой Отечественной Войны.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Ребята Центра творчества и воспитания так же не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остались равнодушными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Все ребята были задействованы в организации мероприятия. Людям зажигали и раздавали свечи.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завершение жители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Ноглик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выложили из свечей слово «ПОМНИМ» и почтили память погибших в годы Великой Отечественной Войны минутой молчания.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44533" y="1989221"/>
            <a:ext cx="5037221" cy="1219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n w="635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Мероприятия патриотической направленности</a:t>
            </a:r>
            <a:endParaRPr lang="ru-RU" sz="2400" b="1" dirty="0">
              <a:ln w="6350">
                <a:solidFill>
                  <a:prstClr val="black"/>
                </a:solidFill>
              </a:ln>
              <a:solidFill>
                <a:sysClr val="windowText" lastClr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76" y="7388060"/>
            <a:ext cx="2720898" cy="20406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1465" y="5711661"/>
            <a:ext cx="2787805" cy="371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4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26288" cy="103854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933" y="552930"/>
            <a:ext cx="6146423" cy="25282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3983" y="3081130"/>
            <a:ext cx="5787025" cy="21721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lvl="0" indent="0" algn="ctr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августа </a:t>
            </a:r>
            <a:r>
              <a:rPr lang="ru-RU" sz="1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Государственного флага РФ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Ногликах состоялось праздничное шествие, связанное с важным днем каждого россиянина – Днем государственного флага. Ребята нашего объединения так же не остались в стороне. Под песню Дениса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Майданова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«Я поднимаю свой флаг» учащиеся, педагоги и жители прошли по центральной улице до здания администрации, где исполнили гимн РФ. Это событие собрало жителей, которых объединяет одно – любовь к Родине.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44533" y="1895302"/>
            <a:ext cx="5037221" cy="7783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n w="635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Мероприятия патриотической направленности</a:t>
            </a:r>
            <a:endParaRPr lang="ru-RU" sz="2400" b="1" dirty="0">
              <a:ln w="6350">
                <a:solidFill>
                  <a:prstClr val="black"/>
                </a:solidFill>
              </a:ln>
              <a:solidFill>
                <a:sysClr val="windowText" lastClr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7782" y="4275380"/>
            <a:ext cx="53839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33" y="5408840"/>
            <a:ext cx="2744112" cy="20580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5969" y="5380549"/>
            <a:ext cx="3343549" cy="20863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933" y="7646277"/>
            <a:ext cx="2744112" cy="20580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3121" y="7608030"/>
            <a:ext cx="3192142" cy="212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1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26288" cy="103854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Тест «Государственные символы России»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pPr marL="279052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Красным цветом указаны правильные </a:t>
            </a:r>
            <a:r>
              <a:rPr lang="ru-RU" sz="1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ответы.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088914652"/>
              </p:ext>
            </p:extLst>
          </p:nvPr>
        </p:nvGraphicFramePr>
        <p:xfrm>
          <a:off x="1162844" y="4159250"/>
          <a:ext cx="4800600" cy="2066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560139930"/>
              </p:ext>
            </p:extLst>
          </p:nvPr>
        </p:nvGraphicFramePr>
        <p:xfrm>
          <a:off x="1162844" y="6969398"/>
          <a:ext cx="4857750" cy="1933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25028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26288" cy="103854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en-US" b="1" dirty="0" smtClean="0"/>
              <a:t>II. </a:t>
            </a:r>
            <a:r>
              <a:rPr lang="ru-RU" b="1" dirty="0" smtClean="0"/>
              <a:t>Исследование проблемы</a:t>
            </a:r>
            <a:br>
              <a:rPr lang="ru-RU" b="1" dirty="0" smtClean="0"/>
            </a:br>
            <a:r>
              <a:rPr lang="ru-RU" sz="2000" b="1" dirty="0" smtClean="0"/>
              <a:t>2.1 Социологический опрос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ru-RU" dirty="0" smtClean="0"/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Многие жители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пгт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Ноглики (включая учащихся «Центра творчества и воспитания», их родителей и даже педагогов) не знают историю своей символики: флага и герба России, флага и герба Сахалинской области, флага и герба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Ногликского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района.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того, чтобы обосновать актуальность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проблемы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нами было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проведено тестирование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опросе принимали участие 39 человек разных возрастных категорий. Это учащиеся «Центра творчества и воспитания», педагоги и их родители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ru-RU" sz="1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422" y="5194417"/>
            <a:ext cx="4094853" cy="27299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081" y="8128658"/>
            <a:ext cx="2617962" cy="17453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48" y="8128658"/>
            <a:ext cx="2514600" cy="1676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989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26288" cy="103854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5" name="Диаграмма 4"/>
          <p:cNvGraphicFramePr/>
          <p:nvPr>
            <p:extLst/>
          </p:nvPr>
        </p:nvGraphicFramePr>
        <p:xfrm>
          <a:off x="1034828" y="3992441"/>
          <a:ext cx="4800600" cy="2066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730144245"/>
              </p:ext>
            </p:extLst>
          </p:nvPr>
        </p:nvGraphicFramePr>
        <p:xfrm>
          <a:off x="1134269" y="2103121"/>
          <a:ext cx="4857750" cy="1684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940469186"/>
              </p:ext>
            </p:extLst>
          </p:nvPr>
        </p:nvGraphicFramePr>
        <p:xfrm>
          <a:off x="972344" y="3992441"/>
          <a:ext cx="5181600" cy="1908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576520037"/>
              </p:ext>
            </p:extLst>
          </p:nvPr>
        </p:nvGraphicFramePr>
        <p:xfrm>
          <a:off x="1086644" y="5900834"/>
          <a:ext cx="50673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4900896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7126288" cy="103854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034828" y="3992441"/>
          <a:ext cx="4800600" cy="2066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1134269" y="2103121"/>
          <a:ext cx="4857750" cy="1684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/>
          <p:cNvGraphicFramePr/>
          <p:nvPr/>
        </p:nvGraphicFramePr>
        <p:xfrm>
          <a:off x="972344" y="3992441"/>
          <a:ext cx="5181600" cy="1908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4207234821"/>
              </p:ext>
            </p:extLst>
          </p:nvPr>
        </p:nvGraphicFramePr>
        <p:xfrm>
          <a:off x="1081881" y="1733309"/>
          <a:ext cx="4962525" cy="1777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432396639"/>
              </p:ext>
            </p:extLst>
          </p:nvPr>
        </p:nvGraphicFramePr>
        <p:xfrm>
          <a:off x="991394" y="4278312"/>
          <a:ext cx="514350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027" name="Рисунок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77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Рисунок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102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Рисунок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77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06718" y="8753150"/>
            <a:ext cx="2912882" cy="106026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49549" y="6210693"/>
            <a:ext cx="5072312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496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26288" cy="103854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034828" y="3992441"/>
          <a:ext cx="4800600" cy="2066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1134269" y="2103121"/>
          <a:ext cx="4857750" cy="1684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/>
          <p:cNvGraphicFramePr/>
          <p:nvPr/>
        </p:nvGraphicFramePr>
        <p:xfrm>
          <a:off x="972344" y="3992441"/>
          <a:ext cx="5181600" cy="1908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933" y="1886899"/>
            <a:ext cx="5942033" cy="2248006"/>
          </a:xfrm>
          <a:prstGeom prst="rect">
            <a:avLst/>
          </a:prstGeom>
        </p:spPr>
      </p:pic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695969903"/>
              </p:ext>
            </p:extLst>
          </p:nvPr>
        </p:nvGraphicFramePr>
        <p:xfrm>
          <a:off x="819944" y="4339244"/>
          <a:ext cx="5486400" cy="1989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2050" name="Рисунок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77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Рисунок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102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Рисунок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77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6984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26288" cy="103854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933" y="552930"/>
            <a:ext cx="6146423" cy="25282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6. </a:t>
            </a:r>
            <a:r>
              <a:rPr lang="ru-RU" b="1" dirty="0" smtClean="0"/>
              <a:t>Окончательные выводы</a:t>
            </a:r>
            <a:br>
              <a:rPr lang="ru-RU" b="1" dirty="0" smtClean="0"/>
            </a:b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3983" y="3449053"/>
            <a:ext cx="5787025" cy="632111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 algn="just">
              <a:spcAft>
                <a:spcPts val="0"/>
              </a:spcAft>
              <a:buNone/>
            </a:pPr>
            <a:endParaRPr lang="ru-RU" sz="43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/>
          </a:p>
          <a:p>
            <a:pPr marL="0" lvl="0" indent="0"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defTabSz="514350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05957" y="3094042"/>
            <a:ext cx="539505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написания исследовательской работы мы провели опрос среди населения на знание символики нашего государства проанализировав результаты опроса мы узнали, что некоторые граждане не знают символов своей страны, и это не оставило нас равнодушным. Для того чтобы повысить уровень знаний о символике нашего государства, мы решили поделиться своими знаниями, которые приобрели, в ходе проведенные мероприятий.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05957" y="4909924"/>
            <a:ext cx="512502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из нас обязан знать историю своего родного края. Как говорил Михаил Васильевич Ломоносов ,«Народ, не знающий своего прошлого, не имеет будущего». Мы должны чтить традиции, обычаи, знать культуру и язык своего народа, воспитывать у подрастающего поколения патриотизм, уважение к землякам, гордость за свою малую родину .Если мы не будем закладывать эти чувства в сердца молодёжи, мы потеряем свои корни, своё прошлое, а без прошлого нет ни настоящего, ни будущего!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022" y="7296260"/>
            <a:ext cx="3691271" cy="20763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452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26288" cy="103854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Тест «Государственные символы России»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pPr marL="279052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Красным цветом указаны правильные </a:t>
            </a:r>
            <a:r>
              <a:rPr lang="ru-RU" sz="1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ответы.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709573651"/>
              </p:ext>
            </p:extLst>
          </p:nvPr>
        </p:nvGraphicFramePr>
        <p:xfrm>
          <a:off x="1162844" y="4159250"/>
          <a:ext cx="4800600" cy="2066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829650013"/>
              </p:ext>
            </p:extLst>
          </p:nvPr>
        </p:nvGraphicFramePr>
        <p:xfrm>
          <a:off x="1162844" y="6969398"/>
          <a:ext cx="4857750" cy="1933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8854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26288" cy="103854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907086467"/>
              </p:ext>
            </p:extLst>
          </p:nvPr>
        </p:nvGraphicFramePr>
        <p:xfrm>
          <a:off x="1034828" y="3992441"/>
          <a:ext cx="4800600" cy="2066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018703892"/>
              </p:ext>
            </p:extLst>
          </p:nvPr>
        </p:nvGraphicFramePr>
        <p:xfrm>
          <a:off x="1134269" y="2103121"/>
          <a:ext cx="4857750" cy="1684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4109598511"/>
              </p:ext>
            </p:extLst>
          </p:nvPr>
        </p:nvGraphicFramePr>
        <p:xfrm>
          <a:off x="972344" y="3992441"/>
          <a:ext cx="5181600" cy="1908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02238293"/>
              </p:ext>
            </p:extLst>
          </p:nvPr>
        </p:nvGraphicFramePr>
        <p:xfrm>
          <a:off x="1086644" y="5900834"/>
          <a:ext cx="50673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64725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47" y="0"/>
            <a:ext cx="7126288" cy="103854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034828" y="3992441"/>
          <a:ext cx="4800600" cy="2066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1134269" y="2103121"/>
          <a:ext cx="4857750" cy="1684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/>
          <p:cNvGraphicFramePr/>
          <p:nvPr/>
        </p:nvGraphicFramePr>
        <p:xfrm>
          <a:off x="972344" y="3992441"/>
          <a:ext cx="5181600" cy="1908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4027146648"/>
              </p:ext>
            </p:extLst>
          </p:nvPr>
        </p:nvGraphicFramePr>
        <p:xfrm>
          <a:off x="1081881" y="1733309"/>
          <a:ext cx="4962525" cy="1777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735258065"/>
              </p:ext>
            </p:extLst>
          </p:nvPr>
        </p:nvGraphicFramePr>
        <p:xfrm>
          <a:off x="991394" y="4278312"/>
          <a:ext cx="514350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/>
          <a:srcRect l="8879" t="30115" r="6694"/>
          <a:stretch/>
        </p:blipFill>
        <p:spPr>
          <a:xfrm>
            <a:off x="1352499" y="8961794"/>
            <a:ext cx="3115721" cy="1132636"/>
          </a:xfrm>
          <a:prstGeom prst="rect">
            <a:avLst/>
          </a:prstGeom>
        </p:spPr>
      </p:pic>
      <p:pic>
        <p:nvPicPr>
          <p:cNvPr id="1027" name="Рисунок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77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Рисунок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102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Рисунок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77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815285035"/>
              </p:ext>
            </p:extLst>
          </p:nvPr>
        </p:nvGraphicFramePr>
        <p:xfrm>
          <a:off x="1159308" y="6392982"/>
          <a:ext cx="5065916" cy="2961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  <p:extLst>
      <p:ext uri="{BB962C8B-B14F-4D97-AF65-F5344CB8AC3E}">
        <p14:creationId xmlns:p14="http://schemas.microsoft.com/office/powerpoint/2010/main" val="52365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26288" cy="103854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034828" y="3992441"/>
          <a:ext cx="4800600" cy="2066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1134269" y="2103121"/>
          <a:ext cx="4857750" cy="1684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/>
          <p:cNvGraphicFramePr/>
          <p:nvPr/>
        </p:nvGraphicFramePr>
        <p:xfrm>
          <a:off x="972344" y="3992441"/>
          <a:ext cx="5181600" cy="1908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933" y="1886899"/>
            <a:ext cx="5942033" cy="2248006"/>
          </a:xfrm>
          <a:prstGeom prst="rect">
            <a:avLst/>
          </a:prstGeom>
        </p:spPr>
      </p:pic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789499245"/>
              </p:ext>
            </p:extLst>
          </p:nvPr>
        </p:nvGraphicFramePr>
        <p:xfrm>
          <a:off x="819944" y="4339244"/>
          <a:ext cx="5486400" cy="1989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700" y="6749935"/>
            <a:ext cx="5942033" cy="3025832"/>
          </a:xfrm>
          <a:prstGeom prst="rect">
            <a:avLst/>
          </a:prstGeom>
        </p:spPr>
      </p:pic>
      <p:pic>
        <p:nvPicPr>
          <p:cNvPr id="2050" name="Рисунок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77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Рисунок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102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Рисунок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77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33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26288" cy="103854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9933" y="2078182"/>
            <a:ext cx="6146423" cy="727591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55000" lnSpcReduction="20000"/>
          </a:bodyPr>
          <a:lstStyle/>
          <a:p>
            <a:endParaRPr lang="ru-RU" dirty="0" smtClean="0"/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12. Кто такой патриот?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знаю кто такой патриот. (9 человек)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Человек, который любит свою страну. (5 человек)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Кто любит свою страну, защищает ее. (2 человека)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президент. (2 человека)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Тот, кто в нужный момент может защитить Родину.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 одушевленный патриотизмом.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Любящий свою страну.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человек или вещь, которая тебя поддерживает или защищает, заступается за Вас.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человек, который не бросает свою страну в кризис, беды, несчастья и будет защищать.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Человек, который любит и уважает Россию.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Человек, который делает что-то хорошее для Родины и много об этом не болтает.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хранитель истории; человек проявляющий интерес к тому, что происходит в стране (поселке). Соблюдает традиции в семье и передает их по наследству.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Личность, уважающая свою страну, любящая Родину.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9052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тестом справились 67% человек. 33% детей и взрослы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 достаточно знают символику </a:t>
            </a:r>
            <a:r>
              <a:rPr lang="ru-RU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государства 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имеют поверхностное представление о ее значении. 30% респондентов не смогли ответить на вопрос «Кто такой патриот</a:t>
            </a:r>
            <a:r>
              <a:rPr lang="ru-RU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?»</a:t>
            </a:r>
          </a:p>
          <a:p>
            <a:pPr marL="0" indent="0">
              <a:buNone/>
            </a:pPr>
            <a:r>
              <a:rPr lang="ru-RU" sz="2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ходе социологического опроса по вопросам знания государственной символики Российской Федерации была выдвинута проблема: </a:t>
            </a:r>
            <a:r>
              <a:rPr lang="ru-RU" sz="2500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все опрошенные владеют знаниями о государственной символике нашей страны. </a:t>
            </a:r>
          </a:p>
          <a:p>
            <a:pPr marL="0" indent="0">
              <a:buNone/>
            </a:pPr>
            <a:r>
              <a:rPr lang="ru-RU" sz="2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Опрос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показал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существует проблема для решения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которой предстоит провести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определенную работу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популяризации государственных символов.</a:t>
            </a:r>
            <a:endParaRPr lang="ru-RU" sz="25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522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26288" cy="103854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>2.2. Сбор статистических данных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9933" y="2342367"/>
            <a:ext cx="6146423" cy="70117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Мы обратились к директору Центра творчества и воспитания Поляковой Марине Юрьевне.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Марина Юрьевна подтвердила, что тема патриотизма очень актуальна в наше время, поскольку не у всех есть четкое понимание кто такой патриот и каким он должен быть. Но работа в этом направлении в Центре творчества идет плодотворно. В учреждении проводятся много мероприятий гражданско-патриотической направленности: акции, концерты, парады, реализуются различные проекты и др. и наш проект будет прекрасным дополнением к той деятельности, которая уже проводится.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Ирина Владимировна Гоголева (старший методист Центра творчества и воспитания, ответственная за реализацию воспитательной системы «Рождение патриота») так же поддержала нашу идею, поскольку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 одно из ведущих направлений воспитательной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работы в Центре,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поэтому мы решили направить свои силы на распространение информации об официальных символах России.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85" y="5831685"/>
            <a:ext cx="3543377" cy="236225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506" y="7528476"/>
            <a:ext cx="3511926" cy="234128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6218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1393</TotalTime>
  <Words>2311</Words>
  <Application>Microsoft Office PowerPoint</Application>
  <PresentationFormat>Произвольный</PresentationFormat>
  <Paragraphs>295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Тема Office</vt:lpstr>
      <vt:lpstr>Муниципальное бюджетное образовательное учреждение дополнительного образования  «Центр творчества и воспитания» пгт. Ноглики     </vt:lpstr>
      <vt:lpstr>   I. Выбор проблемы</vt:lpstr>
      <vt:lpstr>   II. Исследование проблемы 2.1 Социологический опрос</vt:lpstr>
      <vt:lpstr>   Тест «Государственные символы России» </vt:lpstr>
      <vt:lpstr>    </vt:lpstr>
      <vt:lpstr>    </vt:lpstr>
      <vt:lpstr>    </vt:lpstr>
      <vt:lpstr>   </vt:lpstr>
      <vt:lpstr>  2.2. Сбор статистических данных </vt:lpstr>
      <vt:lpstr>  2.3. Нормативно правовая база</vt:lpstr>
      <vt:lpstr>   </vt:lpstr>
      <vt:lpstr>   </vt:lpstr>
      <vt:lpstr>  Общие выводы </vt:lpstr>
      <vt:lpstr>   </vt:lpstr>
      <vt:lpstr>  4. Методы решения проблемы </vt:lpstr>
      <vt:lpstr>  5. Реализация проекта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Тест «Государственные символы России» </vt:lpstr>
      <vt:lpstr>    </vt:lpstr>
      <vt:lpstr>    </vt:lpstr>
      <vt:lpstr>    </vt:lpstr>
      <vt:lpstr>  6. Окончательные выводы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образовательное учреждение дополнительного образования  «Центр творчества и воспитания» пгт. Ноглики</dc:title>
  <dc:creator>cdt-nogliki@yandex.ru</dc:creator>
  <cp:lastModifiedBy>2 1</cp:lastModifiedBy>
  <cp:revision>104</cp:revision>
  <dcterms:created xsi:type="dcterms:W3CDTF">2019-03-12T00:16:54Z</dcterms:created>
  <dcterms:modified xsi:type="dcterms:W3CDTF">2019-11-11T00:11:44Z</dcterms:modified>
</cp:coreProperties>
</file>