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313" r:id="rId3"/>
    <p:sldId id="312" r:id="rId4"/>
    <p:sldId id="314" r:id="rId5"/>
    <p:sldId id="317" r:id="rId6"/>
    <p:sldId id="305" r:id="rId7"/>
    <p:sldId id="258" r:id="rId8"/>
    <p:sldId id="257" r:id="rId9"/>
    <p:sldId id="259" r:id="rId10"/>
    <p:sldId id="260" r:id="rId11"/>
    <p:sldId id="318" r:id="rId12"/>
  </p:sldIdLst>
  <p:sldSz cx="9144000" cy="5143500" type="screen16x9"/>
  <p:notesSz cx="9144000" cy="5143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1262"/>
    <a:srgbClr val="FFFFFF"/>
    <a:srgbClr val="BB17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929F9F4-4A8F-4326-A1B4-22849713DDAB}" styleName="Темный стиль 1 —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80" autoAdjust="0"/>
    <p:restoredTop sz="93979" autoAdjust="0"/>
  </p:normalViewPr>
  <p:slideViewPr>
    <p:cSldViewPr>
      <p:cViewPr varScale="1">
        <p:scale>
          <a:sx n="96" d="100"/>
          <a:sy n="96" d="100"/>
        </p:scale>
        <p:origin x="-108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0B8F7-2BAA-4E4D-AE7F-5968E538E3BA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642938"/>
            <a:ext cx="3086100" cy="1736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2474913"/>
            <a:ext cx="7315200" cy="2025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D483B-5339-40F4-9415-84D59E645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520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D483B-5339-40F4-9415-84D59E64585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66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2B12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73379" y="1850263"/>
            <a:ext cx="7597241" cy="13423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2B1262"/>
                </a:solidFill>
                <a:latin typeface="Euclid Circular B"/>
                <a:cs typeface="Euclid Circular B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Euclid Circular B SemiBold"/>
                <a:cs typeface="Euclid Circular B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Euclid Circular B Medium"/>
                <a:cs typeface="Euclid Circular B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2B1262"/>
                </a:solidFill>
                <a:latin typeface="Euclid Circular B"/>
                <a:cs typeface="Euclid Circular B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Euclid Circular B SemiBold"/>
                <a:cs typeface="Euclid Circular B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2B1262"/>
                </a:solidFill>
                <a:latin typeface="Euclid Circular B"/>
                <a:cs typeface="Euclid Circular B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Euclid Circular B SemiBold"/>
                <a:cs typeface="Euclid Circular B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2B1262"/>
                </a:solidFill>
                <a:latin typeface="Euclid Circular B"/>
                <a:cs typeface="Euclid Circular B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61859" y="214884"/>
            <a:ext cx="1746503" cy="174497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4165091"/>
            <a:ext cx="9144000" cy="978535"/>
          </a:xfrm>
          <a:custGeom>
            <a:avLst/>
            <a:gdLst/>
            <a:ahLst/>
            <a:cxnLst/>
            <a:rect l="l" t="t" r="r" b="b"/>
            <a:pathLst>
              <a:path w="9144000" h="978535">
                <a:moveTo>
                  <a:pt x="9144000" y="0"/>
                </a:moveTo>
                <a:lnTo>
                  <a:pt x="0" y="0"/>
                </a:lnTo>
                <a:lnTo>
                  <a:pt x="0" y="978408"/>
                </a:lnTo>
                <a:lnTo>
                  <a:pt x="9144000" y="978408"/>
                </a:lnTo>
                <a:lnTo>
                  <a:pt x="9144000" y="0"/>
                </a:lnTo>
                <a:close/>
              </a:path>
            </a:pathLst>
          </a:custGeom>
          <a:solidFill>
            <a:srgbClr val="2B126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48143" y="2136648"/>
            <a:ext cx="1744979" cy="174497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2B1262"/>
                </a:solidFill>
                <a:latin typeface="Euclid Circular B"/>
                <a:cs typeface="Euclid Circular B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0822" y="138811"/>
            <a:ext cx="5442585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Euclid Circular B SemiBold"/>
                <a:cs typeface="Euclid Circular B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8131" y="2401316"/>
            <a:ext cx="7760970" cy="1068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Euclid Circular B Medium"/>
                <a:cs typeface="Euclid Circular B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46819" y="4843983"/>
            <a:ext cx="254634" cy="203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2B1262"/>
                </a:solidFill>
                <a:latin typeface="Euclid Circular B"/>
                <a:cs typeface="Euclid Circular B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https://vk.cjm/club177141349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443112" y="895351"/>
            <a:ext cx="5043288" cy="4007822"/>
          </a:xfrm>
          <a:prstGeom prst="roundRect">
            <a:avLst>
              <a:gd name="adj" fmla="val 543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22916" y="1034236"/>
            <a:ext cx="4800600" cy="3048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object 2"/>
          <p:cNvSpPr txBox="1"/>
          <p:nvPr/>
        </p:nvSpPr>
        <p:spPr>
          <a:xfrm>
            <a:off x="1905000" y="273043"/>
            <a:ext cx="3691861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871345" algn="l"/>
              </a:tabLst>
            </a:pPr>
            <a:r>
              <a:rPr lang="ru-RU" sz="3000" b="1" spc="-20" dirty="0">
                <a:solidFill>
                  <a:srgbClr val="FFFFFF"/>
                </a:solidFill>
                <a:latin typeface="Euclid Circular B SemiBold"/>
                <a:cs typeface="Euclid Circular B SemiBold"/>
              </a:rPr>
              <a:t>Знакомство</a:t>
            </a:r>
            <a:endParaRPr sz="3000" dirty="0">
              <a:latin typeface="Euclid Circular B SemiBold"/>
              <a:cs typeface="Euclid Circular B SemiBold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34" y="361950"/>
            <a:ext cx="1039266" cy="385582"/>
          </a:xfrm>
          <a:prstGeom prst="rect">
            <a:avLst/>
          </a:prstGeom>
        </p:spPr>
      </p:pic>
      <p:sp>
        <p:nvSpPr>
          <p:cNvPr id="14" name="object 8"/>
          <p:cNvSpPr txBox="1"/>
          <p:nvPr/>
        </p:nvSpPr>
        <p:spPr>
          <a:xfrm>
            <a:off x="564456" y="1034236"/>
            <a:ext cx="4800600" cy="37734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defPPr>
              <a:defRPr kern="0"/>
            </a:defPPr>
            <a:lvl1pPr marL="184150" indent="-171450">
              <a:lnSpc>
                <a:spcPct val="100000"/>
              </a:lnSpc>
              <a:spcBef>
                <a:spcPts val="105"/>
              </a:spcBef>
              <a:buClr>
                <a:schemeClr val="accent6"/>
              </a:buClr>
              <a:buFont typeface="Arial" panose="020B0604020202020204" pitchFamily="34" charset="0"/>
              <a:buChar char="•"/>
              <a:defRPr sz="1050" b="1">
                <a:solidFill>
                  <a:srgbClr val="2B1262"/>
                </a:solidFill>
                <a:latin typeface="Euclid Circular B SemiBold"/>
                <a:cs typeface="Euclid Circular B SemiBold"/>
              </a:defRPr>
            </a:lvl1pPr>
          </a:lstStyle>
          <a:p>
            <a:r>
              <a:rPr lang="ru-RU" dirty="0"/>
              <a:t>Наименование организации:</a:t>
            </a:r>
          </a:p>
          <a:p>
            <a:endParaRPr lang="ru-RU" dirty="0"/>
          </a:p>
          <a:p>
            <a:r>
              <a:rPr lang="ru-RU" dirty="0"/>
              <a:t>Муниципальное бюджетное учреждение дополнительного образования «</a:t>
            </a:r>
            <a:r>
              <a:rPr lang="ru-RU" dirty="0" err="1"/>
              <a:t>Княгининский</a:t>
            </a:r>
            <a:r>
              <a:rPr lang="ru-RU" dirty="0"/>
              <a:t> Дом детского творчества»</a:t>
            </a:r>
          </a:p>
          <a:p>
            <a:endParaRPr lang="ru-RU" dirty="0"/>
          </a:p>
          <a:p>
            <a:r>
              <a:rPr lang="en-US" dirty="0"/>
              <a:t>ID </a:t>
            </a:r>
            <a:r>
              <a:rPr lang="ru-RU" dirty="0"/>
              <a:t>организации на Платформе ДОБРО.РФ: 10062143</a:t>
            </a:r>
          </a:p>
          <a:p>
            <a:endParaRPr lang="ru-RU" dirty="0"/>
          </a:p>
          <a:p>
            <a:r>
              <a:rPr lang="ru-RU" dirty="0"/>
              <a:t>Фактический адрес: </a:t>
            </a:r>
          </a:p>
          <a:p>
            <a:r>
              <a:rPr lang="ru-RU" dirty="0"/>
              <a:t>Нижегородская область, г. </a:t>
            </a:r>
            <a:r>
              <a:rPr lang="ru-RU" dirty="0" err="1"/>
              <a:t>Княгинино</a:t>
            </a:r>
            <a:r>
              <a:rPr lang="ru-RU" dirty="0"/>
              <a:t>, ул. Ленина, д. 40</a:t>
            </a:r>
          </a:p>
          <a:p>
            <a:endParaRPr lang="ru-RU" dirty="0"/>
          </a:p>
          <a:p>
            <a:r>
              <a:rPr lang="ru-RU" dirty="0"/>
              <a:t>Социальные сети организации: </a:t>
            </a:r>
          </a:p>
          <a:p>
            <a:r>
              <a:rPr lang="ru-RU" dirty="0"/>
              <a:t>Официальная группа «</a:t>
            </a:r>
            <a:r>
              <a:rPr lang="ru-RU" dirty="0" err="1"/>
              <a:t>Вконтакте</a:t>
            </a:r>
            <a:r>
              <a:rPr lang="ru-RU" dirty="0"/>
              <a:t>» </a:t>
            </a:r>
          </a:p>
          <a:p>
            <a:r>
              <a:rPr lang="ru-RU" dirty="0" err="1"/>
              <a:t>Княгининский</a:t>
            </a:r>
            <a:r>
              <a:rPr lang="ru-RU" dirty="0"/>
              <a:t> Дом детского творчества – </a:t>
            </a:r>
            <a:r>
              <a:rPr lang="en-US" dirty="0">
                <a:hlinkClick r:id="rId4"/>
              </a:rPr>
              <a:t>https</a:t>
            </a:r>
            <a:r>
              <a:rPr lang="ru-RU" dirty="0">
                <a:hlinkClick r:id="rId4"/>
              </a:rPr>
              <a:t>:</a:t>
            </a:r>
            <a:r>
              <a:rPr lang="en-US" dirty="0">
                <a:hlinkClick r:id="rId4"/>
              </a:rPr>
              <a:t>//</a:t>
            </a:r>
            <a:r>
              <a:rPr lang="en-US" dirty="0" err="1">
                <a:hlinkClick r:id="rId4"/>
              </a:rPr>
              <a:t>vk.cjm</a:t>
            </a:r>
            <a:r>
              <a:rPr lang="en-US" dirty="0">
                <a:hlinkClick r:id="rId4"/>
              </a:rPr>
              <a:t>/club177141349</a:t>
            </a:r>
            <a:r>
              <a:rPr lang="en-US" dirty="0"/>
              <a:t> </a:t>
            </a:r>
            <a:endParaRPr lang="ru-RU" dirty="0"/>
          </a:p>
          <a:p>
            <a:endParaRPr lang="ru-RU" dirty="0"/>
          </a:p>
          <a:p>
            <a:r>
              <a:rPr lang="ru-RU" dirty="0"/>
              <a:t>Площадь вашего помещения:</a:t>
            </a:r>
            <a:r>
              <a:rPr lang="en-US" dirty="0"/>
              <a:t> </a:t>
            </a:r>
            <a:r>
              <a:rPr lang="ru-RU" dirty="0"/>
              <a:t>552</a:t>
            </a:r>
            <a:r>
              <a:rPr lang="en-US" dirty="0"/>
              <a:t> </a:t>
            </a:r>
            <a:r>
              <a:rPr lang="ru-RU" dirty="0"/>
              <a:t>кв. м (</a:t>
            </a:r>
            <a:r>
              <a:rPr lang="en-US" dirty="0"/>
              <a:t>53</a:t>
            </a:r>
            <a:r>
              <a:rPr lang="ru-RU" dirty="0"/>
              <a:t>,7 </a:t>
            </a:r>
            <a:r>
              <a:rPr lang="ru-RU" dirty="0" err="1"/>
              <a:t>кв.м</a:t>
            </a:r>
            <a:r>
              <a:rPr lang="ru-RU" dirty="0"/>
              <a:t>)</a:t>
            </a:r>
          </a:p>
          <a:p>
            <a:r>
              <a:rPr lang="ru-RU" dirty="0"/>
              <a:t>Руководитель: Елена Вячеславовна Чурикова</a:t>
            </a:r>
          </a:p>
          <a:p>
            <a:r>
              <a:rPr lang="ru-RU" dirty="0"/>
              <a:t>Лидер команды: Ирина Сергеевна </a:t>
            </a:r>
            <a:r>
              <a:rPr lang="ru-RU" dirty="0" err="1"/>
              <a:t>Тюльнёва</a:t>
            </a:r>
            <a:endParaRPr lang="ru-RU" dirty="0"/>
          </a:p>
          <a:p>
            <a:endParaRPr lang="ru-RU" dirty="0"/>
          </a:p>
          <a:p>
            <a:r>
              <a:rPr lang="ru-RU" dirty="0"/>
              <a:t>Наименование основного вида деятельности согласно ОКВЭД:</a:t>
            </a:r>
          </a:p>
          <a:p>
            <a:r>
              <a:rPr lang="ru-RU" dirty="0"/>
              <a:t>Образование дополнительное детей и взрослых</a:t>
            </a:r>
          </a:p>
          <a:p>
            <a:endParaRPr lang="ru-RU" dirty="0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17" t="6897" r="12069" b="5172"/>
          <a:stretch/>
        </p:blipFill>
        <p:spPr>
          <a:xfrm>
            <a:off x="5715000" y="1123950"/>
            <a:ext cx="3200400" cy="3886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76200" y="107786"/>
            <a:ext cx="8991599" cy="492569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900" kern="1200" dirty="0">
                <a:solidFill>
                  <a:prstClr val="black"/>
                </a:solidFill>
              </a:rPr>
              <a:t>                                                                                                                                           Смешанный тип – самый популярный на данный момент, за счёт своего удобства и универсальности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900" kern="1200" dirty="0">
                <a:solidFill>
                  <a:prstClr val="black"/>
                </a:solidFill>
              </a:rPr>
              <a:t>                                                                                                         Высокая материально-техническая оснащенность Доброю Центра позволит обеспечить качественную реализацию сервисов.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900" kern="1200" dirty="0">
              <a:solidFill>
                <a:prstClr val="black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900" kern="1200" dirty="0">
              <a:solidFill>
                <a:prstClr val="black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900" kern="1200" dirty="0">
              <a:solidFill>
                <a:prstClr val="black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900" kern="1200" dirty="0">
              <a:solidFill>
                <a:prstClr val="black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900" kern="1200" dirty="0">
              <a:solidFill>
                <a:prstClr val="black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900" kern="1200" dirty="0">
              <a:solidFill>
                <a:prstClr val="black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900" kern="1200" dirty="0">
              <a:solidFill>
                <a:prstClr val="black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900" kern="1200" dirty="0">
              <a:solidFill>
                <a:prstClr val="black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900" kern="1200" dirty="0">
              <a:solidFill>
                <a:prstClr val="black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900" kern="1200" dirty="0">
              <a:solidFill>
                <a:prstClr val="black"/>
              </a:solidFill>
            </a:endParaRPr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61950"/>
            <a:ext cx="1039266" cy="385583"/>
          </a:xfrm>
          <a:prstGeom prst="rect">
            <a:avLst/>
          </a:prstGeom>
        </p:spPr>
      </p:pic>
      <p:sp>
        <p:nvSpPr>
          <p:cNvPr id="33" name="object 2"/>
          <p:cNvSpPr txBox="1"/>
          <p:nvPr/>
        </p:nvSpPr>
        <p:spPr>
          <a:xfrm>
            <a:off x="2667000" y="194228"/>
            <a:ext cx="716280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871345" algn="l"/>
              </a:tabLst>
            </a:pPr>
            <a:r>
              <a:rPr lang="ru-RU" sz="3000" b="1" spc="-20" dirty="0">
                <a:solidFill>
                  <a:schemeClr val="bg1"/>
                </a:solidFill>
                <a:latin typeface="Euclid Circular B SemiBold"/>
                <a:cs typeface="Euclid Circular B SemiBold"/>
              </a:rPr>
              <a:t>Пространство и </a:t>
            </a:r>
            <a:r>
              <a:rPr lang="ru-RU" sz="3000" b="1" spc="-20" dirty="0" err="1">
                <a:solidFill>
                  <a:schemeClr val="bg1"/>
                </a:solidFill>
                <a:latin typeface="Euclid Circular B SemiBold"/>
                <a:cs typeface="Euclid Circular B SemiBold"/>
              </a:rPr>
              <a:t>брендинг</a:t>
            </a:r>
            <a:endParaRPr sz="3000" dirty="0">
              <a:solidFill>
                <a:schemeClr val="bg1"/>
              </a:solidFill>
              <a:latin typeface="Euclid Circular B SemiBold"/>
              <a:cs typeface="Euclid Circular B SemiBold"/>
            </a:endParaRPr>
          </a:p>
        </p:txBody>
      </p:sp>
      <p:pic>
        <p:nvPicPr>
          <p:cNvPr id="1027" name="Picture 3" descr="C:\Documents and Settings\Admin\Рабочий стол\Копия 2023-10-05_15-01-39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33" y="972924"/>
            <a:ext cx="2670088" cy="2892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200" y="234315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822488" y="2419349"/>
            <a:ext cx="6321511" cy="252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Смешанный тип – самый популярный на данный момент, за счёт своего удобства и универсальности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Высокая материально-техническая оснащенность Доброю Центра позволит обеспечить качественную реализацию сервисов.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 – лекторий, для проведения обучающих мероприятий.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Помещение оборудовано техникой для трансляции презентационных материалов, дискуссий, решения бизнес-процессов и решения стратегических задач, с комфортными местами для обучающихся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 – Зона </a:t>
            </a:r>
            <a:r>
              <a:rPr kumimoji="0" lang="ru-RU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коворкинг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-пространство, место отдыха для сотрудников и гостей </a:t>
            </a:r>
            <a:r>
              <a:rPr kumimoji="0" lang="ru-RU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Добро.Центра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где они могут перекусить, отвлечься от работы или обсудить важные вопросы за чашкой кофе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 – Зона ожидания интегрированная с зоной </a:t>
            </a:r>
            <a:r>
              <a:rPr kumimoji="0" lang="ru-RU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ресепшн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с диваном, книжной полкой, журнальным столиком, где размещаются информационные материалы: статистические данные о развитии добровольчества, описание социальных проблем, информация об организациях, занимающихся благотворительностью, добровольчеством и гражданскими инициативами на территории, анонсы предстоящих событий Добро. Центра.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 – Арт-объект. Дизайн стены с логотипом Добро. Центра, чтобы каждый увидев этот логотип понимал – тут он сможет помочь городу, округу, области, всей стране! А так же получить поддержку в реализации своего социального проекта и найти команду единомышленников. Приветственная зона «Самое время для добрых дел»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 – 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Подставка под композиции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0" y="-1761"/>
            <a:ext cx="9296400" cy="5238750"/>
          </a:xfrm>
          <a:prstGeom prst="rect">
            <a:avLst/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61950"/>
            <a:ext cx="1039266" cy="385583"/>
          </a:xfrm>
          <a:prstGeom prst="rect">
            <a:avLst/>
          </a:prstGeom>
        </p:spPr>
      </p:pic>
      <p:sp>
        <p:nvSpPr>
          <p:cNvPr id="33" name="object 2"/>
          <p:cNvSpPr txBox="1"/>
          <p:nvPr/>
        </p:nvSpPr>
        <p:spPr>
          <a:xfrm>
            <a:off x="457200" y="895350"/>
            <a:ext cx="85344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871345" algn="l"/>
              </a:tabLst>
            </a:pPr>
            <a:r>
              <a:rPr lang="ru-RU" sz="2400" b="1" spc="-20" dirty="0">
                <a:solidFill>
                  <a:schemeClr val="bg1"/>
                </a:solidFill>
                <a:latin typeface="Euclid Circular B SemiBold"/>
                <a:cs typeface="Euclid Circular B SemiBold"/>
              </a:rPr>
              <a:t>Долгосрочная стратегия развития </a:t>
            </a:r>
            <a:r>
              <a:rPr lang="ru-RU" sz="2400" b="1" spc="-20" dirty="0" err="1">
                <a:solidFill>
                  <a:schemeClr val="bg1"/>
                </a:solidFill>
                <a:latin typeface="Euclid Circular B SemiBold"/>
                <a:cs typeface="Euclid Circular B SemiBold"/>
              </a:rPr>
              <a:t>Добро.Центра</a:t>
            </a:r>
            <a:endParaRPr sz="2400" dirty="0">
              <a:solidFill>
                <a:schemeClr val="bg1"/>
              </a:solidFill>
              <a:latin typeface="Euclid Circular B SemiBold"/>
              <a:cs typeface="Euclid Circular B SemiBold"/>
            </a:endParaRPr>
          </a:p>
        </p:txBody>
      </p:sp>
      <p:sp>
        <p:nvSpPr>
          <p:cNvPr id="7" name="object 2"/>
          <p:cNvSpPr txBox="1"/>
          <p:nvPr/>
        </p:nvSpPr>
        <p:spPr>
          <a:xfrm>
            <a:off x="7315200" y="362676"/>
            <a:ext cx="1649061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871345" algn="l"/>
              </a:tabLst>
            </a:pPr>
            <a:r>
              <a:rPr lang="ru-RU" b="1" spc="-20" dirty="0">
                <a:solidFill>
                  <a:srgbClr val="FFFFFF"/>
                </a:solidFill>
                <a:latin typeface="Euclid Circular B SemiBold"/>
                <a:cs typeface="Euclid Circular B SemiBold"/>
              </a:rPr>
              <a:t>Слайд № 11</a:t>
            </a:r>
            <a:endParaRPr dirty="0">
              <a:latin typeface="Euclid Circular B SemiBold"/>
              <a:cs typeface="Euclid Circular B SemiBold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81000" y="1352550"/>
            <a:ext cx="8305800" cy="3657600"/>
          </a:xfrm>
          <a:prstGeom prst="round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2B1262"/>
              </a:solidFill>
            </a:endParaRPr>
          </a:p>
        </p:txBody>
      </p:sp>
      <p:sp>
        <p:nvSpPr>
          <p:cNvPr id="10" name="object 8"/>
          <p:cNvSpPr txBox="1"/>
          <p:nvPr/>
        </p:nvSpPr>
        <p:spPr>
          <a:xfrm>
            <a:off x="647700" y="2176410"/>
            <a:ext cx="7848600" cy="17876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ts val="1400"/>
              </a:lnSpc>
              <a:buClr>
                <a:schemeClr val="accent6"/>
              </a:buClr>
            </a:pPr>
            <a:r>
              <a:rPr lang="ru-RU" sz="105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План развития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337841"/>
              </p:ext>
            </p:extLst>
          </p:nvPr>
        </p:nvGraphicFramePr>
        <p:xfrm>
          <a:off x="609600" y="1581150"/>
          <a:ext cx="7848600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2150">
                  <a:extLst>
                    <a:ext uri="{9D8B030D-6E8A-4147-A177-3AD203B41FA5}">
                      <a16:colId xmlns:a16="http://schemas.microsoft.com/office/drawing/2014/main" val="957536217"/>
                    </a:ext>
                  </a:extLst>
                </a:gridCol>
                <a:gridCol w="1962150">
                  <a:extLst>
                    <a:ext uri="{9D8B030D-6E8A-4147-A177-3AD203B41FA5}">
                      <a16:colId xmlns:a16="http://schemas.microsoft.com/office/drawing/2014/main" val="2821450707"/>
                    </a:ext>
                  </a:extLst>
                </a:gridCol>
                <a:gridCol w="1962150">
                  <a:extLst>
                    <a:ext uri="{9D8B030D-6E8A-4147-A177-3AD203B41FA5}">
                      <a16:colId xmlns:a16="http://schemas.microsoft.com/office/drawing/2014/main" val="3986668042"/>
                    </a:ext>
                  </a:extLst>
                </a:gridCol>
                <a:gridCol w="1962150">
                  <a:extLst>
                    <a:ext uri="{9D8B030D-6E8A-4147-A177-3AD203B41FA5}">
                      <a16:colId xmlns:a16="http://schemas.microsoft.com/office/drawing/2014/main" val="2984266816"/>
                    </a:ext>
                  </a:extLst>
                </a:gridCol>
              </a:tblGrid>
              <a:tr h="464848">
                <a:tc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Ключевая</a:t>
                      </a:r>
                      <a:r>
                        <a:rPr lang="ru-RU" sz="900" baseline="0" dirty="0"/>
                        <a:t> задача</a:t>
                      </a:r>
                    </a:p>
                    <a:p>
                      <a:pPr algn="ctr"/>
                      <a:r>
                        <a:rPr lang="ru-RU" sz="900" baseline="0" dirty="0"/>
                        <a:t>(наименование)</a:t>
                      </a:r>
                      <a:endParaRPr lang="ru-RU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Сроки выполнения задачи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/>
                        <a:t>Ресурсы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/>
                        <a:t>для выполнения</a:t>
                      </a:r>
                      <a:r>
                        <a:rPr lang="ru-RU" sz="900" baseline="0" dirty="0"/>
                        <a:t> задачи</a:t>
                      </a:r>
                      <a:endParaRPr lang="ru-RU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Ответственное лицо </a:t>
                      </a:r>
                    </a:p>
                    <a:p>
                      <a:pPr algn="ctr"/>
                      <a:r>
                        <a:rPr lang="ru-RU" sz="900" dirty="0"/>
                        <a:t>за выполнение задачи </a:t>
                      </a:r>
                    </a:p>
                    <a:p>
                      <a:pPr algn="ctr"/>
                      <a:r>
                        <a:rPr lang="ru-RU" sz="900" dirty="0"/>
                        <a:t>(можно указать только</a:t>
                      </a:r>
                      <a:r>
                        <a:rPr lang="ru-RU" sz="900" baseline="0" dirty="0"/>
                        <a:t> должность)</a:t>
                      </a:r>
                      <a:endParaRPr lang="ru-RU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8682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ru-RU" sz="900" dirty="0"/>
                        <a:t>Обучение команды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/>
                        <a:t>Руководитель</a:t>
                      </a:r>
                      <a:r>
                        <a:rPr lang="ru-RU" sz="900" baseline="0" dirty="0"/>
                        <a:t> </a:t>
                      </a:r>
                      <a:r>
                        <a:rPr lang="ru-RU" sz="900" baseline="0" dirty="0" err="1"/>
                        <a:t>Добро.Центра</a:t>
                      </a:r>
                      <a:endParaRPr lang="ru-RU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526518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ru-RU" sz="900" dirty="0"/>
                        <a:t>Открытие </a:t>
                      </a:r>
                      <a:r>
                        <a:rPr lang="ru-RU" sz="900" dirty="0" err="1"/>
                        <a:t>Добро.Центра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Руководитель </a:t>
                      </a:r>
                      <a:r>
                        <a:rPr kumimoji="0" lang="ru-RU" sz="9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Добро.Центра</a:t>
                      </a:r>
                      <a:endParaRPr kumimoji="0" lang="ru-RU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92878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ru-RU" sz="900"/>
                        <a:t>Информирование 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70676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9267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4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bject 2"/>
          <p:cNvSpPr txBox="1"/>
          <p:nvPr/>
        </p:nvSpPr>
        <p:spPr>
          <a:xfrm>
            <a:off x="467762" y="747532"/>
            <a:ext cx="1294237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871345" algn="l"/>
              </a:tabLst>
            </a:pPr>
            <a:r>
              <a:rPr lang="ru-RU" sz="3000" b="1" spc="-20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Цели</a:t>
            </a:r>
            <a:endParaRPr sz="3000" dirty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</p:txBody>
      </p:sp>
      <p:pic>
        <p:nvPicPr>
          <p:cNvPr id="49" name="Рисунок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34" y="361950"/>
            <a:ext cx="1039266" cy="385582"/>
          </a:xfrm>
          <a:prstGeom prst="rect">
            <a:avLst/>
          </a:prstGeom>
        </p:spPr>
      </p:pic>
      <p:sp>
        <p:nvSpPr>
          <p:cNvPr id="51" name="object 8"/>
          <p:cNvSpPr txBox="1"/>
          <p:nvPr/>
        </p:nvSpPr>
        <p:spPr>
          <a:xfrm>
            <a:off x="2427071" y="735614"/>
            <a:ext cx="6249167" cy="73763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buClr>
                <a:schemeClr val="accent6"/>
              </a:buClr>
            </a:pPr>
            <a:r>
              <a:rPr lang="ru-RU" sz="90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Совершенствование и развитие социально-педагогической системы  учреждения, соответствующей национальному воспитательному идеалу как высшей цели образования, обеспечивающей социальную адаптацию, разностороннее развитие и самореализацию обучающихся, формирование у них ценностей и компетенций для профессионального и жизненного самоопределения</a:t>
            </a:r>
          </a:p>
          <a:p>
            <a:pPr marL="12700">
              <a:lnSpc>
                <a:spcPts val="1400"/>
              </a:lnSpc>
              <a:buClr>
                <a:schemeClr val="accent6"/>
              </a:buClr>
            </a:pPr>
            <a:endParaRPr lang="ru-RU" sz="1050" b="1" dirty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1409920" y="605409"/>
            <a:ext cx="7579311" cy="763312"/>
          </a:xfrm>
          <a:prstGeom prst="roundRect">
            <a:avLst>
              <a:gd name="adj" fmla="val 50000"/>
            </a:avLst>
          </a:prstGeom>
          <a:noFill/>
          <a:ln w="6350">
            <a:solidFill>
              <a:srgbClr val="2B12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8600" y="1470493"/>
            <a:ext cx="8610600" cy="813039"/>
          </a:xfrm>
          <a:prstGeom prst="roundRect">
            <a:avLst>
              <a:gd name="adj" fmla="val 9594"/>
            </a:avLst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/>
              <a:t> </a:t>
            </a:r>
          </a:p>
          <a:p>
            <a:pPr algn="just"/>
            <a:r>
              <a:rPr lang="ru-RU" sz="1050" dirty="0"/>
              <a:t>Реализация образовательных программ, в результате освоения которых появляется конкретный продукт – собственный проект ребёнка. Виды направленностей: естественно-научная, художественная, социально-гуманитарная, техническая, туристско-краеведческая. Реализация волонтёрской деятельности, творческих и социальных проектов, проведение муниципальных событий, мероприятий, мастер-классов, </a:t>
            </a:r>
            <a:r>
              <a:rPr lang="ru-RU" sz="1050" dirty="0" err="1"/>
              <a:t>квестов</a:t>
            </a:r>
            <a:r>
              <a:rPr lang="ru-RU" sz="1050" dirty="0"/>
              <a:t>, образовательных сессий по волонтёрской деятельности, форумов, участие в региональных, федеральных, международных конкурсах и т.д.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66346" y="1442404"/>
            <a:ext cx="6673687" cy="21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600"/>
              </a:lnSpc>
              <a:buClr>
                <a:schemeClr val="accent6"/>
              </a:buClr>
            </a:pPr>
            <a:r>
              <a:rPr lang="ru-RU" sz="1400" b="1" dirty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Чем занимается ваша организация?</a:t>
            </a:r>
            <a:endParaRPr lang="ru-RU" sz="1050" b="1" dirty="0">
              <a:solidFill>
                <a:schemeClr val="bg1"/>
              </a:solidFill>
              <a:latin typeface="Euclid Circular B SemiBold"/>
              <a:cs typeface="Euclid Circular B SemiBold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45076" y="3537931"/>
            <a:ext cx="8610600" cy="1605569"/>
          </a:xfrm>
          <a:prstGeom prst="roundRect">
            <a:avLst>
              <a:gd name="adj" fmla="val 11133"/>
            </a:avLst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900" dirty="0"/>
          </a:p>
          <a:p>
            <a:pPr algn="just"/>
            <a:r>
              <a:rPr lang="ru-RU" sz="900" dirty="0"/>
              <a:t>Развивать существующие и новые социальные проекты, проводить обучение в школах и организациях, консультировать лидеров-добровольческих организаций, поддерживать волонтёрские идеи активных граждан</a:t>
            </a:r>
          </a:p>
          <a:p>
            <a:pPr algn="just"/>
            <a:r>
              <a:rPr lang="ru-RU" sz="800" dirty="0"/>
              <a:t>С целью повышения эффективности добровольческой деятельности, уровня подготовки волонтёров и развития их компетенций на территории г. </a:t>
            </a:r>
            <a:r>
              <a:rPr lang="ru-RU" sz="800" dirty="0" err="1"/>
              <a:t>Княгинино</a:t>
            </a:r>
            <a:r>
              <a:rPr lang="ru-RU" sz="800" dirty="0"/>
              <a:t> будут проводиться образовательные программы по разным видам деятельности:</a:t>
            </a:r>
          </a:p>
          <a:p>
            <a:pPr algn="just"/>
            <a:r>
              <a:rPr lang="ru-RU" sz="800" dirty="0"/>
              <a:t>1. Событийное </a:t>
            </a:r>
            <a:r>
              <a:rPr lang="ru-RU" sz="800" dirty="0" err="1"/>
              <a:t>волонтёрство</a:t>
            </a:r>
            <a:r>
              <a:rPr lang="ru-RU" sz="800" dirty="0"/>
              <a:t> (участие в проведении различного рода мероприятий: культурно-массовых, спортивных, образовательных, массово-благотворительных, официальных и др.); </a:t>
            </a:r>
          </a:p>
          <a:p>
            <a:pPr algn="just"/>
            <a:r>
              <a:rPr lang="ru-RU" sz="800" dirty="0"/>
              <a:t>2. Волонтёры Победы - курс подготовки волонтёров в сфере патриотического воспитания; организация волонтёрской деятельности (образовательная программа для организаторов и активистов </a:t>
            </a:r>
            <a:r>
              <a:rPr lang="ru-RU" sz="800" dirty="0" err="1"/>
              <a:t>Княгининского</a:t>
            </a:r>
            <a:r>
              <a:rPr lang="ru-RU" sz="800" dirty="0"/>
              <a:t> муниципального округа; муниципальный слёт активистов РДДМ; мастер-классы «Команда и командные роли»; образовательные семинары для волонтёров Всероссийского проекта «Навигаторы детства»; выездная областная школа волонтёрского  (добровольческого) проекта «Команда «Добро в </a:t>
            </a:r>
            <a:r>
              <a:rPr lang="ru-RU" sz="800" dirty="0" err="1"/>
              <a:t>НиНо</a:t>
            </a:r>
            <a:r>
              <a:rPr lang="ru-RU" sz="800" dirty="0"/>
              <a:t>»; проведение инструктивно-методических совещаний: создание нормативной базы летней оздоровительной кампании; координация деятельности с различными ведомствами, организациями; </a:t>
            </a:r>
          </a:p>
          <a:p>
            <a:pPr algn="just"/>
            <a:r>
              <a:rPr lang="ru-RU" sz="800" dirty="0"/>
              <a:t>3. </a:t>
            </a:r>
            <a:r>
              <a:rPr lang="ru-RU" sz="800" dirty="0" err="1"/>
              <a:t>Споритивное</a:t>
            </a:r>
            <a:r>
              <a:rPr lang="ru-RU" sz="800" dirty="0"/>
              <a:t> </a:t>
            </a:r>
            <a:r>
              <a:rPr lang="ru-RU" sz="800" dirty="0" err="1"/>
              <a:t>волонтёрство</a:t>
            </a:r>
            <a:r>
              <a:rPr lang="ru-RU" sz="800" dirty="0"/>
              <a:t> (курс подготовки волонтёров для сопровождения массовых мероприятий, прохождения ГТО; </a:t>
            </a:r>
          </a:p>
          <a:p>
            <a:pPr algn="just"/>
            <a:r>
              <a:rPr lang="ru-RU" sz="800" dirty="0"/>
              <a:t>4. Культурное </a:t>
            </a:r>
            <a:r>
              <a:rPr lang="ru-RU" sz="800" dirty="0" err="1"/>
              <a:t>волонтёрство</a:t>
            </a:r>
            <a:r>
              <a:rPr lang="ru-RU" sz="800" dirty="0"/>
              <a:t> (курс подготовки волонтёров для организации массовых культурных мероприятий</a:t>
            </a:r>
          </a:p>
        </p:txBody>
      </p:sp>
      <p:sp>
        <p:nvSpPr>
          <p:cNvPr id="10" name="object 8"/>
          <p:cNvSpPr txBox="1"/>
          <p:nvPr/>
        </p:nvSpPr>
        <p:spPr>
          <a:xfrm>
            <a:off x="588710" y="3560784"/>
            <a:ext cx="7775451" cy="403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600"/>
              </a:lnSpc>
              <a:buClr>
                <a:schemeClr val="accent6"/>
              </a:buClr>
            </a:pPr>
            <a:r>
              <a:rPr lang="ru-RU" sz="1400" b="1" dirty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Чем бы занимался ваш </a:t>
            </a:r>
            <a:r>
              <a:rPr lang="ru-RU" sz="1400" b="1" dirty="0" err="1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Добро.Центр</a:t>
            </a:r>
            <a:r>
              <a:rPr lang="ru-RU" sz="1400" b="1" dirty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? Мы будем помогая помогать другим! </a:t>
            </a:r>
          </a:p>
          <a:p>
            <a:pPr marL="12700">
              <a:lnSpc>
                <a:spcPts val="1600"/>
              </a:lnSpc>
              <a:buClr>
                <a:schemeClr val="accent6"/>
              </a:buClr>
            </a:pPr>
            <a:endParaRPr lang="ru-RU" sz="1050" b="1" dirty="0">
              <a:solidFill>
                <a:schemeClr val="bg1"/>
              </a:solidFill>
              <a:latin typeface="Euclid Circular B SemiBold"/>
              <a:cs typeface="Euclid Circular B SemiBold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28600" y="2317370"/>
            <a:ext cx="8610600" cy="1168780"/>
          </a:xfrm>
          <a:prstGeom prst="roundRect">
            <a:avLst>
              <a:gd name="adj" fmla="val 9594"/>
            </a:avLst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/>
          </a:p>
          <a:p>
            <a:pPr algn="just"/>
            <a:endParaRPr lang="ru-RU" sz="900" dirty="0"/>
          </a:p>
          <a:p>
            <a:pPr algn="just"/>
            <a:endParaRPr lang="ru-RU" sz="900" dirty="0"/>
          </a:p>
          <a:p>
            <a:pPr algn="just"/>
            <a:r>
              <a:rPr lang="ru-RU" sz="900" dirty="0"/>
              <a:t>При запуске  Добро .Центра «Время выбрало нас»</a:t>
            </a:r>
            <a:r>
              <a:rPr lang="en-US" sz="900" dirty="0"/>
              <a:t> </a:t>
            </a:r>
            <a:r>
              <a:rPr lang="ru-RU" sz="900" dirty="0"/>
              <a:t> обретёт уникальный опыт и знания в развитии добровольческого движения, а также создании условий для самореализации граждан.  Повысить уровень доверия в обществе, усилить взаимодействие с представителями органов власти, обеспечить доступность и прозрачность благотворительной деятельности, снизить уровень преступности, оттока молодёжи за счёт вовлечения граждан в социально-полезную деятельность. культуру «Замалчивания» добрых дел и популяризацию общественно-полезной деятельности. Статус франшизы Добро. Центр повысит значимость и усилит позиции нашей организации на региональном и Всероссийском уровне, поможет в получении грантов, даст возможность участвовать в масштабных проектах АВЦ</a:t>
            </a:r>
          </a:p>
        </p:txBody>
      </p:sp>
      <p:sp>
        <p:nvSpPr>
          <p:cNvPr id="13" name="object 8"/>
          <p:cNvSpPr txBox="1"/>
          <p:nvPr/>
        </p:nvSpPr>
        <p:spPr>
          <a:xfrm>
            <a:off x="304800" y="2300199"/>
            <a:ext cx="8534399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buClr>
                <a:schemeClr val="accent6"/>
              </a:buClr>
            </a:pPr>
            <a:r>
              <a:rPr lang="ru-RU" sz="1400" b="1" dirty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Зачем вам </a:t>
            </a:r>
            <a:r>
              <a:rPr lang="ru-RU" sz="1400" b="1" dirty="0" err="1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Добро.Центр</a:t>
            </a:r>
            <a:r>
              <a:rPr lang="ru-RU" sz="1400" b="1" dirty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? </a:t>
            </a:r>
            <a:r>
              <a:rPr lang="ru-RU" sz="900" dirty="0">
                <a:solidFill>
                  <a:schemeClr val="bg1"/>
                </a:solidFill>
                <a:latin typeface="+mn-lt"/>
                <a:cs typeface="Euclid Circular B SemiBold"/>
              </a:rPr>
              <a:t>Мы всегда стремимся к развитию волонтёрского движения. Это – глоток свежего воздуха - новые проекты, площадки. </a:t>
            </a:r>
          </a:p>
          <a:p>
            <a:pPr marL="12700">
              <a:buClr>
                <a:schemeClr val="accent6"/>
              </a:buClr>
            </a:pPr>
            <a:r>
              <a:rPr lang="ru-RU" sz="900" dirty="0">
                <a:solidFill>
                  <a:schemeClr val="bg1"/>
                </a:solidFill>
                <a:latin typeface="+mn-lt"/>
                <a:cs typeface="Euclid Circular B SemiBold"/>
              </a:rPr>
              <a:t>Мы продолжим заниматься нашей деятельностью  - помогать людям на более высоком уровне! На базе МБУ ДО «</a:t>
            </a:r>
            <a:r>
              <a:rPr lang="ru-RU" sz="900" dirty="0" err="1">
                <a:solidFill>
                  <a:schemeClr val="bg1"/>
                </a:solidFill>
                <a:latin typeface="+mn-lt"/>
                <a:cs typeface="Euclid Circular B SemiBold"/>
              </a:rPr>
              <a:t>Княгининский</a:t>
            </a:r>
            <a:r>
              <a:rPr lang="ru-RU" sz="900" dirty="0">
                <a:solidFill>
                  <a:schemeClr val="bg1"/>
                </a:solidFill>
                <a:latin typeface="+mn-lt"/>
                <a:cs typeface="Euclid Circular B SemiBold"/>
              </a:rPr>
              <a:t> ДДТ» планируется отрыть Добро . Центр «Время выбрало нас»</a:t>
            </a:r>
          </a:p>
        </p:txBody>
      </p:sp>
    </p:spTree>
    <p:extLst>
      <p:ext uri="{BB962C8B-B14F-4D97-AF65-F5344CB8AC3E}">
        <p14:creationId xmlns:p14="http://schemas.microsoft.com/office/powerpoint/2010/main" val="3021732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-1761"/>
            <a:ext cx="9296400" cy="52387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61950"/>
            <a:ext cx="1039266" cy="385583"/>
          </a:xfrm>
          <a:prstGeom prst="rect">
            <a:avLst/>
          </a:prstGeom>
        </p:spPr>
      </p:pic>
      <p:sp>
        <p:nvSpPr>
          <p:cNvPr id="7" name="object 2"/>
          <p:cNvSpPr txBox="1"/>
          <p:nvPr/>
        </p:nvSpPr>
        <p:spPr>
          <a:xfrm>
            <a:off x="1752600" y="279456"/>
            <a:ext cx="678180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871345" algn="l"/>
              </a:tabLst>
            </a:pPr>
            <a:r>
              <a:rPr lang="ru-RU" sz="3000" b="1" spc="-20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Выберите пакет «Стандарт» или «Мастер» (подчеркните ваш выбор)</a:t>
            </a:r>
            <a:endParaRPr sz="3000" dirty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57201" y="1853341"/>
            <a:ext cx="4343399" cy="1584775"/>
          </a:xfrm>
          <a:prstGeom prst="roundRect">
            <a:avLst>
              <a:gd name="adj" fmla="val 543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object 8"/>
          <p:cNvSpPr txBox="1"/>
          <p:nvPr/>
        </p:nvSpPr>
        <p:spPr>
          <a:xfrm>
            <a:off x="627852" y="2015496"/>
            <a:ext cx="4020349" cy="109068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400" b="1" dirty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Базовые сервисы:</a:t>
            </a:r>
            <a:endParaRPr lang="ru-RU" sz="1400" b="1" dirty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2700">
              <a:lnSpc>
                <a:spcPts val="1400"/>
              </a:lnSpc>
              <a:buClr>
                <a:schemeClr val="accent6"/>
              </a:buClr>
            </a:pPr>
            <a:endParaRPr lang="ru-RU" sz="1400" b="1" dirty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05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1. Информирование граждан и организаторов</a:t>
            </a:r>
          </a:p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05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2. Консультирование граждан</a:t>
            </a:r>
          </a:p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05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3. Работа с Платформой ДОБРО.РФ</a:t>
            </a:r>
          </a:p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05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4. Организация взаимопомощи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77691" y="3653804"/>
            <a:ext cx="2113109" cy="1356346"/>
          </a:xfrm>
          <a:prstGeom prst="roundRect">
            <a:avLst>
              <a:gd name="adj" fmla="val 9594"/>
            </a:avLst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object 8"/>
          <p:cNvSpPr txBox="1"/>
          <p:nvPr/>
        </p:nvSpPr>
        <p:spPr>
          <a:xfrm>
            <a:off x="648341" y="3790950"/>
            <a:ext cx="1790059" cy="10393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600"/>
              </a:lnSpc>
              <a:buClr>
                <a:schemeClr val="accent6"/>
              </a:buClr>
            </a:pPr>
            <a:r>
              <a:rPr lang="ru-RU" sz="1400" b="1" dirty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При выборе пакета «Стандарт» </a:t>
            </a:r>
            <a:r>
              <a:rPr lang="ru-RU" sz="1400" b="1" dirty="0">
                <a:solidFill>
                  <a:schemeClr val="bg1"/>
                </a:solidFill>
                <a:latin typeface="Euclid Circular B SemiBold"/>
                <a:cs typeface="Euclid Circular B SemiBold"/>
              </a:rPr>
              <a:t>перечислите 6 сервисов, которые вы выбрали.</a:t>
            </a:r>
            <a:endParaRPr lang="ru-RU" sz="1050" b="1" dirty="0">
              <a:solidFill>
                <a:schemeClr val="bg1"/>
              </a:solidFill>
              <a:latin typeface="Euclid Circular B SemiBold"/>
              <a:cs typeface="Euclid Circular B SemiBold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687491" y="3653804"/>
            <a:ext cx="2113109" cy="1356346"/>
          </a:xfrm>
          <a:prstGeom prst="roundRect">
            <a:avLst>
              <a:gd name="adj" fmla="val 9594"/>
            </a:avLst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object 8"/>
          <p:cNvSpPr txBox="1"/>
          <p:nvPr/>
        </p:nvSpPr>
        <p:spPr>
          <a:xfrm>
            <a:off x="2858141" y="3790950"/>
            <a:ext cx="1866259" cy="10393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600"/>
              </a:lnSpc>
              <a:buClr>
                <a:schemeClr val="accent6"/>
              </a:buClr>
            </a:pPr>
            <a:r>
              <a:rPr lang="ru-RU" sz="1400" b="1" dirty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При выборе пакета «Мастер»</a:t>
            </a:r>
          </a:p>
          <a:p>
            <a:pPr marL="12700">
              <a:lnSpc>
                <a:spcPts val="1600"/>
              </a:lnSpc>
              <a:buClr>
                <a:schemeClr val="accent6"/>
              </a:buClr>
            </a:pPr>
            <a:r>
              <a:rPr lang="ru-RU" sz="1400" b="1" dirty="0">
                <a:solidFill>
                  <a:schemeClr val="bg1"/>
                </a:solidFill>
                <a:latin typeface="Euclid Circular B SemiBold"/>
                <a:cs typeface="Euclid Circular B SemiBold"/>
              </a:rPr>
              <a:t>- 9 сервисов,</a:t>
            </a:r>
          </a:p>
          <a:p>
            <a:pPr marL="12700">
              <a:lnSpc>
                <a:spcPts val="1600"/>
              </a:lnSpc>
              <a:buClr>
                <a:schemeClr val="accent6"/>
              </a:buClr>
            </a:pPr>
            <a:r>
              <a:rPr lang="ru-RU" sz="1400" b="1" dirty="0">
                <a:solidFill>
                  <a:schemeClr val="bg1"/>
                </a:solidFill>
                <a:latin typeface="Euclid Circular B SemiBold"/>
                <a:cs typeface="Euclid Circular B SemiBold"/>
              </a:rPr>
              <a:t>3 из которых</a:t>
            </a:r>
          </a:p>
          <a:p>
            <a:pPr marL="12700">
              <a:lnSpc>
                <a:spcPts val="1600"/>
              </a:lnSpc>
              <a:buClr>
                <a:schemeClr val="accent6"/>
              </a:buClr>
            </a:pPr>
            <a:r>
              <a:rPr lang="ru-RU" sz="1400" b="1" dirty="0">
                <a:solidFill>
                  <a:schemeClr val="bg1"/>
                </a:solidFill>
                <a:latin typeface="Euclid Circular B SemiBold"/>
                <a:cs typeface="Euclid Circular B SemiBold"/>
              </a:rPr>
              <a:t>из пакета «Мастер».</a:t>
            </a:r>
            <a:endParaRPr lang="ru-RU" sz="1050" b="1" dirty="0">
              <a:solidFill>
                <a:schemeClr val="bg1"/>
              </a:solidFill>
              <a:latin typeface="Euclid Circular B SemiBold"/>
              <a:cs typeface="Euclid Circular B SemiBold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876800" y="1259771"/>
            <a:ext cx="3962400" cy="3692815"/>
          </a:xfrm>
          <a:prstGeom prst="roundRect">
            <a:avLst>
              <a:gd name="adj" fmla="val 188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object 8"/>
          <p:cNvSpPr txBox="1"/>
          <p:nvPr/>
        </p:nvSpPr>
        <p:spPr>
          <a:xfrm>
            <a:off x="4899991" y="1215610"/>
            <a:ext cx="3863010" cy="380424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400" b="1" dirty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Укажите сервисы и пропишите, кому вы будете их оказывать:</a:t>
            </a:r>
            <a:endParaRPr lang="ru-RU" sz="1400" b="1" dirty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2700" algn="just">
              <a:buClr>
                <a:schemeClr val="accent6"/>
              </a:buClr>
            </a:pPr>
            <a:r>
              <a:rPr lang="ru-RU" sz="90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1. Поиск и предоставление помещения для проведения мероприятий – </a:t>
            </a:r>
            <a:r>
              <a:rPr lang="ru-RU" sz="80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пенсионерам, «</a:t>
            </a:r>
            <a:r>
              <a:rPr lang="ru-RU" sz="800" b="1" dirty="0" err="1">
                <a:solidFill>
                  <a:srgbClr val="2B1262"/>
                </a:solidFill>
                <a:latin typeface="Euclid Circular B SemiBold"/>
                <a:cs typeface="Euclid Circular B SemiBold"/>
              </a:rPr>
              <a:t>серебрянным</a:t>
            </a:r>
            <a:r>
              <a:rPr lang="ru-RU" sz="80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» волонтёрам, Совету ветеранов Боевых действий в Афганистане и Чеченской Республике и другим категориям</a:t>
            </a:r>
          </a:p>
          <a:p>
            <a:pPr marL="12700" algn="just">
              <a:buClr>
                <a:schemeClr val="accent6"/>
              </a:buClr>
            </a:pPr>
            <a:r>
              <a:rPr lang="ru-RU" sz="90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2. Организация взаимопомощи –  </a:t>
            </a:r>
            <a:r>
              <a:rPr lang="ru-RU" sz="80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Первичной организации общероссийского общественно-государственного движения детей и молодёжи «Движение Первых», команде по воспитанию и взаимодействию с детскими общественными объединениями Всероссийского проекта «Навигаторы детства», ветеранам -наставникам</a:t>
            </a:r>
          </a:p>
          <a:p>
            <a:pPr marL="12700" algn="just">
              <a:buClr>
                <a:schemeClr val="accent6"/>
              </a:buClr>
            </a:pPr>
            <a:r>
              <a:rPr lang="ru-RU" sz="90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3. Организация и проведение мероприятий – </a:t>
            </a:r>
            <a:r>
              <a:rPr lang="ru-RU" sz="80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Управление образования и молодёжной политики администрации </a:t>
            </a:r>
            <a:r>
              <a:rPr lang="ru-RU" sz="800" b="1" dirty="0" err="1">
                <a:solidFill>
                  <a:srgbClr val="2B1262"/>
                </a:solidFill>
                <a:latin typeface="Euclid Circular B SemiBold"/>
                <a:cs typeface="Euclid Circular B SemiBold"/>
              </a:rPr>
              <a:t>Княгининского</a:t>
            </a:r>
            <a:r>
              <a:rPr lang="ru-RU" sz="80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 муниципального округа; МБУК «Культурно-досуговое объединение (РДК, Центральная районная библиотека им. Александра </a:t>
            </a:r>
            <a:r>
              <a:rPr lang="ru-RU" sz="800" b="1" dirty="0" err="1">
                <a:solidFill>
                  <a:srgbClr val="2B1262"/>
                </a:solidFill>
                <a:latin typeface="Euclid Circular B SemiBold"/>
                <a:cs typeface="Euclid Circular B SemiBold"/>
              </a:rPr>
              <a:t>Люкина</a:t>
            </a:r>
            <a:r>
              <a:rPr lang="ru-RU" sz="80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, районный краеведческий народный музей, детская музыкальная школа), ОГИБДД МО МВД России «</a:t>
            </a:r>
            <a:r>
              <a:rPr lang="ru-RU" sz="800" b="1" dirty="0" err="1">
                <a:solidFill>
                  <a:srgbClr val="2B1262"/>
                </a:solidFill>
                <a:latin typeface="Euclid Circular B SemiBold"/>
                <a:cs typeface="Euclid Circular B SemiBold"/>
              </a:rPr>
              <a:t>Княгининский</a:t>
            </a:r>
            <a:r>
              <a:rPr lang="ru-RU" sz="80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», Пожарно-спасательная часть №135 ФГКУ «27 ОФПС по Нижегородской области», пенсионерам, Совету ветеранов Боевых действий в Афганистане и Чеченской Республике и другим категориям, ГБУ "</a:t>
            </a:r>
            <a:r>
              <a:rPr lang="ru-RU" sz="800" b="1" dirty="0" err="1">
                <a:solidFill>
                  <a:srgbClr val="2B1262"/>
                </a:solidFill>
                <a:latin typeface="Euclid Circular B SemiBold"/>
                <a:cs typeface="Euclid Circular B SemiBold"/>
              </a:rPr>
              <a:t>Княгининский</a:t>
            </a:r>
            <a:r>
              <a:rPr lang="ru-RU" sz="80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 дом-интернат для престарелых..."</a:t>
            </a:r>
          </a:p>
          <a:p>
            <a:pPr marL="12700">
              <a:lnSpc>
                <a:spcPts val="1000"/>
              </a:lnSpc>
              <a:buClr>
                <a:schemeClr val="accent6"/>
              </a:buClr>
            </a:pPr>
            <a:r>
              <a:rPr lang="ru-RU" sz="90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4. Реализация обучающих программ – </a:t>
            </a:r>
            <a:r>
              <a:rPr lang="ru-RU" sz="80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учащимся и советникам волонтёрского движения  школ </a:t>
            </a:r>
            <a:r>
              <a:rPr lang="ru-RU" sz="800" b="1" dirty="0" err="1">
                <a:solidFill>
                  <a:srgbClr val="2B1262"/>
                </a:solidFill>
                <a:latin typeface="Euclid Circular B SemiBold"/>
                <a:cs typeface="Euclid Circular B SemiBold"/>
              </a:rPr>
              <a:t>Княгининского</a:t>
            </a:r>
            <a:r>
              <a:rPr lang="ru-RU" sz="80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 муниципального округа, студентам вузов, </a:t>
            </a:r>
            <a:r>
              <a:rPr lang="ru-RU" sz="800" b="1" dirty="0" err="1">
                <a:solidFill>
                  <a:srgbClr val="2B1262"/>
                </a:solidFill>
                <a:latin typeface="Euclid Circular B SemiBold"/>
                <a:cs typeface="Euclid Circular B SemiBold"/>
              </a:rPr>
              <a:t>ссузов</a:t>
            </a:r>
            <a:r>
              <a:rPr lang="ru-RU" sz="80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 </a:t>
            </a:r>
            <a:endParaRPr lang="en-US" sz="800" b="1" dirty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2700">
              <a:lnSpc>
                <a:spcPts val="1000"/>
              </a:lnSpc>
              <a:buClr>
                <a:schemeClr val="accent6"/>
              </a:buClr>
            </a:pPr>
            <a:r>
              <a:rPr lang="en-US" sz="90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5</a:t>
            </a:r>
            <a:r>
              <a:rPr lang="ru-RU" sz="90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. Реализация программ мотивации граждан, участвующих в волонтёрских и социальных проектах – </a:t>
            </a:r>
            <a:r>
              <a:rPr lang="ru-RU" sz="80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школьникам образовательных учреждений</a:t>
            </a:r>
          </a:p>
          <a:p>
            <a:pPr marL="12700">
              <a:lnSpc>
                <a:spcPts val="1000"/>
              </a:lnSpc>
              <a:buClr>
                <a:schemeClr val="accent6"/>
              </a:buClr>
            </a:pPr>
            <a:r>
              <a:rPr lang="ru-RU" sz="90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6. Формирование и сопровождение волонтёрских корпусов –</a:t>
            </a:r>
            <a:r>
              <a:rPr lang="en-US" sz="90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 </a:t>
            </a:r>
            <a:r>
              <a:rPr lang="ru-RU" sz="80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учреждениям </a:t>
            </a:r>
            <a:r>
              <a:rPr lang="ru-RU" sz="800" b="1" dirty="0" err="1">
                <a:solidFill>
                  <a:srgbClr val="2B1262"/>
                </a:solidFill>
                <a:latin typeface="Euclid Circular B SemiBold"/>
                <a:cs typeface="Euclid Circular B SemiBold"/>
              </a:rPr>
              <a:t>Княгининского</a:t>
            </a:r>
            <a:r>
              <a:rPr lang="ru-RU" sz="80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 муниципального округа</a:t>
            </a:r>
          </a:p>
          <a:p>
            <a:pPr marL="12700">
              <a:lnSpc>
                <a:spcPts val="1000"/>
              </a:lnSpc>
              <a:buClr>
                <a:schemeClr val="accent6"/>
              </a:buClr>
            </a:pPr>
            <a:endParaRPr lang="ru-RU" sz="800" b="1" dirty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4025885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-1761"/>
            <a:ext cx="9296400" cy="5238750"/>
          </a:xfrm>
          <a:prstGeom prst="rect">
            <a:avLst/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572000" y="135641"/>
            <a:ext cx="4425863" cy="838200"/>
          </a:xfrm>
          <a:prstGeom prst="roundRect">
            <a:avLst>
              <a:gd name="adj" fmla="val 44097"/>
            </a:avLst>
          </a:prstGeom>
          <a:solidFill>
            <a:schemeClr val="accent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34" y="361950"/>
            <a:ext cx="1039266" cy="385582"/>
          </a:xfrm>
          <a:prstGeom prst="rect">
            <a:avLst/>
          </a:prstGeom>
        </p:spPr>
      </p:pic>
      <p:sp>
        <p:nvSpPr>
          <p:cNvPr id="30" name="object 2"/>
          <p:cNvSpPr txBox="1"/>
          <p:nvPr/>
        </p:nvSpPr>
        <p:spPr>
          <a:xfrm>
            <a:off x="1256924" y="593533"/>
            <a:ext cx="3962399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871345" algn="l"/>
              </a:tabLst>
            </a:pPr>
            <a:r>
              <a:rPr lang="ru-RU" sz="3000" b="1" spc="-20" dirty="0">
                <a:solidFill>
                  <a:schemeClr val="bg1"/>
                </a:solidFill>
                <a:latin typeface="Euclid Circular B SemiBold"/>
                <a:cs typeface="Euclid Circular B SemiBold"/>
              </a:rPr>
              <a:t>Целевая аудитория</a:t>
            </a:r>
            <a:endParaRPr sz="3000" dirty="0">
              <a:solidFill>
                <a:schemeClr val="bg1"/>
              </a:solidFill>
              <a:latin typeface="Euclid Circular B SemiBold"/>
              <a:cs typeface="Euclid Circular B SemiBold"/>
            </a:endParaRPr>
          </a:p>
        </p:txBody>
      </p:sp>
      <p:sp>
        <p:nvSpPr>
          <p:cNvPr id="32" name="object 8"/>
          <p:cNvSpPr txBox="1"/>
          <p:nvPr/>
        </p:nvSpPr>
        <p:spPr>
          <a:xfrm>
            <a:off x="4762123" y="278704"/>
            <a:ext cx="4032607" cy="5520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050" b="1" dirty="0">
                <a:solidFill>
                  <a:schemeClr val="bg1"/>
                </a:solidFill>
                <a:latin typeface="Euclid Circular B SemiBold"/>
                <a:cs typeface="Euclid Circular B SemiBold"/>
              </a:rPr>
              <a:t>Перечислите целевые группы, на которых направлена деятельность </a:t>
            </a:r>
            <a:r>
              <a:rPr lang="ru-RU" sz="1050" b="1" dirty="0" err="1">
                <a:solidFill>
                  <a:schemeClr val="bg1"/>
                </a:solidFill>
                <a:latin typeface="Euclid Circular B SemiBold"/>
                <a:cs typeface="Euclid Circular B SemiBold"/>
              </a:rPr>
              <a:t>Добро.Центра</a:t>
            </a:r>
            <a:r>
              <a:rPr lang="ru-RU" sz="1050" b="1" dirty="0">
                <a:solidFill>
                  <a:schemeClr val="bg1"/>
                </a:solidFill>
                <a:latin typeface="Euclid Circular B SemiBold"/>
                <a:cs typeface="Euclid Circular B SemiBold"/>
              </a:rPr>
              <a:t>, опишите их социально-психологический портрет</a:t>
            </a:r>
          </a:p>
        </p:txBody>
      </p:sp>
      <p:graphicFrame>
        <p:nvGraphicFramePr>
          <p:cNvPr id="34" name="Таблица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3240"/>
              </p:ext>
            </p:extLst>
          </p:nvPr>
        </p:nvGraphicFramePr>
        <p:xfrm>
          <a:off x="152400" y="1183804"/>
          <a:ext cx="8991600" cy="3740691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882312876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611189064"/>
                    </a:ext>
                  </a:extLst>
                </a:gridCol>
                <a:gridCol w="5715000">
                  <a:extLst>
                    <a:ext uri="{9D8B030D-6E8A-4147-A177-3AD203B41FA5}">
                      <a16:colId xmlns:a16="http://schemas.microsoft.com/office/drawing/2014/main" val="2576594692"/>
                    </a:ext>
                  </a:extLst>
                </a:gridCol>
              </a:tblGrid>
              <a:tr h="450605"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dirty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Целевая группа</a:t>
                      </a:r>
                      <a:endParaRPr lang="ru-RU" sz="1200" dirty="0">
                        <a:latin typeface="Euclid Circular B Medium" panose="020B0604000000000000" pitchFamily="34" charset="-52"/>
                        <a:ea typeface="Euclid Circular B Medium" panose="020B0604000000000000" pitchFamily="34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dirty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Ее портрет (возраст, образование, увлечения)</a:t>
                      </a:r>
                      <a:endParaRPr lang="ru-RU" sz="1200" dirty="0">
                        <a:latin typeface="Euclid Circular B Medium" panose="020B0604000000000000" pitchFamily="34" charset="-52"/>
                        <a:ea typeface="Euclid Circular B Medium" panose="020B0604000000000000" pitchFamily="34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dirty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Инструменты по работе</a:t>
                      </a:r>
                    </a:p>
                    <a:p>
                      <a:pPr algn="ctr"/>
                      <a:r>
                        <a:rPr lang="ru-RU" sz="1200" b="0" i="0" u="none" strike="noStrike" dirty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с данной целевой группой</a:t>
                      </a:r>
                      <a:endParaRPr lang="ru-RU" sz="1200" dirty="0">
                        <a:latin typeface="Euclid Circular B Medium" panose="020B0604000000000000" pitchFamily="34" charset="-52"/>
                        <a:ea typeface="Euclid Circular B Medium" panose="020B0604000000000000" pitchFamily="34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517787"/>
                  </a:ext>
                </a:extLst>
              </a:tr>
              <a:tr h="814611">
                <a:tc>
                  <a:txBody>
                    <a:bodyPr/>
                    <a:lstStyle/>
                    <a:p>
                      <a:r>
                        <a:rPr lang="ru-RU" sz="800" dirty="0"/>
                        <a:t>Дети и подростки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/>
                        <a:t>Обучающиеся</a:t>
                      </a:r>
                      <a:r>
                        <a:rPr lang="ru-RU" sz="800" baseline="0" dirty="0"/>
                        <a:t> </a:t>
                      </a:r>
                      <a:r>
                        <a:rPr lang="ru-RU" sz="800" dirty="0"/>
                        <a:t>младшего, среднего школьного возраста от</a:t>
                      </a:r>
                      <a:r>
                        <a:rPr lang="ru-RU" sz="800" baseline="0" dirty="0"/>
                        <a:t> 8 до 14  лет школ </a:t>
                      </a:r>
                      <a:r>
                        <a:rPr lang="ru-RU" sz="800" baseline="0" dirty="0" err="1"/>
                        <a:t>Княгининского</a:t>
                      </a:r>
                      <a:r>
                        <a:rPr lang="ru-RU" sz="800" baseline="0" dirty="0"/>
                        <a:t> муниципального округа, интересуются играми, развлечениями, спортом, учёбой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800" dirty="0"/>
                        <a:t>Добро.РФ,</a:t>
                      </a:r>
                      <a:r>
                        <a:rPr lang="ru-RU" sz="800" baseline="0" dirty="0"/>
                        <a:t> </a:t>
                      </a:r>
                      <a:r>
                        <a:rPr lang="ru-RU" sz="800" dirty="0"/>
                        <a:t>Библиотека ресурсов по обучению волонтёров; организация мероприятий и конкурсов, создание игр и приложений, связанных с волонтёрской</a:t>
                      </a:r>
                      <a:r>
                        <a:rPr lang="ru-RU" sz="800" baseline="0" dirty="0"/>
                        <a:t> деятельностью</a:t>
                      </a:r>
                      <a:r>
                        <a:rPr lang="en-GB" sz="800" baseline="0" dirty="0"/>
                        <a:t>; </a:t>
                      </a:r>
                      <a:r>
                        <a:rPr lang="ru-RU" sz="800" baseline="0" dirty="0"/>
                        <a:t>проведение онлайн-конкурсов, квест-игры «Патриот 2.0. Перезагрузка», линейки «Всегда быть Первым»,  «Герои вокруг нас. Уроки России», встреч с ветеранами боевых действий.</a:t>
                      </a:r>
                      <a:r>
                        <a:rPr lang="ru-RU" sz="800" dirty="0"/>
                        <a:t> 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/>
                        <a:t>Социальные сети, календарный план мероприятий; вовлечение в реализацию социально-культурных проектов,</a:t>
                      </a:r>
                      <a:r>
                        <a:rPr lang="ru-RU" sz="800" baseline="0" dirty="0"/>
                        <a:t> командные мозговые штурмы.</a:t>
                      </a:r>
                      <a:r>
                        <a:rPr lang="ru-RU" sz="800" dirty="0"/>
                        <a:t> Поощрение и выдвижение волонтёров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947145"/>
                  </a:ext>
                </a:extLst>
              </a:tr>
              <a:tr h="814611">
                <a:tc>
                  <a:txBody>
                    <a:bodyPr/>
                    <a:lstStyle/>
                    <a:p>
                      <a:r>
                        <a:rPr lang="ru-RU" sz="800" dirty="0"/>
                        <a:t>Юнармейцы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/>
                        <a:t>Обучающиеся</a:t>
                      </a:r>
                      <a:r>
                        <a:rPr lang="ru-RU" sz="800" baseline="0" dirty="0"/>
                        <a:t> среднего и старшего школьного возраста</a:t>
                      </a:r>
                      <a:r>
                        <a:rPr lang="ru-RU" sz="800" dirty="0"/>
                        <a:t> от 11 до 18 лет</a:t>
                      </a:r>
                      <a:r>
                        <a:rPr lang="ru-RU" sz="800" baseline="0" dirty="0"/>
                        <a:t> школ </a:t>
                      </a:r>
                      <a:r>
                        <a:rPr lang="ru-RU" sz="800" baseline="0" dirty="0" err="1"/>
                        <a:t>Княгининского</a:t>
                      </a:r>
                      <a:r>
                        <a:rPr lang="ru-RU" sz="800" baseline="0" dirty="0"/>
                        <a:t> муниципального округа. </a:t>
                      </a:r>
                      <a:r>
                        <a:rPr lang="ru-RU" sz="800" dirty="0"/>
                        <a:t>Активная гражданская</a:t>
                      </a:r>
                      <a:r>
                        <a:rPr lang="ru-RU" sz="800" baseline="0" dirty="0"/>
                        <a:t> позиция, увлечение военно-патриотической тематикой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/>
                        <a:t>Вовлечение волонтёров в реализацию социально-культурных проектов – </a:t>
                      </a:r>
                      <a:r>
                        <a:rPr lang="ru-RU" sz="800" dirty="0" err="1"/>
                        <a:t>Добро.РФ</a:t>
                      </a:r>
                      <a:r>
                        <a:rPr lang="ru-RU" sz="800" dirty="0"/>
                        <a:t>, аккаунт в </a:t>
                      </a:r>
                      <a:r>
                        <a:rPr lang="ru-RU" sz="800" dirty="0" err="1"/>
                        <a:t>соцсетях</a:t>
                      </a:r>
                      <a:r>
                        <a:rPr lang="ru-RU" sz="800" dirty="0"/>
                        <a:t>, командные мозговые штурмы,</a:t>
                      </a:r>
                      <a:r>
                        <a:rPr lang="ru-RU" sz="800" baseline="0" dirty="0"/>
                        <a:t> социальный проект «Растим патриота. Участники ЮНАРМИИ в  волонтёрском пространстве», посвящение в Юнармейцы, проведение квеста «Патриот»; создание уголка «</a:t>
                      </a:r>
                      <a:r>
                        <a:rPr lang="ru-RU" sz="800" baseline="0" dirty="0" err="1"/>
                        <a:t>Юнармейцы</a:t>
                      </a:r>
                      <a:r>
                        <a:rPr lang="ru-RU" sz="800" baseline="0" dirty="0"/>
                        <a:t> в волонтёрском движении»; посещение музея поискового движения Великой Отечественной войны; участие в акциях «Музей Победы»,  «День неизвестного солдата»; уставные беседы (с военнослужащими); урок Мужества  «Герои России»; региональная акция «День призывника», встреча с председателем совета ветеранов С.Л. </a:t>
                      </a:r>
                      <a:r>
                        <a:rPr lang="ru-RU" sz="800" baseline="0" dirty="0" err="1"/>
                        <a:t>Цаплиным</a:t>
                      </a:r>
                      <a:r>
                        <a:rPr lang="ru-RU" sz="800" baseline="0" dirty="0"/>
                        <a:t>; акция «Свет в окне» – оказание помощи в уборке территории у памятника, </a:t>
                      </a:r>
                      <a:r>
                        <a:rPr lang="ru-RU" sz="800" baseline="0" dirty="0" err="1"/>
                        <a:t>волонтёрство</a:t>
                      </a:r>
                      <a:r>
                        <a:rPr lang="ru-RU" sz="800" baseline="0" dirty="0"/>
                        <a:t> на празднике 9 мая г. </a:t>
                      </a:r>
                      <a:r>
                        <a:rPr lang="ru-RU" sz="800" baseline="0" dirty="0" err="1"/>
                        <a:t>Княгинино</a:t>
                      </a:r>
                      <a:r>
                        <a:rPr lang="ru-RU" sz="800" baseline="0" dirty="0"/>
                        <a:t>;  </a:t>
                      </a:r>
                      <a:r>
                        <a:rPr lang="ru-RU" sz="800" baseline="0" dirty="0" err="1"/>
                        <a:t>волонтёрство</a:t>
                      </a:r>
                      <a:r>
                        <a:rPr lang="ru-RU" sz="800" baseline="0" dirty="0"/>
                        <a:t> над младшим отрядом «ЮНАРМИИ»</a:t>
                      </a:r>
                      <a:endParaRPr lang="ru-RU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9111"/>
                  </a:ext>
                </a:extLst>
              </a:tr>
              <a:tr h="522187">
                <a:tc>
                  <a:txBody>
                    <a:bodyPr/>
                    <a:lstStyle/>
                    <a:p>
                      <a:r>
                        <a:rPr lang="ru-RU" sz="800" dirty="0"/>
                        <a:t>Студенческая</a:t>
                      </a:r>
                      <a:r>
                        <a:rPr lang="ru-RU" sz="800" baseline="0" dirty="0"/>
                        <a:t> м</a:t>
                      </a:r>
                      <a:r>
                        <a:rPr lang="ru-RU" sz="800" dirty="0"/>
                        <a:t>олодёжь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/>
                        <a:t>Обучающиеся вузов</a:t>
                      </a:r>
                      <a:r>
                        <a:rPr lang="ru-RU" sz="800" baseline="0" dirty="0"/>
                        <a:t> и </a:t>
                      </a:r>
                      <a:r>
                        <a:rPr lang="ru-RU" sz="800" baseline="0" dirty="0" err="1"/>
                        <a:t>ссузов</a:t>
                      </a:r>
                      <a:r>
                        <a:rPr lang="ru-RU" sz="800" baseline="0" dirty="0"/>
                        <a:t> в возрасте от 17 до 25 лет ГБОУ ВО  «Нижегородский государственный инженерно-экономический университет»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800" dirty="0" err="1"/>
                        <a:t>Добро.РФ</a:t>
                      </a:r>
                      <a:r>
                        <a:rPr lang="ru-RU" sz="800" dirty="0"/>
                        <a:t>, Платформа онлайн-набора,</a:t>
                      </a:r>
                      <a:r>
                        <a:rPr lang="ru-RU" sz="800" baseline="0" dirty="0"/>
                        <a:t> п</a:t>
                      </a:r>
                      <a:r>
                        <a:rPr lang="ru-RU" sz="800" dirty="0"/>
                        <a:t>лан работы «День добровольческих идей и предложений»,</a:t>
                      </a:r>
                      <a:r>
                        <a:rPr lang="ru-RU" sz="800" baseline="0" dirty="0"/>
                        <a:t> </a:t>
                      </a:r>
                      <a:r>
                        <a:rPr lang="ru-RU" sz="800" baseline="0" dirty="0" err="1"/>
                        <a:t>акаунт</a:t>
                      </a:r>
                      <a:r>
                        <a:rPr lang="ru-RU" sz="800" baseline="0" dirty="0"/>
                        <a:t> в </a:t>
                      </a:r>
                      <a:r>
                        <a:rPr lang="ru-RU" sz="800" baseline="0" dirty="0" err="1"/>
                        <a:t>соцсетях</a:t>
                      </a:r>
                      <a:r>
                        <a:rPr lang="ru-RU" sz="800" baseline="0" dirty="0"/>
                        <a:t>. </a:t>
                      </a:r>
                      <a:endParaRPr lang="ru-RU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620848"/>
                  </a:ext>
                </a:extLst>
              </a:tr>
              <a:tr h="522187">
                <a:tc>
                  <a:txBody>
                    <a:bodyPr/>
                    <a:lstStyle/>
                    <a:p>
                      <a:r>
                        <a:rPr lang="ru-RU" sz="800" dirty="0"/>
                        <a:t>Гражданские активисты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/>
                        <a:t>Педагоги, добровольцы, «серебряные» волонтёры, волонтёры «Победы». НКО</a:t>
                      </a:r>
                      <a:r>
                        <a:rPr lang="ru-RU" sz="800" baseline="0" dirty="0"/>
                        <a:t> занимающие активную позицию в деле патриотического воспитания</a:t>
                      </a:r>
                      <a:r>
                        <a:rPr lang="ru-RU" sz="8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800" dirty="0" err="1"/>
                        <a:t>Добро.РФ</a:t>
                      </a:r>
                      <a:r>
                        <a:rPr lang="ru-RU" sz="800" dirty="0"/>
                        <a:t>, Списки адресов электронной почты, аккаунт в </a:t>
                      </a:r>
                      <a:r>
                        <a:rPr lang="ru-RU" sz="800" dirty="0" err="1"/>
                        <a:t>соцсетях</a:t>
                      </a:r>
                      <a:r>
                        <a:rPr lang="ru-RU" sz="800" dirty="0"/>
                        <a:t>, чек-листы и инструкции,</a:t>
                      </a:r>
                      <a:r>
                        <a:rPr lang="ru-RU" sz="800" baseline="0" dirty="0"/>
                        <a:t> видеообращение, </a:t>
                      </a:r>
                      <a:r>
                        <a:rPr lang="ru-RU" sz="800" baseline="0" dirty="0" err="1"/>
                        <a:t>видеоуроки</a:t>
                      </a:r>
                      <a:r>
                        <a:rPr lang="ru-RU" sz="800" baseline="0" dirty="0"/>
                        <a:t> для новичков. Потом через канал, которым мы умеем пользоваться: либо e-mail-рассылка, либо это чат </a:t>
                      </a:r>
                      <a:r>
                        <a:rPr lang="ru-RU" sz="800" baseline="0" dirty="0" err="1"/>
                        <a:t>telegram</a:t>
                      </a:r>
                      <a:r>
                        <a:rPr lang="ru-RU" sz="800" baseline="0" dirty="0"/>
                        <a:t>, либо еще что- то, извещать людей о своих предложениях. Говорить людям, что у них есть возможность подключиться к работе нашей организации. Через такие каналы рассказывать о том, что человек может приобрести благодаря работе с нами. Какие навыки он получит, в каком направлении сможет развиваться, с кем общаться, какое сообщество может создать. Говорить о том, как его жизнь может улучшиться, если он пойдет с нами одним путем.</a:t>
                      </a:r>
                      <a:endParaRPr lang="ru-RU" sz="800" dirty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2028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781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-1761"/>
            <a:ext cx="9296400" cy="5238750"/>
          </a:xfrm>
          <a:prstGeom prst="rect">
            <a:avLst/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sz="900" dirty="0"/>
          </a:p>
          <a:p>
            <a:pPr algn="ctr"/>
            <a:endParaRPr lang="ru-RU" sz="900" dirty="0"/>
          </a:p>
          <a:p>
            <a:pPr algn="ctr"/>
            <a:endParaRPr lang="ru-RU" sz="900"/>
          </a:p>
          <a:p>
            <a:pPr algn="ctr"/>
            <a:r>
              <a:rPr lang="ru-RU" sz="900"/>
              <a:t>Коммуникация </a:t>
            </a:r>
            <a:r>
              <a:rPr lang="ru-RU" sz="900" dirty="0"/>
              <a:t>является ключевым аспектом успешного привлечения волонтёров. Разработка коммуникационной стратегии позволяет эффективно донести информацию о Добро. Центре «Время выбрало нас» и привлечь волонтёров через различные каналы связи. Чтобы наш Добро. Центр приобрёл успех и популярность необходимо распространение информации через социальные сети «</a:t>
            </a:r>
            <a:r>
              <a:rPr lang="ru-RU" sz="900" dirty="0" err="1"/>
              <a:t>Вконтакте</a:t>
            </a:r>
            <a:r>
              <a:rPr lang="ru-RU" sz="900" dirty="0"/>
              <a:t>», «</a:t>
            </a:r>
            <a:r>
              <a:rPr lang="ru-RU" sz="900" dirty="0" err="1"/>
              <a:t>Телеграм</a:t>
            </a:r>
            <a:r>
              <a:rPr lang="ru-RU" sz="900" dirty="0"/>
              <a:t>-канале»: </a:t>
            </a:r>
            <a:r>
              <a:rPr lang="ru-RU" sz="900" dirty="0" err="1"/>
              <a:t>Княгининский</a:t>
            </a:r>
            <a:r>
              <a:rPr lang="ru-RU" sz="900" dirty="0"/>
              <a:t> Дом детского творчества. Управление образования и молодёжной политики  администрации </a:t>
            </a:r>
            <a:r>
              <a:rPr lang="ru-RU" sz="900" dirty="0" err="1"/>
              <a:t>Княгининского</a:t>
            </a:r>
            <a:r>
              <a:rPr lang="ru-RU" sz="900" dirty="0"/>
              <a:t> муниципального округа, Официальная группа Новости </a:t>
            </a:r>
            <a:r>
              <a:rPr lang="ru-RU" sz="900" dirty="0" err="1"/>
              <a:t>Княгинино</a:t>
            </a:r>
            <a:r>
              <a:rPr lang="ru-RU" sz="900" dirty="0"/>
              <a:t>; сообщества «Волонтёры Победы Нижегородской области», «Время волонтёра», «Новости </a:t>
            </a:r>
            <a:r>
              <a:rPr lang="ru-RU" sz="900" dirty="0" err="1"/>
              <a:t>Княгинино</a:t>
            </a:r>
            <a:r>
              <a:rPr lang="ru-RU" sz="900" dirty="0"/>
              <a:t>» и организации, через выпуск буклетов, листовок, рекламы, баннеры,  также привлекает дополнительное внимание к реализации Добро. Центра.</a:t>
            </a:r>
          </a:p>
          <a:p>
            <a:pPr algn="ctr"/>
            <a:endParaRPr lang="ru-RU" sz="900" dirty="0"/>
          </a:p>
          <a:p>
            <a:pPr algn="ctr"/>
            <a:r>
              <a:rPr lang="ru-RU" sz="900" dirty="0"/>
              <a:t>Привлечение волонтёров в социальные проекты - это ключевой фактор успеха для каких-либо социальных программ. Эффективные стратегии привлечения, такие как определение потребностей, разработка привлекательных программ, создание коммуникационной стратегии, обучение и мотивация, а также управление и поддержка волонтёров являются важными шагами к успешной активации. </a:t>
            </a:r>
          </a:p>
          <a:p>
            <a:pPr algn="ctr"/>
            <a:endParaRPr lang="ru-RU" sz="900" dirty="0"/>
          </a:p>
          <a:p>
            <a:pPr algn="ctr"/>
            <a:r>
              <a:rPr lang="ru-RU" sz="900" dirty="0"/>
              <a:t>Значки, визитки, ручки, блокноты, три варианта формы. Это немаловажно для волонтёрского движения. Многие ребята узнают кто мы и откуда по форме. Хотят носить такую же. Это можно сказать одна из форм вовлечения в команду волонтёров.</a:t>
            </a:r>
          </a:p>
          <a:p>
            <a:pPr algn="ctr"/>
            <a:r>
              <a:rPr lang="ru-RU" sz="900" dirty="0"/>
              <a:t>Поделюсь опытом набора в волонтёрское движение: афиши и объявления ( места ожидания (в кинотеатр, ФОК), доски объявлений, включая учебные заведения, предприятия, библиотеки и другие общественные места). Можно раздавать листовки людям на улицах, различных мероприятиях, в учебных заведениях, чтобы привлечь внимание к нашему тексту, на оборотной стороне листовки желательно напечатать какую-нибудь полезную информацию (календарь на следующий год, план городских массовых мероприятий или школьную подсказку по учебным предметам и т.д.). Агитационные выступления и игровые программы на школьных и родительских собраниях, районных мероприятиях. Выставки и презентации (фотографии, плакаты, публикации газет)</a:t>
            </a:r>
          </a:p>
          <a:p>
            <a:pPr algn="ctr"/>
            <a:r>
              <a:rPr lang="ru-RU" sz="900" dirty="0"/>
              <a:t>Сейчас есть огромный выбор рол-</a:t>
            </a:r>
            <a:r>
              <a:rPr lang="ru-RU" sz="900" dirty="0" err="1"/>
              <a:t>апов</a:t>
            </a:r>
            <a:r>
              <a:rPr lang="ru-RU" sz="900" dirty="0"/>
              <a:t> и т.д. На больших районных и городских мероприятиях проведение анкеты-добровольцев, тетрадь для записи в волонтёрское движение. Проведение лекций, тематических бесед, семинаров, мероприятий. Передвижной пункт (украшенный автобус или автомобиль). Работа в интернете.</a:t>
            </a:r>
          </a:p>
          <a:p>
            <a:pPr algn="ctr"/>
            <a:r>
              <a:rPr lang="ru-RU" sz="900" dirty="0"/>
              <a:t>Реализация данных стратегий позволяет создать сильную базу активных и преданных волонтёров, которые будут содействовать достижению общих целей проекта и улучшению общества.</a:t>
            </a:r>
            <a:endParaRPr lang="en-US" sz="900" dirty="0"/>
          </a:p>
          <a:p>
            <a:pPr algn="ctr"/>
            <a:r>
              <a:rPr lang="ru-RU" sz="900" dirty="0"/>
              <a:t>Я считаю, что «Добро. Центр» необходим нашему городу. Это площадка, где не только дети, но и взрослые, будут собираться для общения и совместной организации помощи тем, кто в этом нуждается. Чем больше неравнодушных людей присоединятся к движению, тем больше добрых дел сделаем для жителей, города, региона!</a:t>
            </a:r>
          </a:p>
          <a:p>
            <a:pPr algn="ctr"/>
            <a:r>
              <a:rPr lang="ru-RU" sz="900" dirty="0"/>
              <a:t>Набрать волонтёров не сложно. Сложно правильно замотивировать и удержать, но если руководитель горит своим делом, то я думаю, что проблем не возникнет!</a:t>
            </a:r>
          </a:p>
          <a:p>
            <a:pPr algn="ctr"/>
            <a:endParaRPr lang="ru-RU" sz="900" i="1" dirty="0"/>
          </a:p>
          <a:p>
            <a:pPr algn="ctr"/>
            <a:r>
              <a:rPr lang="ru-RU" sz="900" i="1" dirty="0"/>
              <a:t>«Собраться вместе – это начало. Держаться вместе – это прогресс. Работать вместе – это успех!»</a:t>
            </a:r>
          </a:p>
          <a:p>
            <a:pPr algn="ctr"/>
            <a:r>
              <a:rPr lang="ru-RU" sz="900" dirty="0"/>
              <a:t>                                                                                                                                                                                                                  Генри Форд</a:t>
            </a:r>
          </a:p>
          <a:p>
            <a:pPr algn="ctr"/>
            <a:r>
              <a:rPr lang="ru-RU" sz="900" i="1" dirty="0"/>
              <a:t>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952500" y="819150"/>
            <a:ext cx="7696200" cy="474489"/>
          </a:xfrm>
          <a:prstGeom prst="roundRect">
            <a:avLst/>
          </a:prstGeom>
          <a:solidFill>
            <a:schemeClr val="accent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34" y="361950"/>
            <a:ext cx="1039266" cy="385582"/>
          </a:xfrm>
          <a:prstGeom prst="rect">
            <a:avLst/>
          </a:prstGeom>
        </p:spPr>
      </p:pic>
      <p:sp>
        <p:nvSpPr>
          <p:cNvPr id="30" name="object 2"/>
          <p:cNvSpPr txBox="1"/>
          <p:nvPr/>
        </p:nvSpPr>
        <p:spPr>
          <a:xfrm>
            <a:off x="1752600" y="273043"/>
            <a:ext cx="609600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871345" algn="l"/>
              </a:tabLst>
            </a:pPr>
            <a:r>
              <a:rPr lang="ru-RU" sz="3000" b="1" spc="-20" dirty="0">
                <a:solidFill>
                  <a:schemeClr val="bg1"/>
                </a:solidFill>
                <a:latin typeface="Euclid Circular B SemiBold"/>
                <a:cs typeface="Euclid Circular B SemiBold"/>
              </a:rPr>
              <a:t>Коммуникационная стратегия</a:t>
            </a:r>
            <a:endParaRPr sz="3000" dirty="0">
              <a:solidFill>
                <a:schemeClr val="bg1"/>
              </a:solidFill>
              <a:latin typeface="Euclid Circular B SemiBold"/>
              <a:cs typeface="Euclid Circular B SemiBold"/>
            </a:endParaRPr>
          </a:p>
        </p:txBody>
      </p:sp>
      <p:sp>
        <p:nvSpPr>
          <p:cNvPr id="32" name="object 8"/>
          <p:cNvSpPr txBox="1"/>
          <p:nvPr/>
        </p:nvSpPr>
        <p:spPr>
          <a:xfrm>
            <a:off x="1447800" y="959893"/>
            <a:ext cx="6623407" cy="19300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050" b="1" dirty="0">
                <a:solidFill>
                  <a:schemeClr val="bg1"/>
                </a:solidFill>
                <a:latin typeface="Euclid Circular B SemiBold"/>
                <a:cs typeface="Euclid Circular B SemiBold"/>
              </a:rPr>
              <a:t>Пользуясь материалами </a:t>
            </a:r>
            <a:r>
              <a:rPr lang="ru-RU" sz="1050" b="1" dirty="0" err="1">
                <a:solidFill>
                  <a:schemeClr val="bg1"/>
                </a:solidFill>
                <a:latin typeface="Euclid Circular B SemiBold"/>
                <a:cs typeface="Euclid Circular B SemiBold"/>
              </a:rPr>
              <a:t>вебинара</a:t>
            </a:r>
            <a:r>
              <a:rPr lang="ru-RU" sz="1050" b="1" dirty="0">
                <a:solidFill>
                  <a:schemeClr val="bg1"/>
                </a:solidFill>
                <a:latin typeface="Euclid Circular B SemiBold"/>
                <a:cs typeface="Euclid Circular B SemiBold"/>
              </a:rPr>
              <a:t>, опишите коммуникационную стратегию вашего </a:t>
            </a:r>
            <a:r>
              <a:rPr lang="ru-RU" sz="1050" b="1" dirty="0" err="1">
                <a:solidFill>
                  <a:schemeClr val="bg1"/>
                </a:solidFill>
                <a:latin typeface="Euclid Circular B SemiBold"/>
                <a:cs typeface="Euclid Circular B SemiBold"/>
              </a:rPr>
              <a:t>Добро.Центра</a:t>
            </a:r>
            <a:endParaRPr lang="ru-RU" sz="1050" b="1" dirty="0">
              <a:solidFill>
                <a:schemeClr val="bg1"/>
              </a:solidFill>
              <a:latin typeface="Euclid Circular B SemiBold"/>
              <a:cs typeface="Euclid Circular B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460125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-1761"/>
            <a:ext cx="9296400" cy="5238750"/>
          </a:xfrm>
          <a:prstGeom prst="rect">
            <a:avLst/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/>
              <a:t>Совместное проведение мероприятий, мастер-классов ,кейс-чемпионатов, форумов, участие</a:t>
            </a:r>
            <a:r>
              <a:rPr lang="ru-RU" sz="1800" baseline="0" dirty="0"/>
              <a:t> </a:t>
            </a:r>
            <a:r>
              <a:rPr lang="ru-RU" sz="1800" dirty="0"/>
              <a:t>в конкурсах, слётах и т.д.</a:t>
            </a:r>
            <a:r>
              <a:rPr lang="ru-RU" sz="1800" baseline="0" dirty="0"/>
              <a:t> </a:t>
            </a:r>
          </a:p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/>
              <a:t>Организация</a:t>
            </a:r>
            <a:r>
              <a:rPr lang="ru-RU" sz="1800" baseline="0" dirty="0"/>
              <a:t> встреч, с целью патриотического воспитания подрастающего поколения</a:t>
            </a:r>
            <a:endParaRPr lang="ru-RU" sz="1800" dirty="0"/>
          </a:p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800" baseline="0" dirty="0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494542" y="302331"/>
            <a:ext cx="4114801" cy="525464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34" y="361950"/>
            <a:ext cx="1039266" cy="385582"/>
          </a:xfrm>
          <a:prstGeom prst="rect">
            <a:avLst/>
          </a:prstGeom>
        </p:spPr>
      </p:pic>
      <p:sp>
        <p:nvSpPr>
          <p:cNvPr id="30" name="object 2"/>
          <p:cNvSpPr txBox="1"/>
          <p:nvPr/>
        </p:nvSpPr>
        <p:spPr>
          <a:xfrm>
            <a:off x="2360942" y="273043"/>
            <a:ext cx="3962399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871345" algn="l"/>
              </a:tabLst>
            </a:pPr>
            <a:r>
              <a:rPr lang="ru-RU" sz="3000" b="1" spc="-20" dirty="0">
                <a:solidFill>
                  <a:schemeClr val="bg1"/>
                </a:solidFill>
                <a:latin typeface="Euclid Circular B SemiBold"/>
                <a:cs typeface="Euclid Circular B SemiBold"/>
              </a:rPr>
              <a:t>Сообщество</a:t>
            </a:r>
            <a:endParaRPr sz="3000" dirty="0">
              <a:solidFill>
                <a:schemeClr val="bg1"/>
              </a:solidFill>
              <a:latin typeface="Euclid Circular B SemiBold"/>
              <a:cs typeface="Euclid Circular B SemiBold"/>
            </a:endParaRPr>
          </a:p>
        </p:txBody>
      </p:sp>
      <p:sp>
        <p:nvSpPr>
          <p:cNvPr id="32" name="object 8"/>
          <p:cNvSpPr txBox="1"/>
          <p:nvPr/>
        </p:nvSpPr>
        <p:spPr>
          <a:xfrm>
            <a:off x="4799343" y="368472"/>
            <a:ext cx="3810000" cy="37253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050" b="1" dirty="0">
                <a:solidFill>
                  <a:schemeClr val="bg1"/>
                </a:solidFill>
                <a:latin typeface="Euclid Circular B SemiBold"/>
                <a:cs typeface="Euclid Circular B SemiBold"/>
              </a:rPr>
              <a:t>Перечислите сообщества,  с которыми будут системно работать в рамках </a:t>
            </a:r>
            <a:r>
              <a:rPr lang="ru-RU" sz="1050" b="1" dirty="0" err="1">
                <a:solidFill>
                  <a:schemeClr val="bg1"/>
                </a:solidFill>
                <a:latin typeface="Euclid Circular B SemiBold"/>
                <a:cs typeface="Euclid Circular B SemiBold"/>
              </a:rPr>
              <a:t>Добро.Центров</a:t>
            </a:r>
            <a:r>
              <a:rPr lang="ru-RU" sz="1050" b="1" dirty="0">
                <a:solidFill>
                  <a:schemeClr val="bg1"/>
                </a:solidFill>
                <a:latin typeface="Euclid Circular B SemiBold"/>
                <a:cs typeface="Euclid Circular B SemiBold"/>
              </a:rPr>
              <a:t> </a:t>
            </a:r>
          </a:p>
        </p:txBody>
      </p:sp>
      <p:graphicFrame>
        <p:nvGraphicFramePr>
          <p:cNvPr id="34" name="Таблица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42070"/>
              </p:ext>
            </p:extLst>
          </p:nvPr>
        </p:nvGraphicFramePr>
        <p:xfrm>
          <a:off x="100594" y="893936"/>
          <a:ext cx="9043405" cy="4093823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683093">
                  <a:extLst>
                    <a:ext uri="{9D8B030D-6E8A-4147-A177-3AD203B41FA5}">
                      <a16:colId xmlns:a16="http://schemas.microsoft.com/office/drawing/2014/main" val="2882312876"/>
                    </a:ext>
                  </a:extLst>
                </a:gridCol>
                <a:gridCol w="6360312">
                  <a:extLst>
                    <a:ext uri="{9D8B030D-6E8A-4147-A177-3AD203B41FA5}">
                      <a16:colId xmlns:a16="http://schemas.microsoft.com/office/drawing/2014/main" val="3611189064"/>
                    </a:ext>
                  </a:extLst>
                </a:gridCol>
              </a:tblGrid>
              <a:tr h="510519"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dirty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Сообщество</a:t>
                      </a:r>
                      <a:endParaRPr lang="ru-RU" sz="1200" dirty="0">
                        <a:latin typeface="Euclid Circular B Medium" panose="020B0604000000000000" pitchFamily="34" charset="-52"/>
                        <a:ea typeface="Euclid Circular B Medium" panose="020B0604000000000000" pitchFamily="34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dirty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Как вы видите взаимодействие</a:t>
                      </a:r>
                      <a:r>
                        <a:rPr lang="ru-RU" sz="1200" b="0" i="0" u="none" strike="noStrike" baseline="0" dirty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 с сообществом</a:t>
                      </a:r>
                      <a:endParaRPr lang="ru-RU" sz="1200" dirty="0">
                        <a:latin typeface="Euclid Circular B Medium" panose="020B0604000000000000" pitchFamily="34" charset="-52"/>
                        <a:ea typeface="Euclid Circular B Medium" panose="020B0604000000000000" pitchFamily="34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517787"/>
                  </a:ext>
                </a:extLst>
              </a:tr>
              <a:tr h="586360">
                <a:tc>
                  <a:txBody>
                    <a:bodyPr/>
                    <a:lstStyle/>
                    <a:p>
                      <a:r>
                        <a:rPr lang="ru-RU" sz="1000" dirty="0"/>
                        <a:t>Первичная организация общероссийского общественно-государственного движения детей и молодёжи «Движение Первых»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/>
                        <a:t>Совместное проведение мероприятий, мастер-классов ,кейс-чемпионатов, форумов,</a:t>
                      </a:r>
                      <a:r>
                        <a:rPr lang="ru-RU" sz="1000" baseline="0" dirty="0"/>
                        <a:t> </a:t>
                      </a:r>
                      <a:r>
                        <a:rPr lang="ru-RU" sz="1000" dirty="0"/>
                        <a:t>участие</a:t>
                      </a:r>
                      <a:r>
                        <a:rPr lang="ru-RU" sz="1000" baseline="0" dirty="0"/>
                        <a:t> </a:t>
                      </a:r>
                      <a:r>
                        <a:rPr lang="ru-RU" sz="1000" dirty="0"/>
                        <a:t>в конкурсах, слётах , проектах и т.д.</a:t>
                      </a:r>
                      <a:r>
                        <a:rPr lang="ru-RU" sz="1000" baseline="0" dirty="0"/>
                        <a:t> </a:t>
                      </a:r>
                    </a:p>
                    <a:p>
                      <a:endParaRPr lang="ru-R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947145"/>
                  </a:ext>
                </a:extLst>
              </a:tr>
              <a:tr h="749236">
                <a:tc>
                  <a:txBody>
                    <a:bodyPr/>
                    <a:lstStyle/>
                    <a:p>
                      <a:r>
                        <a:rPr lang="ru-RU" sz="1000" dirty="0"/>
                        <a:t>Детское</a:t>
                      </a:r>
                      <a:r>
                        <a:rPr lang="ru-RU" sz="1000" baseline="0" dirty="0"/>
                        <a:t> </a:t>
                      </a:r>
                      <a:r>
                        <a:rPr lang="ru-RU" sz="1000" dirty="0"/>
                        <a:t>общественное</a:t>
                      </a:r>
                      <a:r>
                        <a:rPr lang="ru-RU" sz="1000" baseline="0" dirty="0"/>
                        <a:t> </a:t>
                      </a:r>
                      <a:r>
                        <a:rPr lang="ru-RU" sz="1000" dirty="0"/>
                        <a:t>объединение</a:t>
                      </a:r>
                      <a:r>
                        <a:rPr lang="ru-RU" sz="1000" baseline="0" dirty="0"/>
                        <a:t> </a:t>
                      </a:r>
                      <a:r>
                        <a:rPr lang="ru-RU" sz="1000" dirty="0"/>
                        <a:t>Всероссийского проекта «Навигаторы детства» </a:t>
                      </a:r>
                    </a:p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/>
                        <a:t>Совместное проведение мероприятий, мастер-классов ,кейс-чемпионатов, форумов,</a:t>
                      </a:r>
                      <a:r>
                        <a:rPr lang="ru-RU" sz="1000" baseline="0" dirty="0"/>
                        <a:t> </a:t>
                      </a:r>
                      <a:r>
                        <a:rPr lang="ru-RU" sz="1000" dirty="0"/>
                        <a:t>участие</a:t>
                      </a:r>
                      <a:r>
                        <a:rPr lang="ru-RU" sz="1000" baseline="0" dirty="0"/>
                        <a:t> </a:t>
                      </a:r>
                      <a:r>
                        <a:rPr lang="ru-RU" sz="1000" dirty="0"/>
                        <a:t>в конкурсах, слётах , проектах и т.д.</a:t>
                      </a:r>
                      <a:r>
                        <a:rPr lang="ru-RU" sz="1000" baseline="0" dirty="0"/>
                        <a:t> </a:t>
                      </a:r>
                    </a:p>
                    <a:p>
                      <a:endParaRPr lang="ru-R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9111"/>
                  </a:ext>
                </a:extLst>
              </a:tr>
              <a:tr h="749236">
                <a:tc>
                  <a:txBody>
                    <a:bodyPr/>
                    <a:lstStyle/>
                    <a:p>
                      <a:r>
                        <a:rPr lang="ru-RU" sz="1000" dirty="0"/>
                        <a:t>Совет</a:t>
                      </a:r>
                      <a:r>
                        <a:rPr lang="ru-RU" sz="1000" baseline="0" dirty="0"/>
                        <a:t> </a:t>
                      </a:r>
                      <a:r>
                        <a:rPr lang="ru-RU" sz="1000" dirty="0"/>
                        <a:t>ветеранов Боевых действий в Афганистане и Чеченской Республике и другим категориям</a:t>
                      </a:r>
                    </a:p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/>
                        <a:t>Организация</a:t>
                      </a:r>
                      <a:r>
                        <a:rPr lang="ru-RU" sz="1000" baseline="0" dirty="0"/>
                        <a:t> встреч, с целью патриотического воспитания подрастающего поколения</a:t>
                      </a:r>
                      <a:endParaRPr lang="ru-R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620848"/>
                  </a:ext>
                </a:extLst>
              </a:tr>
              <a:tr h="749236">
                <a:tc>
                  <a:txBody>
                    <a:bodyPr/>
                    <a:lstStyle/>
                    <a:p>
                      <a:r>
                        <a:rPr lang="ru-RU" sz="1000" dirty="0"/>
                        <a:t>Волонтёры «Победы»  Нижегородской области, волонтёры </a:t>
                      </a:r>
                      <a:r>
                        <a:rPr lang="ru-RU" sz="1000" dirty="0" err="1"/>
                        <a:t>Княгининского</a:t>
                      </a:r>
                      <a:r>
                        <a:rPr lang="ru-RU" sz="1000" dirty="0"/>
                        <a:t> муниципального округа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/>
                        <a:t>Совместное проведение мероприятий, мастер-классов ,кейс-чемпионатов, форумов, участие</a:t>
                      </a:r>
                      <a:r>
                        <a:rPr lang="ru-RU" sz="1000" baseline="0" dirty="0"/>
                        <a:t> </a:t>
                      </a:r>
                      <a:r>
                        <a:rPr lang="ru-RU" sz="1000" dirty="0"/>
                        <a:t>в конкурсах,  слётах, акциях и т.д.</a:t>
                      </a:r>
                      <a:r>
                        <a:rPr lang="ru-RU" sz="1000" baseline="0" dirty="0"/>
                        <a:t> 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/>
                        <a:t>Организация</a:t>
                      </a:r>
                      <a:r>
                        <a:rPr lang="ru-RU" sz="1000" baseline="0" dirty="0"/>
                        <a:t> встреч, с целью патриотического воспитания подрастающего поколения</a:t>
                      </a:r>
                      <a:endParaRPr lang="ru-RU" sz="1000" dirty="0"/>
                    </a:p>
                    <a:p>
                      <a:endParaRPr lang="ru-R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2028747"/>
                  </a:ext>
                </a:extLst>
              </a:tr>
              <a:tr h="749236">
                <a:tc>
                  <a:txBody>
                    <a:bodyPr/>
                    <a:lstStyle/>
                    <a:p>
                      <a:r>
                        <a:rPr lang="ru-RU" sz="1000" dirty="0"/>
                        <a:t>Муниципальный штаб «Время волонтёров»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/>
                        <a:t>Совместное проведение мероприятий, мастер-классов ,кейс-чемпионатов, форумов, участие</a:t>
                      </a:r>
                      <a:r>
                        <a:rPr lang="ru-RU" sz="1000" baseline="0" dirty="0"/>
                        <a:t> </a:t>
                      </a:r>
                      <a:r>
                        <a:rPr lang="ru-RU" sz="1000" dirty="0"/>
                        <a:t>в конкурсах, слётах и т.д.</a:t>
                      </a:r>
                      <a:r>
                        <a:rPr lang="ru-RU" sz="1000" baseline="0" dirty="0"/>
                        <a:t> 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/>
                        <a:t>Организация</a:t>
                      </a:r>
                      <a:r>
                        <a:rPr lang="ru-RU" sz="1000" baseline="0" dirty="0"/>
                        <a:t> встреч, с целью патриотического воспитания подрастающего поколения</a:t>
                      </a:r>
                      <a:endParaRPr lang="ru-RU" sz="1000" dirty="0"/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197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bject 2"/>
          <p:cNvSpPr txBox="1"/>
          <p:nvPr/>
        </p:nvSpPr>
        <p:spPr>
          <a:xfrm>
            <a:off x="2005533" y="273043"/>
            <a:ext cx="182880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871345" algn="l"/>
              </a:tabLst>
            </a:pPr>
            <a:r>
              <a:rPr lang="ru-RU" sz="3000" b="1" spc="-20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Команда</a:t>
            </a:r>
            <a:endParaRPr sz="3000" dirty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</p:txBody>
      </p:sp>
      <p:pic>
        <p:nvPicPr>
          <p:cNvPr id="49" name="Рисунок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34" y="361950"/>
            <a:ext cx="1039266" cy="385582"/>
          </a:xfrm>
          <a:prstGeom prst="rect">
            <a:avLst/>
          </a:prstGeom>
        </p:spPr>
      </p:pic>
      <p:sp>
        <p:nvSpPr>
          <p:cNvPr id="51" name="object 8"/>
          <p:cNvSpPr txBox="1"/>
          <p:nvPr/>
        </p:nvSpPr>
        <p:spPr>
          <a:xfrm>
            <a:off x="4694431" y="273043"/>
            <a:ext cx="4267200" cy="37253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05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Перечислите членов вашей команды и опишите роли, функции и закрепленные сервисы за конкретным человеком.</a:t>
            </a: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4315867" y="273043"/>
            <a:ext cx="4343399" cy="474489"/>
          </a:xfrm>
          <a:prstGeom prst="roundRect">
            <a:avLst/>
          </a:prstGeom>
          <a:noFill/>
          <a:ln w="6350">
            <a:solidFill>
              <a:srgbClr val="2B12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5" name="Таблица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078249"/>
              </p:ext>
            </p:extLst>
          </p:nvPr>
        </p:nvGraphicFramePr>
        <p:xfrm>
          <a:off x="266700" y="925781"/>
          <a:ext cx="8610599" cy="4091766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523999">
                  <a:extLst>
                    <a:ext uri="{9D8B030D-6E8A-4147-A177-3AD203B41FA5}">
                      <a16:colId xmlns:a16="http://schemas.microsoft.com/office/drawing/2014/main" val="2882312876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3611189064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2576594692"/>
                    </a:ext>
                  </a:extLst>
                </a:gridCol>
              </a:tblGrid>
              <a:tr h="451883"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dirty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ФИО</a:t>
                      </a:r>
                      <a:endParaRPr lang="ru-RU" sz="1200" dirty="0">
                        <a:latin typeface="Euclid Circular B Medium" panose="020B0604000000000000" pitchFamily="34" charset="-52"/>
                        <a:ea typeface="Euclid Circular B Medium" panose="020B0604000000000000" pitchFamily="34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dirty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Должность</a:t>
                      </a:r>
                      <a:endParaRPr lang="ru-RU" sz="1200" dirty="0">
                        <a:latin typeface="Euclid Circular B Medium" panose="020B0604000000000000" pitchFamily="34" charset="-52"/>
                        <a:ea typeface="Euclid Circular B Medium" panose="020B0604000000000000" pitchFamily="34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i="0" u="none" strike="noStrike" dirty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Выполняемые задачи, за какие сервисы человек ответственен</a:t>
                      </a:r>
                      <a:endParaRPr lang="ru-RU" sz="1200" dirty="0">
                        <a:latin typeface="Euclid Circular B Medium" panose="020B0604000000000000" pitchFamily="34" charset="-52"/>
                        <a:ea typeface="Euclid Circular B Medium" panose="020B0604000000000000" pitchFamily="34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517787"/>
                  </a:ext>
                </a:extLst>
              </a:tr>
              <a:tr h="1054394">
                <a:tc>
                  <a:txBody>
                    <a:bodyPr/>
                    <a:lstStyle/>
                    <a:p>
                      <a:r>
                        <a:rPr lang="ru-RU" sz="900" dirty="0" err="1"/>
                        <a:t>Тюльнёва</a:t>
                      </a:r>
                      <a:r>
                        <a:rPr lang="ru-RU" sz="900" dirty="0"/>
                        <a:t> Ирина Сергеевна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/>
                        <a:t>Педагог-организатор МБУ</a:t>
                      </a:r>
                      <a:r>
                        <a:rPr lang="ru-RU" sz="900" baseline="0" dirty="0"/>
                        <a:t> ДО </a:t>
                      </a:r>
                      <a:r>
                        <a:rPr lang="ru-RU" sz="900" dirty="0"/>
                        <a:t>«</a:t>
                      </a:r>
                      <a:r>
                        <a:rPr lang="ru-RU" sz="900" dirty="0" err="1"/>
                        <a:t>Княгининский</a:t>
                      </a:r>
                      <a:r>
                        <a:rPr lang="ru-RU" sz="900" dirty="0"/>
                        <a:t> ДДТ», куратор муниципального волонтёрского движения в </a:t>
                      </a:r>
                      <a:r>
                        <a:rPr lang="ru-RU" sz="900" dirty="0" err="1"/>
                        <a:t>Княгининском</a:t>
                      </a:r>
                      <a:r>
                        <a:rPr lang="ru-RU" sz="900" dirty="0"/>
                        <a:t> муниципальном округе, лидер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/>
                        <a:t>Реализация программ мотивации граждан, участвующих в волонтёрских и социальных проектах, Продвижение Добро. Центра, проведение</a:t>
                      </a:r>
                      <a:r>
                        <a:rPr lang="ru-RU" sz="900" baseline="0" dirty="0"/>
                        <a:t> муниципальных мероприятий, событий «Учитель года», «Научно-практическая конференция»,  вступление  в ряды «</a:t>
                      </a:r>
                      <a:r>
                        <a:rPr lang="ru-RU" sz="900" baseline="0" dirty="0" err="1"/>
                        <a:t>Юнармии</a:t>
                      </a:r>
                      <a:r>
                        <a:rPr lang="ru-RU" sz="900" baseline="0" dirty="0"/>
                        <a:t>» , проведение акций, реализация проекта «Звезда Героя» -  </a:t>
                      </a:r>
                      <a:r>
                        <a:rPr lang="ru-RU" sz="900" b="1" baseline="0" dirty="0"/>
                        <a:t>«Организация и проведение мероприятий»</a:t>
                      </a:r>
                      <a:endParaRPr lang="ru-RU" sz="900" dirty="0"/>
                    </a:p>
                    <a:p>
                      <a:r>
                        <a:rPr lang="ru-RU" sz="900" dirty="0"/>
                        <a:t>Проведение мероприятий, кейс-чемпионатов, </a:t>
                      </a:r>
                      <a:r>
                        <a:rPr lang="ru-RU" sz="900" dirty="0" err="1"/>
                        <a:t>выезных</a:t>
                      </a:r>
                      <a:r>
                        <a:rPr lang="ru-RU" sz="900" dirty="0"/>
                        <a:t> </a:t>
                      </a:r>
                      <a:r>
                        <a:rPr lang="ru-RU" sz="900" dirty="0" err="1"/>
                        <a:t>квестов</a:t>
                      </a:r>
                      <a:r>
                        <a:rPr lang="ru-RU" sz="900" baseline="0" dirty="0"/>
                        <a:t> </a:t>
                      </a:r>
                      <a:r>
                        <a:rPr lang="ru-RU" sz="900" dirty="0"/>
                        <a:t>и т.д. , участие во</a:t>
                      </a:r>
                      <a:r>
                        <a:rPr lang="ru-RU" sz="900" baseline="0" dirty="0"/>
                        <a:t> Всероссийских </a:t>
                      </a:r>
                      <a:r>
                        <a:rPr lang="ru-RU" sz="900" dirty="0"/>
                        <a:t>проектах «Движения Первых»  - </a:t>
                      </a:r>
                      <a:r>
                        <a:rPr lang="ru-RU" sz="900" b="1" dirty="0"/>
                        <a:t>«Реализация программ мотивации граждан, участвующих в волонтёрских и </a:t>
                      </a:r>
                      <a:r>
                        <a:rPr lang="ru-RU" sz="900" b="1"/>
                        <a:t>социальных проектах»</a:t>
                      </a:r>
                      <a:endParaRPr lang="ru-RU" sz="9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947145"/>
                  </a:ext>
                </a:extLst>
              </a:tr>
              <a:tr h="434166">
                <a:tc>
                  <a:txBody>
                    <a:bodyPr/>
                    <a:lstStyle/>
                    <a:p>
                      <a:r>
                        <a:rPr lang="ru-RU" sz="900" dirty="0"/>
                        <a:t>Чурикова</a:t>
                      </a:r>
                      <a:r>
                        <a:rPr lang="ru-RU" sz="900" baseline="0" dirty="0"/>
                        <a:t> Елена Вячеславовна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/>
                        <a:t>Директор МБУ ДО «</a:t>
                      </a:r>
                      <a:r>
                        <a:rPr lang="ru-RU" sz="900" dirty="0" err="1"/>
                        <a:t>Княгининский</a:t>
                      </a:r>
                      <a:r>
                        <a:rPr lang="ru-RU" sz="900" dirty="0"/>
                        <a:t> ДДТ»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/>
                        <a:t>«Поиск и предоставление</a:t>
                      </a:r>
                      <a:r>
                        <a:rPr lang="ru-RU" sz="900" b="1" baseline="0" dirty="0"/>
                        <a:t> помещения для проведения мероприятий»</a:t>
                      </a:r>
                      <a:endParaRPr lang="ru-RU" sz="9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9111"/>
                  </a:ext>
                </a:extLst>
              </a:tr>
              <a:tr h="572385">
                <a:tc>
                  <a:txBody>
                    <a:bodyPr/>
                    <a:lstStyle/>
                    <a:p>
                      <a:r>
                        <a:rPr lang="ru-RU" sz="900" dirty="0"/>
                        <a:t>Петрова Анастасия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/>
                        <a:t>Обучающаяся МБУ</a:t>
                      </a:r>
                      <a:r>
                        <a:rPr lang="ru-RU" sz="900" baseline="0" dirty="0"/>
                        <a:t> ДО «</a:t>
                      </a:r>
                      <a:r>
                        <a:rPr lang="ru-RU" sz="900" baseline="0" dirty="0" err="1"/>
                        <a:t>Княгининский</a:t>
                      </a:r>
                      <a:r>
                        <a:rPr lang="ru-RU" sz="900" baseline="0" dirty="0"/>
                        <a:t> ДДТ»,  11 класс МБОУ КСШ №1, зам. п</a:t>
                      </a:r>
                      <a:r>
                        <a:rPr lang="ru-RU" sz="900" dirty="0"/>
                        <a:t>редседателя волонтёрского движения «Волонтёры Победы» в </a:t>
                      </a:r>
                      <a:r>
                        <a:rPr lang="ru-RU" sz="900" dirty="0" err="1"/>
                        <a:t>Княгининском</a:t>
                      </a:r>
                      <a:r>
                        <a:rPr lang="ru-RU" sz="900" dirty="0"/>
                        <a:t> муниципальном округе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/>
                        <a:t>Организация и проведение образовательных сессий, обучение  волонтёров по программе «Волонтёры Победы», «Событийное </a:t>
                      </a:r>
                      <a:r>
                        <a:rPr lang="ru-RU" sz="900" dirty="0" err="1"/>
                        <a:t>волонтёрство</a:t>
                      </a:r>
                      <a:r>
                        <a:rPr lang="ru-RU" sz="900" dirty="0"/>
                        <a:t>», участие в социальных  и исследовательских проектах – </a:t>
                      </a:r>
                      <a:r>
                        <a:rPr lang="ru-RU" sz="900" b="1" dirty="0"/>
                        <a:t>«Реализация обучающих</a:t>
                      </a:r>
                      <a:r>
                        <a:rPr lang="ru-RU" sz="900" b="1" baseline="0" dirty="0"/>
                        <a:t> </a:t>
                      </a:r>
                      <a:r>
                        <a:rPr lang="ru-RU" sz="900" b="1" dirty="0"/>
                        <a:t>программ»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620848"/>
                  </a:ext>
                </a:extLst>
              </a:tr>
              <a:tr h="451883">
                <a:tc>
                  <a:txBody>
                    <a:bodyPr/>
                    <a:lstStyle/>
                    <a:p>
                      <a:r>
                        <a:rPr lang="ru-RU" sz="900" dirty="0"/>
                        <a:t>Яшина Татьяна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/>
                        <a:t>Обучающаяся МБУ ДО «</a:t>
                      </a:r>
                      <a:r>
                        <a:rPr lang="ru-RU" sz="900" dirty="0" err="1"/>
                        <a:t>Княгининский</a:t>
                      </a:r>
                      <a:r>
                        <a:rPr lang="ru-RU" sz="900" dirty="0"/>
                        <a:t> ДДТ», 8 класс МБОУ КСОШ №2, председатель</a:t>
                      </a:r>
                      <a:r>
                        <a:rPr lang="ru-RU" sz="900" baseline="0" dirty="0"/>
                        <a:t> волонтёрского штаба «Время волонтёра» в  </a:t>
                      </a:r>
                      <a:r>
                        <a:rPr lang="ru-RU" sz="900" baseline="0" dirty="0" err="1"/>
                        <a:t>Княгининском</a:t>
                      </a:r>
                      <a:r>
                        <a:rPr lang="ru-RU" sz="900" baseline="0" dirty="0"/>
                        <a:t> муниципальном округе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/>
                        <a:t>«Формирование и сопровождение волонтёрских корпусов»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2028747"/>
                  </a:ext>
                </a:extLst>
              </a:tr>
              <a:tr h="331381">
                <a:tc>
                  <a:txBody>
                    <a:bodyPr/>
                    <a:lstStyle/>
                    <a:p>
                      <a:r>
                        <a:rPr lang="ru-RU" sz="900" dirty="0" err="1"/>
                        <a:t>Пшениснова</a:t>
                      </a:r>
                      <a:r>
                        <a:rPr lang="ru-RU" sz="900" dirty="0"/>
                        <a:t> Маргарита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/>
                        <a:t>Зам. председателя волонтёрского штаба «Время волонтёра» в </a:t>
                      </a:r>
                      <a:r>
                        <a:rPr lang="ru-RU" sz="900" dirty="0" err="1"/>
                        <a:t>Княгининском</a:t>
                      </a:r>
                      <a:r>
                        <a:rPr lang="ru-RU" sz="900" dirty="0"/>
                        <a:t> муниципальном округе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/>
                        <a:t>Организация и проведение встреч</a:t>
                      </a:r>
                      <a:r>
                        <a:rPr lang="ru-RU" sz="900" baseline="0" dirty="0"/>
                        <a:t> с ветеранами боевых действий  и участниками СВО, помощь  в приглашении участников – </a:t>
                      </a:r>
                      <a:r>
                        <a:rPr lang="ru-RU" sz="900" b="1" baseline="0" dirty="0"/>
                        <a:t>«Организация взаимопомощи»</a:t>
                      </a:r>
                      <a:endParaRPr lang="ru-RU" sz="9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658588"/>
                  </a:ext>
                </a:extLst>
              </a:tr>
              <a:tr h="36150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Прямоугольник 56"/>
          <p:cNvSpPr/>
          <p:nvPr/>
        </p:nvSpPr>
        <p:spPr>
          <a:xfrm>
            <a:off x="0" y="0"/>
            <a:ext cx="9296400" cy="52387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0" name="Рисунок 5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61950"/>
            <a:ext cx="1039266" cy="385583"/>
          </a:xfrm>
          <a:prstGeom prst="rect">
            <a:avLst/>
          </a:prstGeom>
        </p:spPr>
      </p:pic>
      <p:sp>
        <p:nvSpPr>
          <p:cNvPr id="61" name="Скругленный прямоугольник 60"/>
          <p:cNvSpPr/>
          <p:nvPr/>
        </p:nvSpPr>
        <p:spPr>
          <a:xfrm>
            <a:off x="457199" y="1876517"/>
            <a:ext cx="8157243" cy="486144"/>
          </a:xfrm>
          <a:prstGeom prst="round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2B1262"/>
              </a:solidFill>
            </a:endParaRPr>
          </a:p>
        </p:txBody>
      </p:sp>
      <p:sp>
        <p:nvSpPr>
          <p:cNvPr id="63" name="object 2"/>
          <p:cNvSpPr txBox="1"/>
          <p:nvPr/>
        </p:nvSpPr>
        <p:spPr>
          <a:xfrm>
            <a:off x="1752600" y="220204"/>
            <a:ext cx="716280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871345" algn="l"/>
              </a:tabLst>
            </a:pPr>
            <a:r>
              <a:rPr lang="ru-RU" sz="3000" b="1" spc="-20" dirty="0">
                <a:solidFill>
                  <a:schemeClr val="bg1"/>
                </a:solidFill>
                <a:latin typeface="Euclid Circular B SemiBold"/>
                <a:cs typeface="Euclid Circular B SemiBold"/>
              </a:rPr>
              <a:t>Финансирование и организационная модель </a:t>
            </a:r>
            <a:r>
              <a:rPr lang="ru-RU" sz="3000" b="1" spc="-20" dirty="0" err="1">
                <a:solidFill>
                  <a:schemeClr val="bg1"/>
                </a:solidFill>
                <a:latin typeface="Euclid Circular B SemiBold"/>
                <a:cs typeface="Euclid Circular B SemiBold"/>
              </a:rPr>
              <a:t>Добро.Центра</a:t>
            </a:r>
            <a:endParaRPr sz="3000" dirty="0">
              <a:solidFill>
                <a:schemeClr val="bg1"/>
              </a:solidFill>
              <a:latin typeface="Euclid Circular B SemiBold"/>
              <a:cs typeface="Euclid Circular B SemiBold"/>
            </a:endParaRPr>
          </a:p>
        </p:txBody>
      </p:sp>
      <p:sp>
        <p:nvSpPr>
          <p:cNvPr id="64" name="object 8"/>
          <p:cNvSpPr txBox="1"/>
          <p:nvPr/>
        </p:nvSpPr>
        <p:spPr>
          <a:xfrm>
            <a:off x="681959" y="1933320"/>
            <a:ext cx="7848600" cy="37253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05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Опишите основные источники для получения финансирования, какие потребности они могут закрыть, опишите пошаговый план, чтобы получить это финансирование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414970"/>
              </p:ext>
            </p:extLst>
          </p:nvPr>
        </p:nvGraphicFramePr>
        <p:xfrm>
          <a:off x="499960" y="2426995"/>
          <a:ext cx="8157243" cy="245618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2167040">
                  <a:extLst>
                    <a:ext uri="{9D8B030D-6E8A-4147-A177-3AD203B41FA5}">
                      <a16:colId xmlns:a16="http://schemas.microsoft.com/office/drawing/2014/main" val="491557576"/>
                    </a:ext>
                  </a:extLst>
                </a:gridCol>
                <a:gridCol w="3271122">
                  <a:extLst>
                    <a:ext uri="{9D8B030D-6E8A-4147-A177-3AD203B41FA5}">
                      <a16:colId xmlns:a16="http://schemas.microsoft.com/office/drawing/2014/main" val="689377150"/>
                    </a:ext>
                  </a:extLst>
                </a:gridCol>
                <a:gridCol w="2719081">
                  <a:extLst>
                    <a:ext uri="{9D8B030D-6E8A-4147-A177-3AD203B41FA5}">
                      <a16:colId xmlns:a16="http://schemas.microsoft.com/office/drawing/2014/main" val="2997061127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dirty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Источник финансирования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Для чего обращаемся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к этому источнику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Что нужно сделать, чтобы получить финансирование?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51077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r>
                        <a:rPr lang="ru-RU" sz="900" dirty="0"/>
                        <a:t>Местный</a:t>
                      </a:r>
                      <a:r>
                        <a:rPr lang="ru-RU" sz="900" baseline="0" dirty="0"/>
                        <a:t> </a:t>
                      </a:r>
                      <a:r>
                        <a:rPr lang="ru-RU" sz="900" dirty="0"/>
                        <a:t>бюджет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/>
                        <a:t>Организация рабочего места сотрудника</a:t>
                      </a:r>
                      <a:r>
                        <a:rPr lang="ru-RU" sz="900" baseline="0" dirty="0"/>
                        <a:t> </a:t>
                      </a:r>
                      <a:r>
                        <a:rPr lang="ru-RU" sz="900" dirty="0"/>
                        <a:t>центра</a:t>
                      </a:r>
                      <a:r>
                        <a:rPr lang="ru-RU" sz="900" baseline="0" dirty="0"/>
                        <a:t> (стол с местом для компьютера и принтера, стул, телефон)</a:t>
                      </a:r>
                    </a:p>
                    <a:p>
                      <a:r>
                        <a:rPr lang="ru-RU" sz="900" dirty="0"/>
                        <a:t>Оплата</a:t>
                      </a:r>
                      <a:r>
                        <a:rPr lang="ru-RU" sz="900" baseline="0" dirty="0"/>
                        <a:t> к</a:t>
                      </a:r>
                      <a:r>
                        <a:rPr lang="ru-RU" sz="900" dirty="0"/>
                        <a:t>оммунальных</a:t>
                      </a:r>
                      <a:r>
                        <a:rPr lang="ru-RU" sz="900" baseline="0" dirty="0"/>
                        <a:t> </a:t>
                      </a:r>
                      <a:r>
                        <a:rPr lang="ru-RU" sz="900" dirty="0"/>
                        <a:t>услуг (свет, газ, вода)</a:t>
                      </a:r>
                    </a:p>
                    <a:p>
                      <a:r>
                        <a:rPr lang="ru-RU" sz="900" dirty="0"/>
                        <a:t>Интернет</a:t>
                      </a:r>
                    </a:p>
                    <a:p>
                      <a:r>
                        <a:rPr lang="ru-RU" sz="900" dirty="0"/>
                        <a:t>Приобретение</a:t>
                      </a:r>
                      <a:r>
                        <a:rPr lang="ru-RU" sz="900" baseline="0" dirty="0"/>
                        <a:t> к</a:t>
                      </a:r>
                      <a:r>
                        <a:rPr lang="ru-RU" sz="900" dirty="0"/>
                        <a:t>анцелярских</a:t>
                      </a:r>
                      <a:r>
                        <a:rPr lang="ru-RU" sz="900" baseline="0" dirty="0"/>
                        <a:t> </a:t>
                      </a:r>
                      <a:r>
                        <a:rPr lang="ru-RU" sz="900" dirty="0"/>
                        <a:t>товаров</a:t>
                      </a:r>
                      <a:r>
                        <a:rPr lang="ru-RU" sz="900" baseline="0" dirty="0"/>
                        <a:t> (бумага, ручки, краска для заправки картриджей принтеров)</a:t>
                      </a:r>
                    </a:p>
                    <a:p>
                      <a:r>
                        <a:rPr lang="ru-RU" sz="900" baseline="0" dirty="0"/>
                        <a:t>Зарплата сотрудникам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/>
                        <a:t>Предоставить смету расходов для организации работы Добро. Центра «Время выбрало нас» руководителю учреждения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532505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r>
                        <a:rPr lang="ru-RU" sz="900" dirty="0"/>
                        <a:t>Участие  грантах</a:t>
                      </a:r>
                      <a:r>
                        <a:rPr lang="ru-RU" sz="900" baseline="0" dirty="0"/>
                        <a:t> Первых,</a:t>
                      </a:r>
                      <a:r>
                        <a:rPr lang="ru-RU" sz="900" dirty="0"/>
                        <a:t> </a:t>
                      </a:r>
                      <a:r>
                        <a:rPr lang="ru-RU" sz="900" dirty="0" err="1"/>
                        <a:t>Росмолодёжи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/>
                        <a:t>Для реализации деятельности </a:t>
                      </a:r>
                      <a:r>
                        <a:rPr lang="ru-RU" sz="900" dirty="0" err="1"/>
                        <a:t>Добро.Центра</a:t>
                      </a:r>
                      <a:r>
                        <a:rPr lang="ru-RU" sz="900" dirty="0"/>
                        <a:t>, для участия  в дальнейших</a:t>
                      </a:r>
                      <a:r>
                        <a:rPr lang="ru-RU" sz="900" baseline="0" dirty="0"/>
                        <a:t> </a:t>
                      </a:r>
                      <a:r>
                        <a:rPr lang="ru-RU" sz="900" dirty="0"/>
                        <a:t>проектах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err="1"/>
                        <a:t>Участияе</a:t>
                      </a:r>
                      <a:r>
                        <a:rPr lang="ru-RU" sz="900" baseline="0" dirty="0"/>
                        <a:t> </a:t>
                      </a:r>
                      <a:r>
                        <a:rPr lang="ru-RU" sz="900" dirty="0"/>
                        <a:t>в конкурсе,</a:t>
                      </a:r>
                      <a:r>
                        <a:rPr lang="ru-RU" sz="900" baseline="0" dirty="0"/>
                        <a:t> </a:t>
                      </a:r>
                      <a:r>
                        <a:rPr lang="ru-RU" sz="900" dirty="0"/>
                        <a:t>составить бюджет проекта, расписать перечень расходов и отправить заявку. </a:t>
                      </a:r>
                    </a:p>
                    <a:p>
                      <a:r>
                        <a:rPr lang="ru-RU" sz="900" dirty="0"/>
                        <a:t>Стать</a:t>
                      </a:r>
                      <a:r>
                        <a:rPr lang="ru-RU" sz="900" baseline="0" dirty="0"/>
                        <a:t> победителем гранта</a:t>
                      </a:r>
                      <a:endParaRPr lang="ru-RU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646708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915483"/>
                  </a:ext>
                </a:extLst>
              </a:tr>
            </a:tbl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447328" y="1152201"/>
            <a:ext cx="8167114" cy="505149"/>
          </a:xfrm>
          <a:prstGeom prst="round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rgbClr val="2B1262"/>
              </a:solidFill>
            </a:endParaRPr>
          </a:p>
          <a:p>
            <a:pPr algn="ctr"/>
            <a:r>
              <a:rPr lang="ru-RU" sz="1200" dirty="0">
                <a:solidFill>
                  <a:srgbClr val="2B1262"/>
                </a:solidFill>
              </a:rPr>
              <a:t>Муниципальное бюджетное учреждение дополнительного образования «</a:t>
            </a:r>
            <a:r>
              <a:rPr lang="ru-RU" sz="1200" dirty="0" err="1">
                <a:solidFill>
                  <a:srgbClr val="2B1262"/>
                </a:solidFill>
              </a:rPr>
              <a:t>Княгининский</a:t>
            </a:r>
            <a:r>
              <a:rPr lang="ru-RU" sz="1200" dirty="0">
                <a:solidFill>
                  <a:srgbClr val="2B1262"/>
                </a:solidFill>
              </a:rPr>
              <a:t> Дом детского творчества»</a:t>
            </a:r>
          </a:p>
        </p:txBody>
      </p:sp>
      <p:sp>
        <p:nvSpPr>
          <p:cNvPr id="9" name="object 8"/>
          <p:cNvSpPr txBox="1"/>
          <p:nvPr/>
        </p:nvSpPr>
        <p:spPr>
          <a:xfrm>
            <a:off x="681959" y="1194631"/>
            <a:ext cx="6248400" cy="1822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05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Укажите, какая организация является учредителем </a:t>
            </a:r>
            <a:r>
              <a:rPr lang="ru-RU" sz="1050" b="1" dirty="0" err="1">
                <a:solidFill>
                  <a:srgbClr val="2B1262"/>
                </a:solidFill>
                <a:latin typeface="Euclid Circular B SemiBold"/>
                <a:cs typeface="Euclid Circular B SemiBold"/>
              </a:rPr>
              <a:t>Добро.Центра</a:t>
            </a:r>
            <a:r>
              <a:rPr lang="ru-RU" sz="1050" b="1" dirty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: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Прямоугольник 50"/>
          <p:cNvSpPr/>
          <p:nvPr/>
        </p:nvSpPr>
        <p:spPr>
          <a:xfrm>
            <a:off x="0" y="-1761"/>
            <a:ext cx="9296400" cy="5238750"/>
          </a:xfrm>
          <a:prstGeom prst="rect">
            <a:avLst/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3" name="Рисунок 5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34" y="361950"/>
            <a:ext cx="1039266" cy="385582"/>
          </a:xfrm>
          <a:prstGeom prst="rect">
            <a:avLst/>
          </a:prstGeom>
        </p:spPr>
      </p:pic>
      <p:sp>
        <p:nvSpPr>
          <p:cNvPr id="54" name="object 2"/>
          <p:cNvSpPr txBox="1"/>
          <p:nvPr/>
        </p:nvSpPr>
        <p:spPr>
          <a:xfrm>
            <a:off x="1752600" y="80252"/>
            <a:ext cx="739140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871345" algn="l"/>
              </a:tabLst>
            </a:pPr>
            <a:r>
              <a:rPr lang="ru-RU" sz="3000" b="1" spc="-20" dirty="0">
                <a:solidFill>
                  <a:schemeClr val="bg1"/>
                </a:solidFill>
                <a:latin typeface="Euclid Circular B SemiBold"/>
                <a:cs typeface="Euclid Circular B SemiBold"/>
              </a:rPr>
              <a:t>Взаимодействие с партнерами</a:t>
            </a:r>
            <a:endParaRPr sz="3000" dirty="0">
              <a:solidFill>
                <a:schemeClr val="bg1"/>
              </a:solidFill>
              <a:latin typeface="Euclid Circular B SemiBold"/>
              <a:cs typeface="Euclid Circular B SemiBold"/>
            </a:endParaRPr>
          </a:p>
        </p:txBody>
      </p:sp>
      <p:graphicFrame>
        <p:nvGraphicFramePr>
          <p:cNvPr id="56" name="Таблица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117898"/>
              </p:ext>
            </p:extLst>
          </p:nvPr>
        </p:nvGraphicFramePr>
        <p:xfrm>
          <a:off x="228600" y="895350"/>
          <a:ext cx="8839200" cy="42418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882312876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611189064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257659469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dirty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Партнер</a:t>
                      </a:r>
                      <a:endParaRPr lang="ru-RU" sz="1200" dirty="0">
                        <a:latin typeface="Euclid Circular B Medium" panose="020B0604000000000000" pitchFamily="34" charset="-52"/>
                        <a:ea typeface="Euclid Circular B Medium" panose="020B0604000000000000" pitchFamily="34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dirty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Что вы можете дать партнеру?</a:t>
                      </a:r>
                      <a:endParaRPr lang="ru-RU" sz="1200" dirty="0">
                        <a:latin typeface="Euclid Circular B Medium" panose="020B0604000000000000" pitchFamily="34" charset="-52"/>
                        <a:ea typeface="Euclid Circular B Medium" panose="020B0604000000000000" pitchFamily="34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dirty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Что вы хотите получить</a:t>
                      </a:r>
                    </a:p>
                    <a:p>
                      <a:pPr algn="ctr"/>
                      <a:r>
                        <a:rPr lang="ru-RU" sz="1200" b="0" i="0" u="none" strike="noStrike" dirty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от партнера?</a:t>
                      </a:r>
                      <a:endParaRPr lang="ru-RU" sz="1200" dirty="0">
                        <a:latin typeface="Euclid Circular B Medium" panose="020B0604000000000000" pitchFamily="34" charset="-52"/>
                        <a:ea typeface="Euclid Circular B Medium" panose="020B0604000000000000" pitchFamily="34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517787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АНО «Волонтерский центр Нижегородской области», региональный штаба НРО ВОД «Волонтеры Победы»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/>
                        <a:t>Проведение</a:t>
                      </a:r>
                      <a:r>
                        <a:rPr lang="ru-RU" sz="900" baseline="0" dirty="0"/>
                        <a:t> </a:t>
                      </a:r>
                      <a:r>
                        <a:rPr lang="ru-RU" sz="900" baseline="0" dirty="0" err="1"/>
                        <a:t>сотытийного</a:t>
                      </a:r>
                      <a:r>
                        <a:rPr lang="ru-RU" sz="900" baseline="0" dirty="0"/>
                        <a:t> мероприятий, помогать в реализации задач в развитии добровольческой деятельности в регионе, предоставлять волонтёров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/>
                        <a:t>Информационная поддержка, консультации, помощь с открытием Добро. Центра,</a:t>
                      </a:r>
                    </a:p>
                    <a:p>
                      <a:r>
                        <a:rPr lang="ru-RU" sz="900" dirty="0"/>
                        <a:t>Обучение волонтёров, руководителей, оказание поддержки добровольческих</a:t>
                      </a:r>
                      <a:r>
                        <a:rPr lang="ru-RU" sz="900" baseline="0" dirty="0"/>
                        <a:t> инициатив, финансовая поддержка, обеспечение согласованности деятельности органов исполнительной власти и взаимодействие с </a:t>
                      </a:r>
                      <a:r>
                        <a:rPr lang="ru-RU" sz="900" baseline="0" dirty="0" err="1"/>
                        <a:t>Добро.Центром</a:t>
                      </a:r>
                      <a:endParaRPr lang="ru-RU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94714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r>
                        <a:rPr lang="ru-RU" sz="900" dirty="0">
                          <a:effectLst/>
                          <a:latin typeface="+mn-lt"/>
                          <a:ea typeface="Calibri"/>
                        </a:rPr>
                        <a:t>Администрация </a:t>
                      </a:r>
                      <a:r>
                        <a:rPr lang="ru-RU" sz="900" dirty="0" err="1">
                          <a:effectLst/>
                          <a:latin typeface="+mn-lt"/>
                          <a:ea typeface="Calibri"/>
                        </a:rPr>
                        <a:t>Княгининского</a:t>
                      </a:r>
                      <a:r>
                        <a:rPr lang="ru-RU" sz="900" dirty="0">
                          <a:effectLst/>
                          <a:latin typeface="+mn-lt"/>
                          <a:ea typeface="Calibri"/>
                        </a:rPr>
                        <a:t> муниципального округа</a:t>
                      </a:r>
                      <a:endParaRPr lang="ru-RU" sz="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/>
                        <a:t>Волонтёров для проведения мероприятий, </a:t>
                      </a:r>
                      <a:r>
                        <a:rPr lang="ru-RU" sz="900" dirty="0" err="1"/>
                        <a:t>информационое</a:t>
                      </a:r>
                      <a:r>
                        <a:rPr lang="ru-RU" sz="900" dirty="0"/>
                        <a:t> обучение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/>
                        <a:t>Предоставление помещения, 2 штатные единицы,</a:t>
                      </a:r>
                      <a:r>
                        <a:rPr lang="ru-RU" sz="900" baseline="0" dirty="0"/>
                        <a:t> мотивационная программа</a:t>
                      </a:r>
                      <a:endParaRPr lang="ru-RU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911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r>
                        <a:rPr lang="ru-RU" sz="900" dirty="0">
                          <a:effectLst/>
                          <a:latin typeface="+mn-lt"/>
                          <a:ea typeface="Calibri"/>
                        </a:rPr>
                        <a:t>Управление образования и молодёжной политики администрации </a:t>
                      </a:r>
                      <a:r>
                        <a:rPr lang="ru-RU" sz="900" dirty="0" err="1">
                          <a:effectLst/>
                          <a:latin typeface="+mn-lt"/>
                          <a:ea typeface="Calibri"/>
                        </a:rPr>
                        <a:t>Княгининского</a:t>
                      </a:r>
                      <a:r>
                        <a:rPr lang="ru-RU" sz="900" dirty="0">
                          <a:effectLst/>
                          <a:latin typeface="+mn-lt"/>
                          <a:ea typeface="Calibri"/>
                        </a:rPr>
                        <a:t> муниципального округа</a:t>
                      </a:r>
                      <a:endParaRPr lang="ru-RU" sz="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/>
                        <a:t>Патриотическое воспитание подрастающего поколения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/>
                        <a:t>Поддержка для привлечения школьников, приглашение</a:t>
                      </a:r>
                      <a:r>
                        <a:rPr lang="ru-RU" sz="900" baseline="0" dirty="0"/>
                        <a:t> с</a:t>
                      </a:r>
                      <a:r>
                        <a:rPr lang="ru-RU" sz="900" dirty="0"/>
                        <a:t>пециалистов,</a:t>
                      </a:r>
                      <a:r>
                        <a:rPr lang="ru-RU" sz="900" baseline="0" dirty="0"/>
                        <a:t> предоставление</a:t>
                      </a:r>
                      <a:r>
                        <a:rPr lang="ru-RU" sz="900" dirty="0"/>
                        <a:t> смен</a:t>
                      </a:r>
                      <a:r>
                        <a:rPr lang="ru-RU" sz="900" baseline="0" dirty="0"/>
                        <a:t> </a:t>
                      </a:r>
                      <a:r>
                        <a:rPr lang="ru-RU" sz="900" dirty="0"/>
                        <a:t>в лагере, проведение форумов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62084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Движение Первых52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Княгининский</a:t>
                      </a:r>
                      <a:r>
                        <a:rPr kumimoji="0" lang="ru-RU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округ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/>
                        <a:t>Участие волонтёров в конкурсах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/>
                        <a:t>Гранты,</a:t>
                      </a:r>
                      <a:r>
                        <a:rPr lang="ru-RU" sz="900" baseline="0" dirty="0"/>
                        <a:t> мероприятия</a:t>
                      </a:r>
                      <a:endParaRPr lang="ru-RU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2028747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«Культурно-досуговое объединения» (РДК, Центральная районная библиотека им. Александра </a:t>
                      </a:r>
                      <a:r>
                        <a:rPr kumimoji="0" lang="ru-RU" sz="9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Люкина</a:t>
                      </a:r>
                      <a:r>
                        <a:rPr kumimoji="0" lang="ru-RU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районный краеведческий , народный музей, детская музыкальная школа)</a:t>
                      </a:r>
                    </a:p>
                    <a:p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/>
                        <a:t>Участие и помощь в проведении муниципальных, городских мероприятиях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Выделение кинозала для проведения просмотра фильмов и культурно-массовых мероприятий</a:t>
                      </a:r>
                      <a:endParaRPr lang="ru-RU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Новости </a:t>
                      </a:r>
                      <a:r>
                        <a:rPr kumimoji="0" lang="ru-RU" sz="9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Княгинино</a:t>
                      </a:r>
                      <a:r>
                        <a:rPr kumimoji="0" lang="ru-RU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газета «Победа»</a:t>
                      </a:r>
                    </a:p>
                    <a:p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/>
                        <a:t>Предоставление материалов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/>
                        <a:t>Информационная поддержка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11455911</TotalTime>
  <Words>2879</Words>
  <Application>Microsoft Office PowerPoint</Application>
  <PresentationFormat>Экран (16:9)</PresentationFormat>
  <Paragraphs>218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Арина</dc:creator>
  <cp:lastModifiedBy>77sintro@gmail.com</cp:lastModifiedBy>
  <cp:revision>276</cp:revision>
  <dcterms:created xsi:type="dcterms:W3CDTF">2023-03-13T00:14:48Z</dcterms:created>
  <dcterms:modified xsi:type="dcterms:W3CDTF">2023-10-07T12:08:12Z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2023-02-15T00:00:00Z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2023-03-13T00:00:00Z</vt:filetime>
  </property>
</Properties>
</file>