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E77"/>
    <a:srgbClr val="D9D1C6"/>
    <a:srgbClr val="D4CABE"/>
    <a:srgbClr val="6AAB45"/>
    <a:srgbClr val="1E3E77"/>
    <a:srgbClr val="EF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100" d="100"/>
          <a:sy n="100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7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8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0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4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6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8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6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4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30C61-D189-4A10-A267-20448CFF3A07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33D0F-7BCA-4EDA-A5D8-29315895C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0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7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0" y="0"/>
            <a:ext cx="12192000" cy="518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722811"/>
            <a:ext cx="2177143" cy="3074126"/>
          </a:xfrm>
          <a:prstGeom prst="rect">
            <a:avLst/>
          </a:prstGeom>
          <a:solidFill>
            <a:srgbClr val="EF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" t="10858" r="82393" b="51810"/>
          <a:stretch/>
        </p:blipFill>
        <p:spPr>
          <a:xfrm>
            <a:off x="0" y="0"/>
            <a:ext cx="1602377" cy="25603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57600" y="2142309"/>
            <a:ext cx="5556069" cy="1584960"/>
          </a:xfrm>
          <a:prstGeom prst="rect">
            <a:avLst/>
          </a:prstGeom>
          <a:solidFill>
            <a:srgbClr val="6A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54" y="3248297"/>
            <a:ext cx="687977" cy="548640"/>
          </a:xfrm>
          <a:prstGeom prst="rect">
            <a:avLst/>
          </a:prstGeom>
          <a:solidFill>
            <a:srgbClr val="6A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14994" y="2081349"/>
            <a:ext cx="287383" cy="165462"/>
          </a:xfrm>
          <a:prstGeom prst="rect">
            <a:avLst/>
          </a:prstGeom>
          <a:solidFill>
            <a:srgbClr val="EFE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08" b="570"/>
          <a:stretch/>
        </p:blipFill>
        <p:spPr>
          <a:xfrm>
            <a:off x="0" y="5181600"/>
            <a:ext cx="12192000" cy="16763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4" y="3701142"/>
            <a:ext cx="4402184" cy="2934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Скругленный прямоугольник 13"/>
          <p:cNvSpPr/>
          <p:nvPr/>
        </p:nvSpPr>
        <p:spPr>
          <a:xfrm>
            <a:off x="2949506" y="2812869"/>
            <a:ext cx="2569029" cy="1692192"/>
          </a:xfrm>
          <a:prstGeom prst="roundRect">
            <a:avLst>
              <a:gd name="adj" fmla="val 50000"/>
            </a:avLst>
          </a:prstGeom>
          <a:solidFill>
            <a:srgbClr val="6A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31856" y="2122539"/>
            <a:ext cx="65547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ESG-</a:t>
            </a:r>
            <a:r>
              <a:rPr lang="ru-RU" sz="4800" b="1" dirty="0" smtClean="0">
                <a:solidFill>
                  <a:schemeClr val="bg1"/>
                </a:solidFill>
              </a:rPr>
              <a:t>прорыв</a:t>
            </a:r>
          </a:p>
          <a:p>
            <a:r>
              <a:rPr lang="ru-RU" sz="4800" b="1" dirty="0" smtClean="0">
                <a:solidFill>
                  <a:schemeClr val="bg1"/>
                </a:solidFill>
              </a:rPr>
              <a:t>«ЕвроХим-ВолгаКалия»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76114" y="3324380"/>
            <a:ext cx="1724297" cy="1180681"/>
          </a:xfrm>
          <a:prstGeom prst="rect">
            <a:avLst/>
          </a:prstGeom>
          <a:solidFill>
            <a:srgbClr val="6AA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360609" y="4505061"/>
            <a:ext cx="1831391" cy="702666"/>
          </a:xfrm>
          <a:prstGeom prst="rect">
            <a:avLst/>
          </a:prstGeom>
          <a:solidFill>
            <a:srgbClr val="D9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34906" y="2040969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smtClean="0">
                <a:solidFill>
                  <a:srgbClr val="1F3E77"/>
                </a:solidFill>
              </a:rPr>
              <a:t>2022</a:t>
            </a:r>
            <a:endParaRPr lang="ru-RU" sz="1000" dirty="0">
              <a:solidFill>
                <a:srgbClr val="1F3E7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53" y="4105032"/>
            <a:ext cx="3920692" cy="2205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93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"/>
            <a:ext cx="12192000" cy="3082834"/>
            <a:chOff x="0" y="1"/>
            <a:chExt cx="12192000" cy="3082834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1"/>
            <a:stretch/>
          </p:blipFill>
          <p:spPr bwMode="auto">
            <a:xfrm>
              <a:off x="0" y="1"/>
              <a:ext cx="12192000" cy="30828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4069" y="914400"/>
              <a:ext cx="1863634" cy="365760"/>
            </a:xfrm>
            <a:prstGeom prst="rect">
              <a:avLst/>
            </a:prstGeom>
            <a:solidFill>
              <a:srgbClr val="1E3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27611" y="1280160"/>
              <a:ext cx="1663338" cy="141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t="6507" r="78179" b="83692"/>
            <a:stretch/>
          </p:blipFill>
          <p:spPr bwMode="auto">
            <a:xfrm>
              <a:off x="195943" y="117566"/>
              <a:ext cx="1576252" cy="1593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47703" y="1471749"/>
              <a:ext cx="3248297" cy="14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9292" r="52607" b="83103"/>
            <a:stretch/>
          </p:blipFill>
          <p:spPr bwMode="auto">
            <a:xfrm>
              <a:off x="174171" y="1785257"/>
              <a:ext cx="1706880" cy="7228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136117" y="164813"/>
            <a:ext cx="1834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Экология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36117" y="727948"/>
            <a:ext cx="5801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Регулярный мониторинг состояния окружающей среды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943" y="2765615"/>
            <a:ext cx="6096000" cy="2463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2011 году была разработана «Программа экологического мониторинга для этапа строительства объекта «Горно-обогатительный комбинат по добыче и обогащению калийных солей мощностью 2,3 млн. тонн в год 95% KСL Гремячинского месторождения калийных солей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Котельниковского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Волгоградской области»; программа рассмотрена и согласована руководителями всех надзорных органов. 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217802"/>
              </p:ext>
            </p:extLst>
          </p:nvPr>
        </p:nvGraphicFramePr>
        <p:xfrm>
          <a:off x="8253730" y="1414154"/>
          <a:ext cx="382905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5" imgW="5647939" imgH="7991203" progId="Acrobat.Document.DC">
                  <p:embed/>
                </p:oleObj>
              </mc:Choice>
              <mc:Fallback>
                <p:oleObj name="Acrobat Document" r:id="rId5" imgW="5647939" imgH="799120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3730" y="1414154"/>
                        <a:ext cx="382905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6695"/>
              </p:ext>
            </p:extLst>
          </p:nvPr>
        </p:nvGraphicFramePr>
        <p:xfrm>
          <a:off x="6730909" y="2882537"/>
          <a:ext cx="2827201" cy="40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7" imgW="5667136" imgH="8019778" progId="Acrobat.Document.DC">
                  <p:embed/>
                </p:oleObj>
              </mc:Choice>
              <mc:Fallback>
                <p:oleObj name="Acrobat Document" r:id="rId7" imgW="5667136" imgH="801977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0909" y="2882537"/>
                        <a:ext cx="2827201" cy="400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74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1"/>
            <a:ext cx="12192000" cy="3082834"/>
            <a:chOff x="0" y="1"/>
            <a:chExt cx="12192000" cy="3082834"/>
          </a:xfrm>
        </p:grpSpPr>
        <p:pic>
          <p:nvPicPr>
            <p:cNvPr id="5" name="Рисунок 4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1"/>
            <a:stretch/>
          </p:blipFill>
          <p:spPr bwMode="auto">
            <a:xfrm>
              <a:off x="0" y="1"/>
              <a:ext cx="12192000" cy="30828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4069" y="914400"/>
              <a:ext cx="1863634" cy="365760"/>
            </a:xfrm>
            <a:prstGeom prst="rect">
              <a:avLst/>
            </a:prstGeom>
            <a:solidFill>
              <a:srgbClr val="1E3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27611" y="1280160"/>
              <a:ext cx="1663338" cy="141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t="6507" r="78179" b="83692"/>
            <a:stretch/>
          </p:blipFill>
          <p:spPr bwMode="auto">
            <a:xfrm>
              <a:off x="195943" y="117566"/>
              <a:ext cx="1576252" cy="1593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47703" y="1471749"/>
              <a:ext cx="3248297" cy="14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9292" r="52607" b="83103"/>
            <a:stretch/>
          </p:blipFill>
          <p:spPr bwMode="auto">
            <a:xfrm>
              <a:off x="174171" y="1785257"/>
              <a:ext cx="1706880" cy="7228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116498" y="529436"/>
            <a:ext cx="572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ВТОРИЧНОЕ ИСПОЛЬЗОВАНИЕ ОТХОДОВ ПЕРЕРАБОТКИ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" y="3612270"/>
            <a:ext cx="4276779" cy="2849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512526" y="2275663"/>
            <a:ext cx="61651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Осуществляет вторичное использование крупнотоннажных отходов (вскрышная порода от проходки стволов) строительной площадке для строительства дорог и вертикальной планировке местности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/>
              <a:t>Результатами </a:t>
            </a:r>
            <a:r>
              <a:rPr lang="ru-RU" dirty="0"/>
              <a:t>лабораторных исследований было установлено отсутствие негативного воздействия на ОС и здоровье человека (результаты экологических и санитарно-гигиенических исследований) подтвердили возможность использования  на строительной площадке для собственных нужд (строительство дорог и планировка местности).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22" y="1711234"/>
            <a:ext cx="3376172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12192000" cy="3082834"/>
            <a:chOff x="0" y="1"/>
            <a:chExt cx="12192000" cy="308283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1"/>
            <a:stretch/>
          </p:blipFill>
          <p:spPr bwMode="auto">
            <a:xfrm>
              <a:off x="0" y="1"/>
              <a:ext cx="12192000" cy="30828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4069" y="914400"/>
              <a:ext cx="1863634" cy="365760"/>
            </a:xfrm>
            <a:prstGeom prst="rect">
              <a:avLst/>
            </a:prstGeom>
            <a:solidFill>
              <a:srgbClr val="1E3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27611" y="1280160"/>
              <a:ext cx="1663338" cy="141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t="6507" r="78179" b="83692"/>
            <a:stretch/>
          </p:blipFill>
          <p:spPr bwMode="auto">
            <a:xfrm>
              <a:off x="195943" y="117566"/>
              <a:ext cx="1576252" cy="1593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47703" y="1471749"/>
              <a:ext cx="3248297" cy="14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9292" r="52607" b="83103"/>
            <a:stretch/>
          </p:blipFill>
          <p:spPr bwMode="auto">
            <a:xfrm>
              <a:off x="174171" y="1785257"/>
              <a:ext cx="1706880" cy="7228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968138" y="546854"/>
            <a:ext cx="697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ВТОРИЧНОЕ ИСПОЛЬЗОВАНИЕ ВОДОПОТРЕБЛЕНИЯ НА КОМБИНАТЕ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3" y="2764972"/>
            <a:ext cx="3619968" cy="2413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t="24527"/>
          <a:stretch/>
        </p:blipFill>
        <p:spPr>
          <a:xfrm>
            <a:off x="2677886" y="4615543"/>
            <a:ext cx="3579223" cy="2047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447281" y="2002292"/>
            <a:ext cx="6096000" cy="216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бессточной схемы водопользования, которая исключает сброс сточных вод в водоемы (использование очищенных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хозбытовых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дождевых стоков в системах производственного водоснабжения предприятия),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водооборота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(оборотные системы) направлено на эффективное использование водных ресурсов и на предотвращение их от загрязнения.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54140" y="4615543"/>
            <a:ext cx="5387340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Очистные сооружения рассчитаны на общий расход 400 м</a:t>
            </a:r>
            <a:r>
              <a:rPr lang="ru-RU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сутки или 146000 м</a:t>
            </a:r>
            <a:r>
              <a:rPr lang="ru-RU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/год.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Хозяйственно-бытовые сточные воды (СВ) на ГОК образуются от душевых, прачечной, медпункта, бани, туалетов, столовой, лаборатории.</a:t>
            </a:r>
          </a:p>
        </p:txBody>
      </p:sp>
    </p:spTree>
    <p:extLst>
      <p:ext uri="{BB962C8B-B14F-4D97-AF65-F5344CB8AC3E}">
        <p14:creationId xmlns:p14="http://schemas.microsoft.com/office/powerpoint/2010/main" val="27511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12192000" cy="3082834"/>
            <a:chOff x="0" y="1"/>
            <a:chExt cx="12192000" cy="308283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1"/>
            <a:stretch/>
          </p:blipFill>
          <p:spPr bwMode="auto">
            <a:xfrm>
              <a:off x="0" y="1"/>
              <a:ext cx="12192000" cy="30828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4069" y="914400"/>
              <a:ext cx="1863634" cy="365760"/>
            </a:xfrm>
            <a:prstGeom prst="rect">
              <a:avLst/>
            </a:prstGeom>
            <a:solidFill>
              <a:srgbClr val="1E3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27611" y="1280160"/>
              <a:ext cx="1663338" cy="141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t="6507" r="78179" b="83692"/>
            <a:stretch/>
          </p:blipFill>
          <p:spPr bwMode="auto">
            <a:xfrm>
              <a:off x="195943" y="117566"/>
              <a:ext cx="1576252" cy="1593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47703" y="1471749"/>
              <a:ext cx="3248297" cy="14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9292" r="52607" b="83103"/>
            <a:stretch/>
          </p:blipFill>
          <p:spPr bwMode="auto">
            <a:xfrm>
              <a:off x="174171" y="1785257"/>
              <a:ext cx="1706880" cy="7228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968138" y="518942"/>
            <a:ext cx="365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ИНВЕСТИЦИИ В ИНФРАСТРУКТУРУ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5671"/>
          <a:stretch/>
        </p:blipFill>
        <p:spPr>
          <a:xfrm>
            <a:off x="2200401" y="1445741"/>
            <a:ext cx="3066976" cy="231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"/>
          <a:stretch/>
        </p:blipFill>
        <p:spPr>
          <a:xfrm>
            <a:off x="215949" y="3082835"/>
            <a:ext cx="3399873" cy="2680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/>
          <a:stretch/>
        </p:blipFill>
        <p:spPr>
          <a:xfrm>
            <a:off x="3935172" y="3666310"/>
            <a:ext cx="2866768" cy="2488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52974" y="1416644"/>
            <a:ext cx="7134225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Волонтеры организовывали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проводили акции с детьми и молодежью, опекали ветеранов, оказывали посильную помощь в благоустройстве города. Энергия, оптимизм и искреннее стремление делать добро вдохновили и старшее поколение. К волонтерскому движению присоединились сотрудники Гремячинского ГОКа.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Особую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значимость проект приобрел в период пандемии COVID-19. </a:t>
            </a:r>
            <a:endParaRPr lang="ru-RU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48425" y="4003308"/>
            <a:ext cx="554352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внедрение лучших социальных практик в российских регионах проект </a:t>
            </a: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ЕвроХима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получил награду "За развитие инфраструктуры институциональной благотворительности в России".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4" y="3387634"/>
            <a:ext cx="4796649" cy="3191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Группа 4"/>
          <p:cNvGrpSpPr/>
          <p:nvPr/>
        </p:nvGrpSpPr>
        <p:grpSpPr>
          <a:xfrm>
            <a:off x="0" y="1"/>
            <a:ext cx="12192000" cy="3082834"/>
            <a:chOff x="0" y="1"/>
            <a:chExt cx="12192000" cy="308283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1"/>
            <a:stretch/>
          </p:blipFill>
          <p:spPr bwMode="auto">
            <a:xfrm>
              <a:off x="0" y="1"/>
              <a:ext cx="12192000" cy="30828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4069" y="914400"/>
              <a:ext cx="1863634" cy="365760"/>
            </a:xfrm>
            <a:prstGeom prst="rect">
              <a:avLst/>
            </a:prstGeom>
            <a:solidFill>
              <a:srgbClr val="1E3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27611" y="1280160"/>
              <a:ext cx="1663338" cy="141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t="6507" r="78179" b="83692"/>
            <a:stretch/>
          </p:blipFill>
          <p:spPr bwMode="auto">
            <a:xfrm>
              <a:off x="195943" y="117566"/>
              <a:ext cx="1576252" cy="1593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47703" y="1471749"/>
              <a:ext cx="3248297" cy="14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9292" r="52607" b="83103"/>
            <a:stretch/>
          </p:blipFill>
          <p:spPr bwMode="auto">
            <a:xfrm>
              <a:off x="174171" y="1785257"/>
              <a:ext cx="1706880" cy="7228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968138" y="518942"/>
            <a:ext cx="3657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ИНВЕСТИЦИИ В ИНФРАСТРУКТУРУ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2"/>
          <a:stretch/>
        </p:blipFill>
        <p:spPr>
          <a:xfrm>
            <a:off x="2054125" y="1372478"/>
            <a:ext cx="4416111" cy="2321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24" y="3885053"/>
            <a:ext cx="3339742" cy="250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500287" y="1451206"/>
            <a:ext cx="554883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9555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средств 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 на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территории жилого района «Восточный» построены: 60-ти квартирный жилой дом, общежитие на 200 мест с пристроенной столовой на 50 мест, 9 пятиэтажных жилых домов (342 квартиры),  гостиница «Кристалл» на 30 номеров с универсальным спортивным залом, тренажерным залом, конференц-залом, рестораном и турецкой баней (хамам), крытая автостоянка на 160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-мест. Жилая площадь построенных объектов составляет 19,5 тыс. м2.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78752" y="3323730"/>
            <a:ext cx="3370374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Построено детское дошкольное учреждение № 1 в квартале 17 жилого района «Дубовая роща» на 100 воспитанников от 3 до 7 лет. Общая стоимость строительства - 223 млн. рублей.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Ведется строительство школы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Построена объездная дорога от а/дороги «Волгоград-Октябрьский-Котельниково-Зимовники-Сальск до поворота к существующей а/дороге к х. Нижние Черни (в районе ст.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Гремячая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в </a:t>
            </a:r>
            <a:r>
              <a:rPr lang="ru-RU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Котельниковском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муниципальном районе Волгоградской области», общей протяженностью 3,45 км</a:t>
            </a:r>
            <a:r>
              <a:rPr lang="ru-RU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3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12192000" cy="3082834"/>
            <a:chOff x="0" y="1"/>
            <a:chExt cx="12192000" cy="3082834"/>
          </a:xfrm>
        </p:grpSpPr>
        <p:pic>
          <p:nvPicPr>
            <p:cNvPr id="6" name="Рисунок 5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041"/>
            <a:stretch/>
          </p:blipFill>
          <p:spPr bwMode="auto">
            <a:xfrm>
              <a:off x="0" y="1"/>
              <a:ext cx="12192000" cy="308283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84069" y="914400"/>
              <a:ext cx="1863634" cy="365760"/>
            </a:xfrm>
            <a:prstGeom prst="rect">
              <a:avLst/>
            </a:prstGeom>
            <a:solidFill>
              <a:srgbClr val="1E3E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027611" y="1280160"/>
              <a:ext cx="1663338" cy="14107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3" t="6507" r="78179" b="83692"/>
            <a:stretch/>
          </p:blipFill>
          <p:spPr bwMode="auto">
            <a:xfrm>
              <a:off x="195943" y="117566"/>
              <a:ext cx="1576252" cy="159366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847703" y="1471749"/>
              <a:ext cx="3248297" cy="1410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36" t="9292" r="52607" b="83103"/>
            <a:stretch/>
          </p:blipFill>
          <p:spPr bwMode="auto">
            <a:xfrm>
              <a:off x="174171" y="1785257"/>
              <a:ext cx="1706880" cy="7228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561975" y="2619917"/>
            <a:ext cx="10344150" cy="3888583"/>
            <a:chOff x="1124442" y="3049226"/>
            <a:chExt cx="8700720" cy="293540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1375" y="4577231"/>
              <a:ext cx="1834403" cy="1407401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3375" y="4618911"/>
              <a:ext cx="1512240" cy="1229791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6536" y="3074626"/>
              <a:ext cx="870315" cy="124990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2829" y="4577231"/>
              <a:ext cx="1285337" cy="1407401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48494" y="3076215"/>
              <a:ext cx="1402729" cy="140740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87949" y="4618048"/>
              <a:ext cx="1237213" cy="121881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1010" y="4591143"/>
              <a:ext cx="1510213" cy="133612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9578" y="3049226"/>
              <a:ext cx="877840" cy="1322933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3724" y="3061926"/>
              <a:ext cx="989165" cy="1284818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4442" y="3076215"/>
              <a:ext cx="1333724" cy="1407401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1915886" y="280681"/>
            <a:ext cx="74381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Спасибо за </a:t>
            </a:r>
            <a:r>
              <a:rPr lang="ru-RU" sz="3200" b="1" dirty="0" smtClean="0">
                <a:solidFill>
                  <a:schemeClr val="bg1"/>
                </a:solidFill>
              </a:rPr>
              <a:t>внимание!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Ещё </a:t>
            </a:r>
            <a:r>
              <a:rPr lang="ru-RU" sz="2000" b="1" dirty="0">
                <a:solidFill>
                  <a:schemeClr val="bg1"/>
                </a:solidFill>
              </a:rPr>
              <a:t>больше информации доступно по ссылкам:</a:t>
            </a:r>
          </a:p>
        </p:txBody>
      </p:sp>
    </p:spTree>
    <p:extLst>
      <p:ext uri="{BB962C8B-B14F-4D97-AF65-F5344CB8AC3E}">
        <p14:creationId xmlns:p14="http://schemas.microsoft.com/office/powerpoint/2010/main" val="27915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448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Стаханова Мария Витальевна</dc:creator>
  <cp:lastModifiedBy>Панова Евгения Владимировна</cp:lastModifiedBy>
  <cp:revision>16</cp:revision>
  <dcterms:created xsi:type="dcterms:W3CDTF">2022-02-24T12:02:24Z</dcterms:created>
  <dcterms:modified xsi:type="dcterms:W3CDTF">2022-02-24T14:45:47Z</dcterms:modified>
</cp:coreProperties>
</file>