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5" r:id="rId5"/>
    <p:sldId id="261" r:id="rId6"/>
    <p:sldId id="262" r:id="rId7"/>
    <p:sldId id="263" r:id="rId8"/>
    <p:sldId id="266" r:id="rId9"/>
    <p:sldId id="264" r:id="rId10"/>
  </p:sldIdLst>
  <p:sldSz cx="9144000" cy="5143500" type="screen16x9"/>
  <p:notesSz cx="9144000" cy="5143500"/>
  <p:defaultTextStyle>
    <a:defPPr>
      <a:defRPr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8FB837D-C827-4EFA-A057-4D05807E0F7C}">
  <a:tblStyle styleId="{08FB837D-C827-4EFA-A057-4D05807E0F7C}" styleName="Стиль из темы 1 - акцент 6">
    <a:tblBg>
      <a:fillRef idx="2">
        <a:schemeClr val="accent6"/>
      </a:fill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2V>
    <a:lastCol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lastCol>
    <a:firstCol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firstCol>
    <a:lastRow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</a:tcBdr>
        <a:fill>
          <a:solidFill>
            <a:schemeClr val="accent6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Стиль из темы 2 - акцент 4">
    <a:tblBg>
      <a:fillRef idx="3">
        <a:schemeClr val="accent4"/>
      </a:fillRef>
    </a:tblBg>
    <a:wholeTbl>
      <a:tcTxStyle>
        <a:fontRef idx="minor">
          <a:srgbClr val="00000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  <a:fill>
          <a:solidFill>
            <a:schemeClr val="lt1">
              <a:alpha val="20000"/>
            </a:schemeClr>
          </a:solidFill>
        </a:fill>
      </a:tcStyle>
    </a:band2V>
    <a:lastCol>
      <a:tcStyle>
        <a:tcBdr>
          <a:left>
            <a:lnRef idx="2">
              <a:schemeClr val="lt1"/>
            </a:lnRef>
          </a:left>
        </a:tcBdr>
      </a:tcStyle>
    </a:lastCol>
    <a:firstCol>
      <a:tcStyle>
        <a:tcBdr>
          <a:right>
            <a:lnRef idx="2">
              <a:schemeClr val="lt1"/>
            </a:lnRef>
          </a:right>
        </a:tcBdr>
      </a:tcStyle>
    </a:firstCol>
    <a:lastRow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 w="12700">
              <a:noFill/>
            </a:ln>
          </a:left>
          <a:top>
            <a:ln w="12700">
              <a:noFill/>
            </a:ln>
          </a:top>
        </a:tcBdr>
      </a:tcStyle>
    </a:seCell>
    <a:swCell>
      <a:tcStyle>
        <a:tcBdr>
          <a:right>
            <a:ln w="12700">
              <a:noFill/>
            </a:ln>
          </a:right>
          <a:top>
            <a:ln w="12700">
              <a:noFill/>
            </a:ln>
          </a:top>
        </a:tcBdr>
      </a:tcStyle>
    </a:swCell>
    <a:firstRow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 w="12700">
              <a:noFill/>
            </a:ln>
          </a:bottom>
        </a:tcBdr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318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09078-E0A3-471A-A8B2-4E33774164F8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54273-889A-4C9D-A12B-FDA1B4C502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4207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54273-889A-4C9D-A12B-FDA1B4C502B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8096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54273-889A-4C9D-A12B-FDA1B4C502B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0121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 bwMode="auto"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 extrusionOk="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2B1262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 bwMode="auto">
          <a:xfrm>
            <a:off x="773379" y="1850263"/>
            <a:ext cx="7597241" cy="13423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 bwMode="auto"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pPr>
                <a:defRPr/>
              </a:pPr>
              <a:t>5/15/2024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  <a:defRPr/>
            </a:pPr>
            <a:fld id="{81D60167-4931-47E6-BA6A-407CBD079E47}" type="slidenum">
              <a:rPr spc="-25"/>
              <a:pPr marL="38100">
                <a:lnSpc>
                  <a:spcPct val="100000"/>
                </a:lnSpc>
                <a:spcBef>
                  <a:spcPts val="105"/>
                </a:spcBef>
                <a:defRPr/>
              </a:pPr>
              <a:t>‹#›</a:t>
            </a:fld>
            <a:endParaRPr spc="-25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 bwMode="auto"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Euclid Circular B Medium"/>
                <a:cs typeface="Euclid Circular B Medium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pPr>
                <a:defRPr/>
              </a:pPr>
              <a:t>5/15/2024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  <a:defRPr/>
            </a:pPr>
            <a:fld id="{81D60167-4931-47E6-BA6A-407CBD079E47}" type="slidenum">
              <a:rPr spc="-25"/>
              <a:pPr marL="38100">
                <a:lnSpc>
                  <a:spcPct val="100000"/>
                </a:lnSpc>
                <a:spcBef>
                  <a:spcPts val="105"/>
                </a:spcBef>
                <a:defRPr/>
              </a:pPr>
              <a:t>‹#›</a:t>
            </a:fld>
            <a:endParaRPr spc="-25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 bwMode="auto"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 bwMode="auto"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pPr>
                <a:defRPr/>
              </a:pPr>
              <a:t>5/15/2024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  <a:defRPr/>
            </a:pPr>
            <a:fld id="{81D60167-4931-47E6-BA6A-407CBD079E47}" type="slidenum">
              <a:rPr spc="-25"/>
              <a:pPr marL="38100">
                <a:lnSpc>
                  <a:spcPct val="100000"/>
                </a:lnSpc>
                <a:spcBef>
                  <a:spcPts val="105"/>
                </a:spcBef>
                <a:defRPr/>
              </a:pPr>
              <a:t>‹#›</a:t>
            </a:fld>
            <a:endParaRPr spc="-25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pPr>
                <a:defRPr/>
              </a:pPr>
              <a:t>5/15/2024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  <a:defRPr/>
            </a:pPr>
            <a:fld id="{81D60167-4931-47E6-BA6A-407CBD079E47}" type="slidenum">
              <a:rPr spc="-25"/>
              <a:pPr marL="38100">
                <a:lnSpc>
                  <a:spcPct val="100000"/>
                </a:lnSpc>
                <a:spcBef>
                  <a:spcPts val="105"/>
                </a:spcBef>
                <a:defRPr/>
              </a:pPr>
              <a:t>‹#›</a:t>
            </a:fld>
            <a:endParaRPr spc="-25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/>
        </p:blipFill>
        <p:spPr bwMode="auto">
          <a:xfrm>
            <a:off x="7261859" y="214884"/>
            <a:ext cx="1746503" cy="174497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 bwMode="auto">
          <a:xfrm>
            <a:off x="0" y="4165091"/>
            <a:ext cx="9144000" cy="978535"/>
          </a:xfrm>
          <a:custGeom>
            <a:avLst/>
            <a:gdLst/>
            <a:ahLst/>
            <a:cxnLst/>
            <a:rect l="l" t="t" r="r" b="b"/>
            <a:pathLst>
              <a:path w="9144000" h="978535" extrusionOk="0">
                <a:moveTo>
                  <a:pt x="9144000" y="0"/>
                </a:moveTo>
                <a:lnTo>
                  <a:pt x="0" y="0"/>
                </a:lnTo>
                <a:lnTo>
                  <a:pt x="0" y="978408"/>
                </a:lnTo>
                <a:lnTo>
                  <a:pt x="9144000" y="978408"/>
                </a:lnTo>
                <a:lnTo>
                  <a:pt x="9144000" y="0"/>
                </a:lnTo>
                <a:close/>
              </a:path>
            </a:pathLst>
          </a:custGeom>
          <a:solidFill>
            <a:srgbClr val="2B1262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/>
        </p:blipFill>
        <p:spPr bwMode="auto">
          <a:xfrm>
            <a:off x="7248143" y="2136648"/>
            <a:ext cx="1744979" cy="17449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pPr>
                <a:defRPr/>
              </a:pPr>
              <a:t>5/15/2024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  <a:defRPr/>
            </a:pPr>
            <a:fld id="{81D60167-4931-47E6-BA6A-407CBD079E47}" type="slidenum">
              <a:rPr spc="-25"/>
              <a:pPr marL="38100">
                <a:lnSpc>
                  <a:spcPct val="100000"/>
                </a:lnSpc>
                <a:spcBef>
                  <a:spcPts val="105"/>
                </a:spcBef>
                <a:defRPr/>
              </a:pPr>
              <a:t>‹#›</a:t>
            </a:fld>
            <a:endParaRPr spc="-25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>
          <a:xfrm>
            <a:off x="280822" y="138811"/>
            <a:ext cx="544258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 bwMode="auto">
          <a:xfrm>
            <a:off x="548131" y="2401316"/>
            <a:ext cx="7760970" cy="1068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Euclid Circular B Medium"/>
                <a:cs typeface="Euclid Circular B Medium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pPr>
                <a:defRPr/>
              </a:pPr>
              <a:t>5/15/2024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>
          <a:xfrm>
            <a:off x="8846819" y="4843983"/>
            <a:ext cx="254634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  <a:defRPr/>
            </a:pPr>
            <a:fld id="{81D60167-4931-47E6-BA6A-407CBD079E47}" type="slidenum">
              <a:rPr spc="-25"/>
              <a:pPr marL="38100">
                <a:lnSpc>
                  <a:spcPct val="100000"/>
                </a:lnSpc>
                <a:spcBef>
                  <a:spcPts val="105"/>
                </a:spcBef>
                <a:defRPr/>
              </a:pPr>
              <a:t>‹#›</a:t>
            </a:fld>
            <a:endParaRPr spc="-25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bro.r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 bwMode="auto">
          <a:xfrm>
            <a:off x="349927" y="751114"/>
            <a:ext cx="5288874" cy="4182836"/>
          </a:xfrm>
          <a:prstGeom prst="roundRect">
            <a:avLst>
              <a:gd name="adj" fmla="val 543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588822" y="787017"/>
            <a:ext cx="4811084" cy="77551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object 2"/>
          <p:cNvSpPr txBox="1"/>
          <p:nvPr/>
        </p:nvSpPr>
        <p:spPr bwMode="auto">
          <a:xfrm>
            <a:off x="1856416" y="217796"/>
            <a:ext cx="69342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  <a:defRPr/>
            </a:pPr>
            <a:r>
              <a:rPr lang="ru-RU" sz="3000" b="1" spc="-20" dirty="0" smtClean="0">
                <a:solidFill>
                  <a:srgbClr val="FFFFFF"/>
                </a:solidFill>
                <a:latin typeface="Euclid Circular B SemiBold"/>
                <a:cs typeface="Euclid Circular B SemiBold"/>
              </a:rPr>
              <a:t>Основная информация организации</a:t>
            </a:r>
            <a:endParaRPr sz="3000" dirty="0">
              <a:latin typeface="Euclid Circular B SemiBold"/>
              <a:cs typeface="Euclid Circular B SemiBold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466029" y="306703"/>
            <a:ext cx="1039266" cy="385582"/>
          </a:xfrm>
          <a:prstGeom prst="rect">
            <a:avLst/>
          </a:prstGeom>
        </p:spPr>
      </p:pic>
      <p:sp>
        <p:nvSpPr>
          <p:cNvPr id="14" name="object 8"/>
          <p:cNvSpPr txBox="1"/>
          <p:nvPr/>
        </p:nvSpPr>
        <p:spPr bwMode="auto">
          <a:xfrm>
            <a:off x="822664" y="804656"/>
            <a:ext cx="4343400" cy="38709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/>
              <a:buChar char="•"/>
              <a:defRPr/>
            </a:pP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Полное наименование </a:t>
            </a:r>
            <a:r>
              <a:rPr lang="ru-RU" sz="105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организации</a:t>
            </a: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: Автономная </a:t>
            </a:r>
            <a:r>
              <a:rPr lang="ru-RU" sz="1050" b="1" dirty="0" err="1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некоммерчская</a:t>
            </a: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 организация «Историко-патриотический информационный Центр «Свидетель века»  (</a:t>
            </a:r>
            <a:r>
              <a:rPr lang="en-US" sz="105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ID </a:t>
            </a:r>
            <a:r>
              <a:rPr lang="ru-RU" sz="105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организации: </a:t>
            </a: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10051336)</a:t>
            </a:r>
            <a:endParaRPr dirty="0"/>
          </a:p>
          <a:p>
            <a:pPr marL="1270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defRPr/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F79646"/>
              </a:buClr>
              <a:buSzTx/>
              <a:buFontTx/>
              <a:buNone/>
              <a:tabLst/>
              <a:defRPr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Деятельность вашей организации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: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/>
              <a:buChar char="•"/>
              <a:defRPr/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Целью 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и предметом деятельности Организации является предоставление услуг в сфере сохранения исторического и культурного наследия Российской Федерации, исторического просвещения, историко- патриотического, гражданско-патриотического и духовно-нравственного воспитания граждан Российской 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Федерации.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/>
              <a:buChar char="•"/>
              <a:defRPr/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/>
              <a:buChar char="•"/>
              <a:defRPr/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Фактический адрес организации: 309 512, Белгородская область,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Старооскольский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городской округ, г. Старый Оскол, микрорайон Жукова, д.52, кв.4.</a:t>
            </a:r>
            <a:endParaRPr dirty="0"/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/>
              <a:buChar char="•"/>
              <a:defRPr/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/>
              <a:buChar char="•"/>
              <a:defRPr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Социальные сети организации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: </a:t>
            </a:r>
            <a:r>
              <a:rPr lang="en-US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https://vk.com/public217682818</a:t>
            </a: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spcBef>
                <a:spcPts val="105"/>
              </a:spcBef>
              <a:buClr>
                <a:schemeClr val="accent6"/>
              </a:buClr>
              <a:buFont typeface="Arial"/>
              <a:buChar char="•"/>
              <a:defRPr/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spcBef>
                <a:spcPts val="105"/>
              </a:spcBef>
              <a:buClr>
                <a:schemeClr val="accent6"/>
              </a:buClr>
              <a:buFont typeface="Arial"/>
              <a:buChar char="•"/>
              <a:defRPr/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Площадь помещения: 26,8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кв.м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.</a:t>
            </a:r>
          </a:p>
          <a:p>
            <a:pPr marL="184150" indent="-171450">
              <a:spcBef>
                <a:spcPts val="105"/>
              </a:spcBef>
              <a:buClr>
                <a:schemeClr val="accent6"/>
              </a:buClr>
              <a:buFont typeface="Arial"/>
              <a:buChar char="•"/>
              <a:defRPr/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/>
              <a:buChar char="•"/>
              <a:defRPr/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Количество сотрудников, которые будут заниматься развитием франшизы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: 3.</a:t>
            </a: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/>
          <a:srcRect l="15517" t="6897" r="12069" b="5171"/>
          <a:stretch/>
        </p:blipFill>
        <p:spPr bwMode="auto">
          <a:xfrm>
            <a:off x="6019800" y="1428750"/>
            <a:ext cx="3200400" cy="3886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0" y="0"/>
            <a:ext cx="9296400" cy="523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7" name="object 2"/>
          <p:cNvSpPr txBox="1"/>
          <p:nvPr/>
        </p:nvSpPr>
        <p:spPr bwMode="auto">
          <a:xfrm>
            <a:off x="1649832" y="190591"/>
            <a:ext cx="67818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1871345" algn="l"/>
              </a:tabLst>
              <a:defRPr/>
            </a:pPr>
            <a:r>
              <a:rPr lang="ru-RU" sz="2400" b="1" spc="-20" dirty="0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2 </a:t>
            </a:r>
            <a:r>
              <a:rPr lang="ru-RU" sz="2400" b="1" spc="-20" dirty="0" err="1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вебинар</a:t>
            </a:r>
            <a:r>
              <a:rPr lang="ru-RU" sz="2400" b="1" spc="-20" dirty="0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. Выберите </a:t>
            </a:r>
            <a:r>
              <a:rPr lang="ru-RU" sz="2400" b="1" spc="-20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пакет «Стандарт» </a:t>
            </a:r>
            <a:r>
              <a:rPr lang="ru-RU" sz="2400" b="1" spc="-20" dirty="0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/>
            </a:r>
            <a:br>
              <a:rPr lang="ru-RU" sz="2400" b="1" spc="-20" dirty="0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</a:br>
            <a:r>
              <a:rPr lang="ru-RU" sz="2400" b="1" spc="-20" dirty="0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или </a:t>
            </a:r>
            <a:r>
              <a:rPr lang="ru-RU" sz="2400" b="1" spc="-20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«Мастер</a:t>
            </a:r>
            <a:r>
              <a:rPr lang="ru-RU" sz="2400" b="1" spc="-20" dirty="0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»</a:t>
            </a:r>
            <a:endParaRPr sz="2400" dirty="0">
              <a:solidFill>
                <a:srgbClr val="2B1262"/>
              </a:solidFill>
              <a:latin typeface="Montserrat" panose="00000500000000000000" pitchFamily="2" charset="-52"/>
              <a:cs typeface="Euclid Circular B SemiBold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399942" y="1652017"/>
            <a:ext cx="4343399" cy="1584775"/>
          </a:xfrm>
          <a:prstGeom prst="roundRect">
            <a:avLst>
              <a:gd name="adj" fmla="val 543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object 8"/>
          <p:cNvSpPr txBox="1"/>
          <p:nvPr/>
        </p:nvSpPr>
        <p:spPr bwMode="auto">
          <a:xfrm>
            <a:off x="606442" y="1876928"/>
            <a:ext cx="4020349" cy="10906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400" b="1" dirty="0">
                <a:solidFill>
                  <a:schemeClr val="accent6"/>
                </a:solidFill>
                <a:latin typeface="Montserrat" panose="00000500000000000000" pitchFamily="2" charset="-52"/>
                <a:cs typeface="Euclid Circular B SemiBold"/>
              </a:rPr>
              <a:t>Базовые сервисы:</a:t>
            </a:r>
            <a:endParaRPr lang="ru-RU" sz="1400" b="1" dirty="0">
              <a:solidFill>
                <a:srgbClr val="2B1262"/>
              </a:solidFill>
              <a:latin typeface="Montserrat" panose="00000500000000000000" pitchFamily="2" charset="-52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endParaRPr lang="ru-RU" sz="1400" b="1" dirty="0">
              <a:solidFill>
                <a:srgbClr val="2B1262"/>
              </a:solidFill>
              <a:latin typeface="Montserrat" panose="00000500000000000000" pitchFamily="2" charset="-52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1. Информирование </a:t>
            </a: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граждан </a:t>
            </a:r>
            <a:r>
              <a:rPr lang="ru-RU" sz="1050" b="1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и </a:t>
            </a:r>
            <a:r>
              <a:rPr lang="ru-RU" sz="1050" b="1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организаций</a:t>
            </a:r>
            <a:endParaRPr dirty="0">
              <a:latin typeface="Montserrat" panose="00000500000000000000" pitchFamily="2" charset="-52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2</a:t>
            </a:r>
            <a:r>
              <a:rPr lang="ru-RU" sz="1050" b="1" dirty="0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. Работа с </a:t>
            </a: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Платформой </a:t>
            </a:r>
            <a:r>
              <a:rPr lang="ru-RU" sz="1050" b="1" u="sng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  <a:hlinkClick r:id="rId3" tooltip="https://dobro.ru/"/>
              </a:rPr>
              <a:t>ДОБРО.РФ</a:t>
            </a:r>
            <a:endParaRPr lang="ru-RU" sz="1050" b="1" dirty="0">
              <a:solidFill>
                <a:srgbClr val="2B1262"/>
              </a:solidFill>
              <a:latin typeface="Montserrat" panose="00000500000000000000" pitchFamily="2" charset="-52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3. </a:t>
            </a: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Консультирование </a:t>
            </a:r>
            <a:r>
              <a:rPr lang="ru-RU" sz="1050" b="1" dirty="0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граждан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 smtClean="0">
                <a:solidFill>
                  <a:srgbClr val="2B1262"/>
                </a:solidFill>
                <a:latin typeface="Montserrat" panose="00000500000000000000" pitchFamily="2" charset="-52"/>
              </a:rPr>
              <a:t>4. Работа «</a:t>
            </a:r>
            <a:r>
              <a:rPr lang="ru-RU" sz="1050" b="1" dirty="0" err="1" smtClean="0">
                <a:solidFill>
                  <a:srgbClr val="2B1262"/>
                </a:solidFill>
                <a:latin typeface="Montserrat" panose="00000500000000000000" pitchFamily="2" charset="-52"/>
              </a:rPr>
              <a:t>Добро.Взаимно</a:t>
            </a:r>
            <a:r>
              <a:rPr lang="ru-RU" sz="1050" b="1" dirty="0" smtClean="0">
                <a:solidFill>
                  <a:srgbClr val="2B1262"/>
                </a:solidFill>
                <a:latin typeface="Montserrat" panose="00000500000000000000" pitchFamily="2" charset="-52"/>
              </a:rPr>
              <a:t>»</a:t>
            </a:r>
            <a:endParaRPr dirty="0">
              <a:latin typeface="Montserrat" panose="00000500000000000000" pitchFamily="2" charset="-52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416844" y="3453643"/>
            <a:ext cx="2130139" cy="1556507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object 8"/>
          <p:cNvSpPr txBox="1"/>
          <p:nvPr/>
        </p:nvSpPr>
        <p:spPr bwMode="auto">
          <a:xfrm>
            <a:off x="606191" y="3615485"/>
            <a:ext cx="1790059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  <a:defRPr/>
            </a:pPr>
            <a:r>
              <a:rPr lang="ru-RU" sz="1400" b="1" dirty="0">
                <a:solidFill>
                  <a:schemeClr val="accent6"/>
                </a:solidFill>
                <a:latin typeface="Montserrat" panose="00000500000000000000" pitchFamily="2" charset="-52"/>
                <a:cs typeface="Euclid Circular B SemiBold"/>
              </a:rPr>
              <a:t>При выборе пакета «Стандарт» </a:t>
            </a:r>
            <a:r>
              <a:rPr lang="ru-RU" sz="1400" b="1" dirty="0" smtClean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Выберите минимум </a:t>
            </a:r>
            <a:r>
              <a:rPr lang="ru-RU" sz="1400" b="1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6 </a:t>
            </a:r>
            <a:r>
              <a:rPr lang="ru-RU" sz="1400" b="1" dirty="0" smtClean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сервисов</a:t>
            </a:r>
            <a:endParaRPr lang="ru-RU" sz="1050" b="1" dirty="0">
              <a:solidFill>
                <a:schemeClr val="bg1"/>
              </a:solidFill>
              <a:latin typeface="Montserrat" panose="00000500000000000000" pitchFamily="2" charset="-52"/>
              <a:cs typeface="Euclid Circular B SemiBold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2571642" y="3453643"/>
            <a:ext cx="2305157" cy="1556507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object 8"/>
          <p:cNvSpPr txBox="1"/>
          <p:nvPr/>
        </p:nvSpPr>
        <p:spPr bwMode="auto">
          <a:xfrm>
            <a:off x="2691477" y="3498067"/>
            <a:ext cx="2160663" cy="14497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  <a:defRPr/>
            </a:pPr>
            <a:r>
              <a:rPr lang="ru-RU" sz="1400" b="1" dirty="0">
                <a:solidFill>
                  <a:schemeClr val="accent6"/>
                </a:solidFill>
                <a:latin typeface="Montserrat" panose="00000500000000000000" pitchFamily="2" charset="-52"/>
                <a:cs typeface="Euclid Circular B SemiBold"/>
              </a:rPr>
              <a:t>При выборе пакета «Мастер»</a:t>
            </a:r>
            <a:endParaRPr dirty="0">
              <a:latin typeface="Montserrat" panose="00000500000000000000" pitchFamily="2" charset="-52"/>
            </a:endParaRPr>
          </a:p>
          <a:p>
            <a:pPr marL="12700">
              <a:lnSpc>
                <a:spcPts val="1600"/>
              </a:lnSpc>
              <a:buClr>
                <a:schemeClr val="accent6"/>
              </a:buClr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- Выберите минимум 6 сервисов из пакета «Стандарт»,</a:t>
            </a:r>
            <a:endParaRPr dirty="0">
              <a:latin typeface="Montserrat" panose="00000500000000000000" pitchFamily="2" charset="-52"/>
            </a:endParaRPr>
          </a:p>
          <a:p>
            <a:pPr marL="12700">
              <a:lnSpc>
                <a:spcPts val="1600"/>
              </a:lnSpc>
              <a:buClr>
                <a:schemeClr val="accent6"/>
              </a:buClr>
              <a:defRPr/>
            </a:pPr>
            <a:r>
              <a:rPr lang="ru-RU" sz="1400" b="1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3 </a:t>
            </a:r>
            <a:r>
              <a:rPr lang="ru-RU" sz="1400" b="1" dirty="0" smtClean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сервиса</a:t>
            </a:r>
            <a:r>
              <a:rPr lang="ru-RU" dirty="0">
                <a:latin typeface="Montserrat" panose="00000500000000000000" pitchFamily="2" charset="-52"/>
                <a:cs typeface="Euclid Circular B SemiBold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из </a:t>
            </a:r>
            <a:r>
              <a:rPr lang="ru-RU" sz="1400" b="1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пакета «Мастер</a:t>
            </a:r>
            <a:r>
              <a:rPr lang="ru-RU" sz="1400" b="1" dirty="0" smtClean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»</a:t>
            </a:r>
            <a:endParaRPr lang="ru-RU" sz="1050" b="1" dirty="0">
              <a:solidFill>
                <a:schemeClr val="bg1"/>
              </a:solidFill>
              <a:latin typeface="Montserrat" panose="00000500000000000000" pitchFamily="2" charset="-52"/>
              <a:cs typeface="Euclid Circular B SemiBold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5040732" y="1317335"/>
            <a:ext cx="3962400" cy="3692815"/>
          </a:xfrm>
          <a:prstGeom prst="roundRect">
            <a:avLst>
              <a:gd name="adj" fmla="val 188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object 8"/>
          <p:cNvSpPr txBox="1"/>
          <p:nvPr/>
        </p:nvSpPr>
        <p:spPr bwMode="auto">
          <a:xfrm>
            <a:off x="5202257" y="1513724"/>
            <a:ext cx="3639349" cy="31168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400" b="1" dirty="0">
                <a:solidFill>
                  <a:schemeClr val="accent6"/>
                </a:solidFill>
                <a:latin typeface="Montserrat" panose="00000500000000000000" pitchFamily="2" charset="-52"/>
                <a:cs typeface="Euclid Circular B SemiBold"/>
              </a:rPr>
              <a:t>Укажите </a:t>
            </a:r>
            <a:r>
              <a:rPr lang="ru-RU" sz="1400" b="1" dirty="0" smtClean="0">
                <a:solidFill>
                  <a:schemeClr val="accent6"/>
                </a:solidFill>
                <a:latin typeface="Montserrat" panose="00000500000000000000" pitchFamily="2" charset="-52"/>
                <a:cs typeface="Euclid Circular B SemiBold"/>
              </a:rPr>
              <a:t>сервисы, которые вы будите реализовывать в рамках франшизы.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400" b="1" dirty="0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Пакет «Стандарт»:</a:t>
            </a:r>
            <a:endParaRPr lang="ru-RU" sz="1400" b="1" dirty="0">
              <a:solidFill>
                <a:srgbClr val="2B1262"/>
              </a:solidFill>
              <a:latin typeface="Montserrat" panose="00000500000000000000" pitchFamily="2" charset="-52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1. </a:t>
            </a:r>
            <a:r>
              <a:rPr lang="ru-RU" sz="1050" b="1" dirty="0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Реализация образовательных траекторий </a:t>
            </a:r>
            <a:r>
              <a:rPr lang="ru-RU" sz="1050" b="1" dirty="0" err="1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Добро.Университета</a:t>
            </a:r>
            <a:r>
              <a:rPr lang="ru-RU" sz="1050" b="1" dirty="0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;</a:t>
            </a:r>
            <a:endParaRPr dirty="0">
              <a:latin typeface="Montserrat" panose="00000500000000000000" pitchFamily="2" charset="-52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endParaRPr lang="ru-RU" sz="1050" b="1" dirty="0">
              <a:solidFill>
                <a:srgbClr val="2B1262"/>
              </a:solidFill>
              <a:latin typeface="Montserrat" panose="00000500000000000000" pitchFamily="2" charset="-52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2. Мотивация </a:t>
            </a:r>
            <a:r>
              <a:rPr lang="ru-RU" sz="1050" b="1" dirty="0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активных граждан;</a:t>
            </a:r>
            <a:endParaRPr dirty="0">
              <a:latin typeface="Montserrat" panose="00000500000000000000" pitchFamily="2" charset="-52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endParaRPr lang="ru-RU" sz="1050" b="1" dirty="0">
              <a:solidFill>
                <a:srgbClr val="2B1262"/>
              </a:solidFill>
              <a:latin typeface="Montserrat" panose="00000500000000000000" pitchFamily="2" charset="-52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3. Технология «</a:t>
            </a:r>
            <a:r>
              <a:rPr lang="ru-RU" sz="1050" b="1" dirty="0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Обучение служением»;</a:t>
            </a:r>
            <a:endParaRPr dirty="0">
              <a:latin typeface="Montserrat" panose="00000500000000000000" pitchFamily="2" charset="-52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endParaRPr lang="ru-RU" sz="1050" b="1" dirty="0">
              <a:solidFill>
                <a:srgbClr val="2B1262"/>
              </a:solidFill>
              <a:latin typeface="Montserrat" panose="00000500000000000000" pitchFamily="2" charset="-52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4. Организация </a:t>
            </a:r>
            <a:r>
              <a:rPr lang="ru-RU" sz="1050" b="1" dirty="0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и проведение мероприятий;</a:t>
            </a:r>
            <a:endParaRPr dirty="0">
              <a:latin typeface="Montserrat" panose="00000500000000000000" pitchFamily="2" charset="-52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endParaRPr lang="ru-RU" sz="1050" b="1" dirty="0">
              <a:solidFill>
                <a:srgbClr val="2B1262"/>
              </a:solidFill>
              <a:latin typeface="Montserrat" panose="00000500000000000000" pitchFamily="2" charset="-52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5. </a:t>
            </a:r>
            <a:r>
              <a:rPr lang="ru-RU" sz="1050" b="1" dirty="0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Корпоративное </a:t>
            </a:r>
            <a:r>
              <a:rPr lang="ru-RU" sz="1050" b="1" dirty="0" err="1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волонтёрство</a:t>
            </a:r>
            <a:r>
              <a:rPr lang="ru-RU" sz="1050" b="1" dirty="0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;</a:t>
            </a:r>
            <a:endParaRPr dirty="0">
              <a:latin typeface="Montserrat" panose="00000500000000000000" pitchFamily="2" charset="-52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endParaRPr lang="ru-RU" sz="1050" b="1" dirty="0">
              <a:solidFill>
                <a:srgbClr val="2B1262"/>
              </a:solidFill>
              <a:latin typeface="Montserrat" panose="00000500000000000000" pitchFamily="2" charset="-52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6. Внедрение </a:t>
            </a:r>
            <a:r>
              <a:rPr lang="ru-RU" sz="1050" b="1" dirty="0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стандартов Ассоциации волонтерских центров;</a:t>
            </a:r>
            <a:endParaRPr dirty="0">
              <a:latin typeface="Montserrat" panose="00000500000000000000" pitchFamily="2" charset="-52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endParaRPr lang="ru-RU" sz="1050" b="1" dirty="0">
              <a:solidFill>
                <a:srgbClr val="2B1262"/>
              </a:solidFill>
              <a:latin typeface="Montserrat" panose="00000500000000000000" pitchFamily="2" charset="-52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7. Вовлечение </a:t>
            </a:r>
            <a:r>
              <a:rPr lang="ru-RU" sz="1050" b="1" dirty="0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участников СВО </a:t>
            </a: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и членов их семей </a:t>
            </a:r>
            <a:r>
              <a:rPr lang="ru-RU" sz="1050" b="1" dirty="0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в общественные инициативы;</a:t>
            </a:r>
            <a:endParaRPr dirty="0">
              <a:latin typeface="Montserrat" panose="00000500000000000000" pitchFamily="2" charset="-52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endParaRPr lang="ru-RU" sz="1050" b="1" dirty="0">
              <a:solidFill>
                <a:srgbClr val="2B1262"/>
              </a:solidFill>
              <a:latin typeface="Montserrat" panose="00000500000000000000" pitchFamily="2" charset="-52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8. Научное </a:t>
            </a:r>
            <a:r>
              <a:rPr lang="ru-RU" sz="1050" b="1" dirty="0" err="1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волонтёрство</a:t>
            </a:r>
            <a:r>
              <a:rPr lang="ru-RU" sz="1050" b="1" dirty="0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;</a:t>
            </a:r>
            <a:endParaRPr dirty="0">
              <a:latin typeface="Montserrat" panose="00000500000000000000" pitchFamily="2" charset="-52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endParaRPr lang="ru-RU" sz="1050" b="1" dirty="0">
              <a:solidFill>
                <a:srgbClr val="2B1262"/>
              </a:solidFill>
              <a:latin typeface="Montserrat" panose="00000500000000000000" pitchFamily="2" charset="-52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9. Участие в </a:t>
            </a:r>
            <a:r>
              <a:rPr lang="ru-RU" sz="1050" b="1" dirty="0" smtClean="0">
                <a:solidFill>
                  <a:srgbClr val="2B1262"/>
                </a:solidFill>
                <a:latin typeface="Montserrat" panose="00000500000000000000" pitchFamily="2" charset="-52"/>
                <a:cs typeface="Euclid Circular B SemiBold"/>
              </a:rPr>
              <a:t>деятельности Движения Первых.</a:t>
            </a:r>
            <a:endParaRPr dirty="0">
              <a:latin typeface="Montserrat" panose="00000500000000000000" pitchFamily="2" charset="-5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 bwMode="auto"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4495800" y="954261"/>
            <a:ext cx="4114800" cy="779289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30" name="object 2"/>
          <p:cNvSpPr txBox="1"/>
          <p:nvPr/>
        </p:nvSpPr>
        <p:spPr bwMode="auto">
          <a:xfrm>
            <a:off x="419101" y="786148"/>
            <a:ext cx="3962399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  <a:defRPr/>
            </a:pPr>
            <a:r>
              <a:rPr lang="ru-RU" sz="2800" b="1" spc="-20" dirty="0" smtClean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3 </a:t>
            </a:r>
            <a:r>
              <a:rPr lang="ru-RU" sz="2800" b="1" spc="-20" dirty="0" err="1" smtClean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вебинар</a:t>
            </a:r>
            <a:r>
              <a:rPr lang="ru-RU" sz="2800" b="1" spc="-20" dirty="0" smtClean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.</a:t>
            </a:r>
          </a:p>
          <a:p>
            <a:pPr marL="12700">
              <a:spcBef>
                <a:spcPts val="100"/>
              </a:spcBef>
              <a:tabLst>
                <a:tab pos="1871345" algn="l"/>
              </a:tabLst>
              <a:defRPr/>
            </a:pPr>
            <a:r>
              <a:rPr lang="ru-RU" sz="2800" b="1" spc="-20" dirty="0" smtClean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Целевая </a:t>
            </a:r>
            <a:r>
              <a:rPr lang="ru-RU" sz="2800" b="1" spc="-20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аудитория</a:t>
            </a:r>
            <a:endParaRPr sz="2800" dirty="0">
              <a:solidFill>
                <a:schemeClr val="bg1"/>
              </a:solidFill>
              <a:latin typeface="Montserrat" panose="00000500000000000000" pitchFamily="2" charset="-52"/>
              <a:cs typeface="Euclid Circular B SemiBold"/>
            </a:endParaRPr>
          </a:p>
        </p:txBody>
      </p:sp>
      <p:sp>
        <p:nvSpPr>
          <p:cNvPr id="32" name="object 8"/>
          <p:cNvSpPr txBox="1"/>
          <p:nvPr/>
        </p:nvSpPr>
        <p:spPr bwMode="auto">
          <a:xfrm>
            <a:off x="4724399" y="1067868"/>
            <a:ext cx="3810001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Перечислите целевые группы, на которых направлена деятельность </a:t>
            </a:r>
            <a:r>
              <a:rPr lang="ru-RU" sz="1050" b="1" dirty="0" err="1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Добро.Центра</a:t>
            </a:r>
            <a:r>
              <a:rPr lang="ru-RU" sz="1050" b="1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, опишите их социально-психологический портрет</a:t>
            </a:r>
            <a:endParaRPr dirty="0">
              <a:latin typeface="Montserrat" panose="00000500000000000000" pitchFamily="2" charset="-52"/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69944382"/>
              </p:ext>
            </p:extLst>
          </p:nvPr>
        </p:nvGraphicFramePr>
        <p:xfrm>
          <a:off x="228600" y="1837607"/>
          <a:ext cx="8763000" cy="3092533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21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269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latin typeface="Montserrat" panose="00000500000000000000" pitchFamily="2" charset="-52"/>
                          <a:ea typeface="Euclid Circular B Medium"/>
                          <a:cs typeface="Arial"/>
                        </a:rPr>
                        <a:t>Целевая группа</a:t>
                      </a:r>
                      <a:endParaRPr lang="ru-RU" sz="1200" dirty="0">
                        <a:latin typeface="Montserrat" panose="00000500000000000000" pitchFamily="2" charset="-52"/>
                        <a:ea typeface="Euclid Circular B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latin typeface="Montserrat" panose="00000500000000000000" pitchFamily="2" charset="-52"/>
                          <a:ea typeface="Euclid Circular B Medium"/>
                          <a:cs typeface="Arial"/>
                        </a:rPr>
                        <a:t>Ее портрет (возраст, образование, увлечения)</a:t>
                      </a:r>
                      <a:endParaRPr lang="ru-RU" sz="1200" dirty="0">
                        <a:latin typeface="Montserrat" panose="00000500000000000000" pitchFamily="2" charset="-52"/>
                        <a:ea typeface="Euclid Circular B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latin typeface="Montserrat" panose="00000500000000000000" pitchFamily="2" charset="-52"/>
                          <a:ea typeface="Euclid Circular B Medium"/>
                          <a:cs typeface="Arial"/>
                        </a:rPr>
                        <a:t>Инструменты по работе</a:t>
                      </a:r>
                      <a:endParaRPr dirty="0">
                        <a:latin typeface="Montserrat" panose="00000500000000000000" pitchFamily="2" charset="-52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latin typeface="Montserrat" panose="00000500000000000000" pitchFamily="2" charset="-52"/>
                          <a:ea typeface="Euclid Circular B Medium"/>
                          <a:cs typeface="Arial"/>
                        </a:rPr>
                        <a:t>с данной целевой группой</a:t>
                      </a:r>
                      <a:endParaRPr lang="ru-RU" sz="1200" dirty="0">
                        <a:latin typeface="Montserrat" panose="00000500000000000000" pitchFamily="2" charset="-52"/>
                        <a:ea typeface="Euclid Circular B Medium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394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 smtClean="0"/>
                        <a:t>Школьники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 smtClean="0"/>
                        <a:t>Возраст - 14- 18 лет,</a:t>
                      </a:r>
                      <a:r>
                        <a:rPr lang="ru-RU" sz="1400" baseline="0" dirty="0" smtClean="0"/>
                        <a:t> образование – незаконченное среднее, увлечения – социальные сети, компьютерные технологии, спорт, участие в патриотической работе.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 smtClean="0"/>
                        <a:t>Сервисы:</a:t>
                      </a:r>
                      <a:r>
                        <a:rPr lang="ru-RU" sz="1400" baseline="0" dirty="0" smtClean="0"/>
                        <a:t> участие в деятельности Движения Первых, научное </a:t>
                      </a:r>
                      <a:r>
                        <a:rPr lang="ru-RU" sz="1400" baseline="0" dirty="0" err="1" smtClean="0"/>
                        <a:t>волонтёрство</a:t>
                      </a:r>
                      <a:r>
                        <a:rPr lang="ru-RU" sz="1400" baseline="0" dirty="0" smtClean="0"/>
                        <a:t>, организация и проведение мероприятий патриотической направленности. 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1022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 smtClean="0"/>
                        <a:t>Студенты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 smtClean="0"/>
                        <a:t>Возраст – 18-23 лет,</a:t>
                      </a:r>
                      <a:r>
                        <a:rPr lang="ru-RU" sz="1400" baseline="0" dirty="0" smtClean="0"/>
                        <a:t> образование – неоконченное средне-специальное и высшее, увлечения – </a:t>
                      </a:r>
                      <a:r>
                        <a:rPr lang="ru-RU" sz="1400" baseline="0" dirty="0" err="1" smtClean="0"/>
                        <a:t>волонтёрство</a:t>
                      </a:r>
                      <a:r>
                        <a:rPr lang="ru-RU" sz="1400" baseline="0" dirty="0" smtClean="0"/>
                        <a:t>, участие в патриотической работе, научные исследования.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 smtClean="0"/>
                        <a:t>Сервисы: участие в деятельности Движения Первых, научное </a:t>
                      </a:r>
                      <a:r>
                        <a:rPr lang="ru-RU" sz="1400" dirty="0" err="1" smtClean="0"/>
                        <a:t>волонтёрство</a:t>
                      </a:r>
                      <a:r>
                        <a:rPr lang="ru-RU" sz="1400" dirty="0" smtClean="0"/>
                        <a:t>, организация и проведение мероприятий патриотической направленности, технология «Обучение служением»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 bwMode="auto"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4495800" y="954261"/>
            <a:ext cx="4114800" cy="779289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30" name="object 2"/>
          <p:cNvSpPr txBox="1"/>
          <p:nvPr/>
        </p:nvSpPr>
        <p:spPr bwMode="auto">
          <a:xfrm>
            <a:off x="419101" y="786148"/>
            <a:ext cx="3962399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  <a:defRPr/>
            </a:pPr>
            <a:r>
              <a:rPr lang="ru-RU" sz="2800" b="1" spc="-20" dirty="0" smtClean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3 </a:t>
            </a:r>
            <a:r>
              <a:rPr lang="ru-RU" sz="2800" b="1" spc="-20" dirty="0" err="1" smtClean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вебинар</a:t>
            </a:r>
            <a:r>
              <a:rPr lang="ru-RU" sz="2800" b="1" spc="-20" dirty="0" smtClean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.</a:t>
            </a:r>
          </a:p>
          <a:p>
            <a:pPr marL="12700">
              <a:spcBef>
                <a:spcPts val="100"/>
              </a:spcBef>
              <a:tabLst>
                <a:tab pos="1871345" algn="l"/>
              </a:tabLst>
              <a:defRPr/>
            </a:pPr>
            <a:r>
              <a:rPr lang="ru-RU" sz="2800" b="1" spc="-20" dirty="0" smtClean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Целевая </a:t>
            </a:r>
            <a:r>
              <a:rPr lang="ru-RU" sz="2800" b="1" spc="-20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аудитория</a:t>
            </a:r>
            <a:endParaRPr sz="2800" dirty="0">
              <a:solidFill>
                <a:schemeClr val="bg1"/>
              </a:solidFill>
              <a:latin typeface="Montserrat" panose="00000500000000000000" pitchFamily="2" charset="-52"/>
              <a:cs typeface="Euclid Circular B SemiBold"/>
            </a:endParaRPr>
          </a:p>
        </p:txBody>
      </p:sp>
      <p:sp>
        <p:nvSpPr>
          <p:cNvPr id="32" name="object 8"/>
          <p:cNvSpPr txBox="1"/>
          <p:nvPr/>
        </p:nvSpPr>
        <p:spPr bwMode="auto">
          <a:xfrm>
            <a:off x="4724399" y="1067868"/>
            <a:ext cx="3810001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Перечислите целевые группы, на которых направлена деятельность </a:t>
            </a:r>
            <a:r>
              <a:rPr lang="ru-RU" sz="1050" b="1" dirty="0" err="1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Добро.Центра</a:t>
            </a:r>
            <a:r>
              <a:rPr lang="ru-RU" sz="1050" b="1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, опишите их социально-психологический портрет</a:t>
            </a:r>
            <a:endParaRPr dirty="0">
              <a:latin typeface="Montserrat" panose="00000500000000000000" pitchFamily="2" charset="-52"/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6340570"/>
              </p:ext>
            </p:extLst>
          </p:nvPr>
        </p:nvGraphicFramePr>
        <p:xfrm>
          <a:off x="114300" y="1809750"/>
          <a:ext cx="9029700" cy="3315816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009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09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5549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latin typeface="Montserrat" panose="00000500000000000000" pitchFamily="2" charset="-52"/>
                          <a:ea typeface="Euclid Circular B Medium"/>
                          <a:cs typeface="Arial"/>
                        </a:rPr>
                        <a:t>Целевая группа</a:t>
                      </a:r>
                      <a:endParaRPr lang="ru-RU" sz="1200" dirty="0">
                        <a:latin typeface="Montserrat" panose="00000500000000000000" pitchFamily="2" charset="-52"/>
                        <a:ea typeface="Euclid Circular B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latin typeface="Montserrat" panose="00000500000000000000" pitchFamily="2" charset="-52"/>
                          <a:ea typeface="Euclid Circular B Medium"/>
                          <a:cs typeface="Arial"/>
                        </a:rPr>
                        <a:t>Ее портрет (возраст, образование, увлечения)</a:t>
                      </a:r>
                      <a:endParaRPr lang="ru-RU" sz="1200" dirty="0">
                        <a:latin typeface="Montserrat" panose="00000500000000000000" pitchFamily="2" charset="-52"/>
                        <a:ea typeface="Euclid Circular B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latin typeface="Montserrat" panose="00000500000000000000" pitchFamily="2" charset="-52"/>
                          <a:ea typeface="Euclid Circular B Medium"/>
                          <a:cs typeface="Arial"/>
                        </a:rPr>
                        <a:t>Инструменты по работе</a:t>
                      </a:r>
                      <a:endParaRPr dirty="0">
                        <a:latin typeface="Montserrat" panose="00000500000000000000" pitchFamily="2" charset="-52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latin typeface="Montserrat" panose="00000500000000000000" pitchFamily="2" charset="-52"/>
                          <a:ea typeface="Euclid Circular B Medium"/>
                          <a:cs typeface="Arial"/>
                        </a:rPr>
                        <a:t>с данной целевой группой</a:t>
                      </a:r>
                      <a:endParaRPr lang="ru-RU" sz="1200" dirty="0">
                        <a:latin typeface="Montserrat" panose="00000500000000000000" pitchFamily="2" charset="-52"/>
                        <a:ea typeface="Euclid Circular B Medium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4613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 dirty="0" smtClean="0"/>
                        <a:t>Рабочая молодёжь</a:t>
                      </a:r>
                      <a:r>
                        <a:rPr lang="ru-RU" sz="1200" baseline="0" dirty="0" smtClean="0"/>
                        <a:t> (в том числе участники СВО)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 dirty="0" smtClean="0"/>
                        <a:t>Возраст 18-35 лет, образование – незаконченное средне-специальное и высшее, средне-специальное и высшее. Корпоративное </a:t>
                      </a:r>
                      <a:r>
                        <a:rPr lang="ru-RU" sz="1200" dirty="0" err="1" smtClean="0"/>
                        <a:t>волонтёрство</a:t>
                      </a:r>
                      <a:r>
                        <a:rPr lang="ru-RU" sz="1200" dirty="0" smtClean="0"/>
                        <a:t>, научные исследования,</a:t>
                      </a:r>
                      <a:r>
                        <a:rPr lang="ru-RU" sz="1200" baseline="0" dirty="0" smtClean="0"/>
                        <a:t> патриотическое воспитание подрастающего поколения.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 dirty="0" smtClean="0"/>
                        <a:t>Сервисы: мотивация активных граждан, корпоративное </a:t>
                      </a:r>
                      <a:r>
                        <a:rPr lang="ru-RU" sz="1200" dirty="0" err="1" smtClean="0"/>
                        <a:t>волонтёрство</a:t>
                      </a:r>
                      <a:r>
                        <a:rPr lang="ru-RU" sz="1200" dirty="0" smtClean="0"/>
                        <a:t>,</a:t>
                      </a:r>
                      <a:r>
                        <a:rPr lang="ru-RU" sz="1200" baseline="0" dirty="0" smtClean="0"/>
                        <a:t> реализация образовательных траекторий </a:t>
                      </a:r>
                      <a:r>
                        <a:rPr lang="ru-RU" sz="1200" baseline="0" dirty="0" err="1" smtClean="0"/>
                        <a:t>Добро.Университета</a:t>
                      </a:r>
                      <a:r>
                        <a:rPr lang="ru-RU" sz="1200" baseline="0" dirty="0" smtClean="0"/>
                        <a:t>, вовлечение участников СВО и членов их семей в общественные инициативы.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39343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 dirty="0" smtClean="0"/>
                        <a:t>Представители</a:t>
                      </a:r>
                      <a:r>
                        <a:rPr lang="ru-RU" sz="1200" baseline="0" dirty="0" smtClean="0"/>
                        <a:t> добровольческих сообществ </a:t>
                      </a:r>
                      <a:r>
                        <a:rPr lang="ru-RU" sz="1200" dirty="0" smtClean="0"/>
                        <a:t>среднего возраста</a:t>
                      </a:r>
                      <a:r>
                        <a:rPr lang="ru-RU" sz="1200" baseline="0" dirty="0" smtClean="0"/>
                        <a:t> (в том числе участники СВО)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 dirty="0" smtClean="0"/>
                        <a:t>Возраст</a:t>
                      </a:r>
                      <a:r>
                        <a:rPr lang="ru-RU" sz="1200" baseline="0" dirty="0" smtClean="0"/>
                        <a:t> 35-55</a:t>
                      </a:r>
                      <a:r>
                        <a:rPr lang="ru-RU" sz="1200" dirty="0" smtClean="0"/>
                        <a:t> лет,, средне-специальное и высшее. Корпоративное </a:t>
                      </a:r>
                      <a:r>
                        <a:rPr lang="ru-RU" sz="1200" dirty="0" err="1" smtClean="0"/>
                        <a:t>волонтёрство</a:t>
                      </a:r>
                      <a:r>
                        <a:rPr lang="ru-RU" sz="1200" dirty="0" smtClean="0"/>
                        <a:t>,  патриотическое воспитание подрастающего поколения,</a:t>
                      </a:r>
                      <a:r>
                        <a:rPr lang="ru-RU" sz="1200" baseline="0" dirty="0" smtClean="0"/>
                        <a:t> общественная деятельность, направленная на решение проблем территорий.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 dirty="0" smtClean="0"/>
                        <a:t>Сервисы:  мотивация активных граждан, корпоративное </a:t>
                      </a:r>
                      <a:r>
                        <a:rPr lang="ru-RU" sz="1200" dirty="0" err="1" smtClean="0"/>
                        <a:t>волонтёрство</a:t>
                      </a:r>
                      <a:r>
                        <a:rPr lang="ru-RU" sz="1200" dirty="0" smtClean="0"/>
                        <a:t>, реализация образовательных траекторий </a:t>
                      </a:r>
                      <a:r>
                        <a:rPr lang="ru-RU" sz="1200" dirty="0" err="1" smtClean="0"/>
                        <a:t>Добро.Университета</a:t>
                      </a:r>
                      <a:r>
                        <a:rPr lang="ru-RU" sz="1200" dirty="0" smtClean="0"/>
                        <a:t>,</a:t>
                      </a:r>
                      <a:r>
                        <a:rPr lang="ru-RU" sz="1200" baseline="0" dirty="0" smtClean="0"/>
                        <a:t> вовлечение участников СВО и членов их семей в общественные инициативы, мотивация активных граждан.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73952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8" name="object 2"/>
          <p:cNvSpPr txBox="1"/>
          <p:nvPr/>
        </p:nvSpPr>
        <p:spPr bwMode="auto">
          <a:xfrm>
            <a:off x="685800" y="747532"/>
            <a:ext cx="3276599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  <a:defRPr/>
            </a:pPr>
            <a:r>
              <a:rPr lang="ru-RU" sz="3000" b="1" spc="-20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5 </a:t>
            </a:r>
            <a:r>
              <a:rPr lang="ru-RU" sz="3000" b="1" spc="-20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Вебинар</a:t>
            </a:r>
            <a:r>
              <a:rPr lang="ru-RU" sz="3000" b="1" spc="-20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. Команда</a:t>
            </a:r>
            <a:endParaRPr sz="3000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51" name="object 8"/>
          <p:cNvSpPr txBox="1"/>
          <p:nvPr/>
        </p:nvSpPr>
        <p:spPr bwMode="auto">
          <a:xfrm>
            <a:off x="4267199" y="910804"/>
            <a:ext cx="4267200" cy="372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Перечислите членов вашей команды и опишите роли, функции и закрепленные сервисы за конкретным человеком.</a:t>
            </a:r>
            <a:endParaRPr dirty="0"/>
          </a:p>
        </p:txBody>
      </p:sp>
      <p:sp>
        <p:nvSpPr>
          <p:cNvPr id="53" name="Скругленный прямоугольник 52"/>
          <p:cNvSpPr/>
          <p:nvPr/>
        </p:nvSpPr>
        <p:spPr bwMode="auto">
          <a:xfrm>
            <a:off x="4191000" y="859829"/>
            <a:ext cx="4343399" cy="474488"/>
          </a:xfrm>
          <a:prstGeom prst="roundRect">
            <a:avLst>
              <a:gd name="adj" fmla="val 16667"/>
            </a:avLst>
          </a:prstGeom>
          <a:noFill/>
          <a:ln w="6350">
            <a:solidFill>
              <a:srgbClr val="2B1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6867076"/>
              </p:ext>
            </p:extLst>
          </p:nvPr>
        </p:nvGraphicFramePr>
        <p:xfrm>
          <a:off x="152400" y="1683687"/>
          <a:ext cx="8763000" cy="4116252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817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latin typeface="Euclid Circular B Medium"/>
                          <a:ea typeface="Euclid Circular B Medium"/>
                          <a:cs typeface="Arial"/>
                        </a:rPr>
                        <a:t>ФИО</a:t>
                      </a:r>
                      <a:endParaRPr lang="ru-RU" sz="1200" dirty="0">
                        <a:latin typeface="Euclid Circular B Medium"/>
                        <a:ea typeface="Euclid Circular B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>
                          <a:solidFill>
                            <a:schemeClr val="lt1"/>
                          </a:solidFill>
                          <a:latin typeface="Euclid Circular B Medium"/>
                          <a:ea typeface="Euclid Circular B Medium"/>
                          <a:cs typeface="Arial"/>
                        </a:rPr>
                        <a:t>Должность</a:t>
                      </a:r>
                      <a:endParaRPr lang="ru-RU" sz="1200">
                        <a:latin typeface="Euclid Circular B Medium"/>
                        <a:ea typeface="Euclid Circular B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 b="0" i="0" u="none" strike="noStrike">
                          <a:solidFill>
                            <a:schemeClr val="lt1"/>
                          </a:solidFill>
                          <a:latin typeface="Euclid Circular B Medium"/>
                          <a:ea typeface="Euclid Circular B Medium"/>
                          <a:cs typeface="Arial"/>
                        </a:rPr>
                        <a:t>Выполняемые задачи, за какие сервисы человек ответственен</a:t>
                      </a:r>
                      <a:endParaRPr lang="ru-RU" sz="1200">
                        <a:latin typeface="Euclid Circular B Medium"/>
                        <a:ea typeface="Euclid Circular B Medium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4889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 smtClean="0"/>
                        <a:t>Нечаев Константин Анатольевич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 smtClean="0"/>
                        <a:t>Директор АНО ИПИЦ «Свидетель века», руководитель </a:t>
                      </a:r>
                      <a:r>
                        <a:rPr lang="ru-RU" sz="1400" dirty="0" err="1" smtClean="0"/>
                        <a:t>Добро.Центра</a:t>
                      </a:r>
                      <a:r>
                        <a:rPr lang="ru-RU" sz="1400" dirty="0" smtClean="0"/>
                        <a:t> (на основании приказа по организации)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 smtClean="0"/>
                        <a:t>Выполняемые задачи – общее руководство </a:t>
                      </a:r>
                      <a:r>
                        <a:rPr lang="ru-RU" sz="1400" dirty="0" err="1" smtClean="0"/>
                        <a:t>Добро.Центром</a:t>
                      </a:r>
                      <a:r>
                        <a:rPr lang="ru-RU" sz="1400" dirty="0" smtClean="0"/>
                        <a:t>, координация работы</a:t>
                      </a:r>
                      <a:r>
                        <a:rPr lang="ru-RU" sz="1400" baseline="0" dirty="0" smtClean="0"/>
                        <a:t> его сотрудников. Курируемые сервисы: мотивация активных граждан, корпоративное </a:t>
                      </a:r>
                      <a:r>
                        <a:rPr lang="ru-RU" sz="1400" baseline="0" dirty="0" err="1" smtClean="0"/>
                        <a:t>волонтёрство</a:t>
                      </a:r>
                      <a:r>
                        <a:rPr lang="ru-RU" sz="1400" baseline="0" dirty="0" smtClean="0"/>
                        <a:t>, внедрение стандартов Ассоциации волонтёрских центров. 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4889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 smtClean="0"/>
                        <a:t>Курбатов Алексей Викторович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 smtClean="0"/>
                        <a:t>Соучредитель АНО ИПИЦ «Свидетель века»,</a:t>
                      </a:r>
                      <a:r>
                        <a:rPr lang="ru-RU" sz="1400" baseline="0" dirty="0" smtClean="0"/>
                        <a:t> администратор </a:t>
                      </a:r>
                      <a:r>
                        <a:rPr lang="ru-RU" sz="1400" baseline="0" dirty="0" err="1" smtClean="0"/>
                        <a:t>Добро.Центра</a:t>
                      </a:r>
                      <a:r>
                        <a:rPr lang="ru-RU" sz="1400" baseline="0" dirty="0" smtClean="0"/>
                        <a:t> (на основании приказа по организации)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 smtClean="0"/>
                        <a:t>Выполняемые</a:t>
                      </a:r>
                      <a:r>
                        <a:rPr lang="ru-RU" sz="1400" baseline="0" dirty="0" smtClean="0"/>
                        <a:t> задачи – предоставление сервисов </a:t>
                      </a:r>
                      <a:r>
                        <a:rPr lang="ru-RU" sz="1400" baseline="0" dirty="0" err="1" smtClean="0"/>
                        <a:t>Добро.Центра</a:t>
                      </a:r>
                      <a:r>
                        <a:rPr lang="ru-RU" sz="1400" baseline="0" dirty="0" smtClean="0"/>
                        <a:t>, взаимодействие с его партнёрами и </a:t>
                      </a:r>
                      <a:r>
                        <a:rPr lang="ru-RU" sz="1400" baseline="0" dirty="0" err="1" smtClean="0"/>
                        <a:t>благополучателями</a:t>
                      </a:r>
                      <a:r>
                        <a:rPr lang="ru-RU" sz="1400" baseline="0" dirty="0" smtClean="0"/>
                        <a:t>. Курируемые сервисы: реализация образовательных траекторий </a:t>
                      </a:r>
                      <a:r>
                        <a:rPr lang="ru-RU" sz="1400" baseline="0" dirty="0" err="1" smtClean="0"/>
                        <a:t>Добро.Университета</a:t>
                      </a:r>
                      <a:r>
                        <a:rPr lang="ru-RU" sz="1400" baseline="0" dirty="0" smtClean="0"/>
                        <a:t>, участие в деятельности движения Первых, научное </a:t>
                      </a:r>
                      <a:r>
                        <a:rPr lang="ru-RU" sz="1400" baseline="0" dirty="0" err="1" smtClean="0"/>
                        <a:t>волонтёрство</a:t>
                      </a:r>
                      <a:r>
                        <a:rPr lang="ru-RU" sz="1400" baseline="0" dirty="0" smtClean="0"/>
                        <a:t>. 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6113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 smtClean="0"/>
                        <a:t>Соколов Алексей Валериевич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 smtClean="0"/>
                        <a:t>Соучредитель АНО ИПИЦ «Свидетель века», администратор </a:t>
                      </a:r>
                      <a:r>
                        <a:rPr lang="ru-RU" sz="1400" dirty="0" err="1" smtClean="0"/>
                        <a:t>Добро.Центра</a:t>
                      </a:r>
                      <a:r>
                        <a:rPr lang="ru-RU" sz="1400" dirty="0" smtClean="0"/>
                        <a:t>, (на основании приказа по организации)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 smtClean="0"/>
                        <a:t>Выполняемые задачи – предоставление сервисов </a:t>
                      </a:r>
                      <a:r>
                        <a:rPr lang="ru-RU" sz="1400" dirty="0" err="1" smtClean="0"/>
                        <a:t>Добро.Центра</a:t>
                      </a:r>
                      <a:r>
                        <a:rPr lang="ru-RU" sz="1400" dirty="0" smtClean="0"/>
                        <a:t>, взаимодействие с его партнёрами и </a:t>
                      </a:r>
                      <a:r>
                        <a:rPr lang="ru-RU" sz="1400" dirty="0" err="1" smtClean="0"/>
                        <a:t>благополучателями</a:t>
                      </a:r>
                      <a:r>
                        <a:rPr lang="ru-RU" sz="1400" dirty="0" smtClean="0"/>
                        <a:t>. Курируемые сервисы: технология</a:t>
                      </a:r>
                      <a:r>
                        <a:rPr lang="ru-RU" sz="1400" baseline="0" dirty="0" smtClean="0"/>
                        <a:t> «Обучение служением», организация и проведение мероприятий, вовлечение участников СВО и членов их семей в общественные инициативы. 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 bwMode="auto">
          <a:xfrm>
            <a:off x="0" y="0"/>
            <a:ext cx="9296400" cy="523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61" name="Скругленный прямоугольник 60"/>
          <p:cNvSpPr/>
          <p:nvPr/>
        </p:nvSpPr>
        <p:spPr bwMode="auto">
          <a:xfrm>
            <a:off x="228599" y="1876517"/>
            <a:ext cx="8686799" cy="48614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rgbClr val="2B1262"/>
              </a:solidFill>
            </a:endParaRPr>
          </a:p>
        </p:txBody>
      </p:sp>
      <p:sp>
        <p:nvSpPr>
          <p:cNvPr id="63" name="object 2"/>
          <p:cNvSpPr txBox="1"/>
          <p:nvPr/>
        </p:nvSpPr>
        <p:spPr bwMode="auto">
          <a:xfrm>
            <a:off x="1752599" y="220204"/>
            <a:ext cx="7162800" cy="9489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  <a:defRPr/>
            </a:pPr>
            <a:r>
              <a:rPr lang="ru-RU" sz="20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6 </a:t>
            </a:r>
            <a:r>
              <a:rPr lang="ru-RU" sz="2000" b="1" spc="-20" dirty="0" err="1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Вебинар</a:t>
            </a:r>
            <a:r>
              <a:rPr lang="ru-RU" sz="20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 . </a:t>
            </a:r>
          </a:p>
          <a:p>
            <a:pPr marL="12700">
              <a:spcBef>
                <a:spcPts val="100"/>
              </a:spcBef>
              <a:tabLst>
                <a:tab pos="1871345" algn="l"/>
              </a:tabLst>
              <a:defRPr/>
            </a:pPr>
            <a:r>
              <a:rPr lang="ru-RU" sz="20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Финансирование </a:t>
            </a:r>
            <a:r>
              <a:rPr lang="ru-RU" sz="20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и организационная модель </a:t>
            </a:r>
            <a:r>
              <a:rPr lang="ru-RU" sz="2000" b="1" spc="-20" dirty="0" err="1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Добро.Центра</a:t>
            </a:r>
            <a:endParaRPr sz="2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64" name="object 8"/>
          <p:cNvSpPr txBox="1"/>
          <p:nvPr/>
        </p:nvSpPr>
        <p:spPr bwMode="auto">
          <a:xfrm>
            <a:off x="681959" y="1933320"/>
            <a:ext cx="7848600" cy="372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Опишите основные источники для получения финансирования, какие потребности они могут закрыть, опишите пошаговый план, чтобы получить это финансирование</a:t>
            </a:r>
            <a:endParaRPr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6877759"/>
              </p:ext>
            </p:extLst>
          </p:nvPr>
        </p:nvGraphicFramePr>
        <p:xfrm>
          <a:off x="228600" y="2419351"/>
          <a:ext cx="8686797" cy="2385085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8955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955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955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484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0" i="0" u="none" strike="noStrike" dirty="0">
                          <a:solidFill>
                            <a:schemeClr val="lt1"/>
                          </a:solidFill>
                          <a:latin typeface="Euclid Circular B Medium"/>
                          <a:ea typeface="Euclid Circular B Medium"/>
                          <a:cs typeface="Arial"/>
                        </a:rPr>
                        <a:t>Источник финансирования</a:t>
                      </a:r>
                      <a:endParaRPr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0" i="0" u="none" strike="noStrike" cap="none" spc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latin typeface="Euclid Circular B Medium"/>
                          <a:ea typeface="Euclid Circular B Medium"/>
                          <a:cs typeface="Arial"/>
                        </a:rPr>
                        <a:t>Для чего обращаемся</a:t>
                      </a:r>
                      <a:endParaRPr dirty="0"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0" i="0" u="none" strike="noStrike" cap="none" spc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latin typeface="Euclid Circular B Medium"/>
                          <a:ea typeface="Euclid Circular B Medium"/>
                          <a:cs typeface="Arial"/>
                        </a:rPr>
                        <a:t>к этому источники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0" i="0" u="none" strike="noStrike" cap="none" spc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latin typeface="Euclid Circular B Medium"/>
                          <a:ea typeface="Euclid Circular B Medium"/>
                          <a:cs typeface="Arial"/>
                        </a:rPr>
                        <a:t>Что нужно сделать, чтобы получить финансирование?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200" dirty="0" smtClean="0"/>
                        <a:t>Регулярные и единовременные поступления от учредителей.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200" dirty="0" smtClean="0"/>
                        <a:t>Финансирование текущей деятельности Организации</a:t>
                      </a:r>
                      <a:r>
                        <a:rPr lang="ru-RU" sz="1200" baseline="0" dirty="0" smtClean="0"/>
                        <a:t> и </a:t>
                      </a:r>
                      <a:r>
                        <a:rPr lang="ru-RU" sz="1200" baseline="0" dirty="0" err="1" smtClean="0"/>
                        <a:t>Добро.Центра</a:t>
                      </a:r>
                      <a:r>
                        <a:rPr lang="ru-RU" sz="1200" baseline="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200" dirty="0" smtClean="0"/>
                        <a:t>Соблюдать требования Устава</a:t>
                      </a:r>
                      <a:r>
                        <a:rPr lang="ru-RU" sz="1200" baseline="0" dirty="0" smtClean="0"/>
                        <a:t> Организации.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200" dirty="0" smtClean="0"/>
                        <a:t>Средства государственной поддержки деятельности Организации, гранты.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200" dirty="0" smtClean="0"/>
                        <a:t>Реализация проектов в рамках ведения уставной</a:t>
                      </a:r>
                      <a:r>
                        <a:rPr lang="ru-RU" sz="1200" baseline="0" dirty="0" smtClean="0"/>
                        <a:t> деятельности Организации и работы </a:t>
                      </a:r>
                      <a:r>
                        <a:rPr lang="ru-RU" sz="1200" baseline="0" dirty="0" err="1" smtClean="0"/>
                        <a:t>Добро.Центра</a:t>
                      </a:r>
                      <a:r>
                        <a:rPr lang="ru-RU" sz="1200" baseline="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200" dirty="0" smtClean="0"/>
                        <a:t>Активное участие в </a:t>
                      </a:r>
                      <a:r>
                        <a:rPr lang="ru-RU" sz="1200" dirty="0" err="1" smtClean="0"/>
                        <a:t>грантовых</a:t>
                      </a:r>
                      <a:r>
                        <a:rPr lang="ru-RU" sz="1200" dirty="0" smtClean="0"/>
                        <a:t> конкурса всех уровней (уже реализуется).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200" dirty="0" smtClean="0"/>
                        <a:t>Добровольные имущественные взносы, пожертвования. финансирования.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r>
                        <a:rPr lang="ru-RU" sz="1200" dirty="0" smtClean="0"/>
                        <a:t>Реализация проектов в рамках ведения уставной деятельности Организации и работы </a:t>
                      </a:r>
                      <a:r>
                        <a:rPr lang="ru-RU" sz="1200" dirty="0" err="1" smtClean="0"/>
                        <a:t>Добро.Центра</a:t>
                      </a:r>
                      <a:r>
                        <a:rPr lang="ru-RU" sz="1200" dirty="0" smtClean="0"/>
                        <a:t>.</a:t>
                      </a:r>
                    </a:p>
                    <a:p>
                      <a:pPr algn="just">
                        <a:defRPr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 bwMode="auto">
          <a:xfrm>
            <a:off x="228600" y="1243349"/>
            <a:ext cx="8686799" cy="59659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rgbClr val="2B1262"/>
              </a:solidFill>
            </a:endParaRPr>
          </a:p>
        </p:txBody>
      </p:sp>
      <p:sp>
        <p:nvSpPr>
          <p:cNvPr id="9" name="object 8"/>
          <p:cNvSpPr txBox="1"/>
          <p:nvPr/>
        </p:nvSpPr>
        <p:spPr bwMode="auto">
          <a:xfrm>
            <a:off x="681959" y="1359354"/>
            <a:ext cx="6248400" cy="372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Учредителем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является Автономная некоммерческая организация «Историко-патриотический информационный Центр «Свидетель века» 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(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ОГРН 1233100002431 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) </a:t>
            </a:r>
            <a:endParaRPr dirty="0"/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228599" y="4578351"/>
            <a:ext cx="8700912" cy="508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endParaRPr lang="ru-RU" sz="1050" b="1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11" name="object 8"/>
          <p:cNvSpPr txBox="1"/>
          <p:nvPr/>
        </p:nvSpPr>
        <p:spPr bwMode="auto">
          <a:xfrm>
            <a:off x="687720" y="4666666"/>
            <a:ext cx="7920959" cy="372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Сделать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финансово стабильной организацией 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планируется за счёт участия 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в 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грантах  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коммерческая деятельности 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в сфере социального препирательства (предоставление образовательных и иных социальных услуг).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 bwMode="auto"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 bwMode="auto">
          <a:xfrm>
            <a:off x="4541651" y="932447"/>
            <a:ext cx="3048000" cy="779289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54" name="object 2"/>
          <p:cNvSpPr txBox="1"/>
          <p:nvPr/>
        </p:nvSpPr>
        <p:spPr bwMode="auto">
          <a:xfrm>
            <a:off x="448018" y="1001490"/>
            <a:ext cx="3962399" cy="64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  <a:defRPr/>
            </a:pPr>
            <a:r>
              <a:rPr lang="ru-RU" sz="2000" b="1" spc="-20" dirty="0" smtClean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7 </a:t>
            </a:r>
            <a:r>
              <a:rPr lang="ru-RU" sz="2000" b="1" spc="-20" dirty="0" err="1" smtClean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вебинар</a:t>
            </a:r>
            <a:r>
              <a:rPr lang="ru-RU" sz="2000" b="1" spc="-20" dirty="0" smtClean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. Взаимодействие</a:t>
            </a:r>
            <a:endParaRPr sz="1200" dirty="0">
              <a:latin typeface="Montserrat" panose="00000500000000000000" pitchFamily="2" charset="-52"/>
            </a:endParaRPr>
          </a:p>
          <a:p>
            <a:pPr marL="12700">
              <a:spcBef>
                <a:spcPts val="100"/>
              </a:spcBef>
              <a:tabLst>
                <a:tab pos="1871345" algn="l"/>
              </a:tabLst>
              <a:defRPr/>
            </a:pPr>
            <a:r>
              <a:rPr lang="ru-RU" sz="2000" b="1" spc="-20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с партнерами</a:t>
            </a:r>
            <a:endParaRPr sz="2000" dirty="0">
              <a:solidFill>
                <a:schemeClr val="bg1"/>
              </a:solidFill>
              <a:latin typeface="Montserrat" panose="00000500000000000000" pitchFamily="2" charset="-52"/>
              <a:cs typeface="Euclid Circular B SemiBold"/>
            </a:endParaRPr>
          </a:p>
        </p:txBody>
      </p:sp>
      <p:sp>
        <p:nvSpPr>
          <p:cNvPr id="55" name="object 8"/>
          <p:cNvSpPr txBox="1"/>
          <p:nvPr/>
        </p:nvSpPr>
        <p:spPr bwMode="auto">
          <a:xfrm>
            <a:off x="4666534" y="1046054"/>
            <a:ext cx="2667000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Пропишите потенциальных партнеров, а также условия, на которых вы </a:t>
            </a:r>
            <a:r>
              <a:rPr lang="ru-RU" sz="1050" b="1" dirty="0" smtClean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построите работу</a:t>
            </a:r>
            <a:endParaRPr dirty="0">
              <a:latin typeface="Montserrat" panose="00000500000000000000" pitchFamily="2" charset="-52"/>
            </a:endParaRPr>
          </a:p>
        </p:txBody>
      </p:sp>
      <p:graphicFrame>
        <p:nvGraphicFramePr>
          <p:cNvPr id="56" name="Таблица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0173780"/>
              </p:ext>
            </p:extLst>
          </p:nvPr>
        </p:nvGraphicFramePr>
        <p:xfrm>
          <a:off x="198956" y="1885951"/>
          <a:ext cx="8915400" cy="25603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681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latin typeface="Montserrat" panose="00000500000000000000" pitchFamily="2" charset="-52"/>
                          <a:ea typeface="Euclid Circular B Medium"/>
                          <a:cs typeface="Arial"/>
                        </a:rPr>
                        <a:t>Партнер</a:t>
                      </a:r>
                      <a:endParaRPr lang="ru-RU" sz="1200" dirty="0">
                        <a:latin typeface="Montserrat" panose="00000500000000000000" pitchFamily="2" charset="-52"/>
                        <a:ea typeface="Euclid Circular B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latin typeface="Montserrat" panose="00000500000000000000" pitchFamily="2" charset="-52"/>
                          <a:ea typeface="Euclid Circular B Medium"/>
                          <a:cs typeface="Arial"/>
                        </a:rPr>
                        <a:t>Что вы можете дать партнеру?</a:t>
                      </a:r>
                      <a:endParaRPr lang="ru-RU" sz="1200" dirty="0">
                        <a:latin typeface="Montserrat" panose="00000500000000000000" pitchFamily="2" charset="-52"/>
                        <a:ea typeface="Euclid Circular B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latin typeface="Montserrat" panose="00000500000000000000" pitchFamily="2" charset="-52"/>
                          <a:ea typeface="Euclid Circular B Medium"/>
                          <a:cs typeface="Arial"/>
                        </a:rPr>
                        <a:t>Что вы хотите получить</a:t>
                      </a:r>
                      <a:endParaRPr dirty="0">
                        <a:latin typeface="Montserrat" panose="00000500000000000000" pitchFamily="2" charset="-52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latin typeface="Montserrat" panose="00000500000000000000" pitchFamily="2" charset="-52"/>
                          <a:ea typeface="Euclid Circular B Medium"/>
                          <a:cs typeface="Arial"/>
                        </a:rPr>
                        <a:t>от партнера?</a:t>
                      </a:r>
                      <a:endParaRPr lang="ru-RU" sz="1200" dirty="0">
                        <a:latin typeface="Montserrat" panose="00000500000000000000" pitchFamily="2" charset="-52"/>
                        <a:ea typeface="Euclid Circular B Medium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890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 smtClean="0"/>
                        <a:t>Администрация </a:t>
                      </a:r>
                      <a:r>
                        <a:rPr lang="ru-RU" sz="1400" dirty="0" err="1" smtClean="0"/>
                        <a:t>Старооскольского</a:t>
                      </a:r>
                      <a:r>
                        <a:rPr lang="ru-RU" sz="1400" dirty="0" smtClean="0"/>
                        <a:t> городского округа Белгородской области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 smtClean="0"/>
                        <a:t>Реализация совместных проектах по развитию социальных и гражданских инициатив в </a:t>
                      </a:r>
                      <a:r>
                        <a:rPr lang="ru-RU" sz="1400" dirty="0" err="1" smtClean="0"/>
                        <a:t>Старооскольском</a:t>
                      </a:r>
                      <a:r>
                        <a:rPr lang="ru-RU" sz="1400" dirty="0" smtClean="0"/>
                        <a:t> городском округе.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 smtClean="0"/>
                        <a:t>Административную, организационную, консультационную и информационную поддержку. 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681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 dirty="0" smtClean="0"/>
                        <a:t>МБУК «</a:t>
                      </a:r>
                      <a:r>
                        <a:rPr lang="ru-RU" sz="1200" dirty="0" err="1" smtClean="0"/>
                        <a:t>Старооскольский</a:t>
                      </a:r>
                      <a:r>
                        <a:rPr lang="ru-RU" sz="1200" dirty="0" smtClean="0"/>
                        <a:t> краеведческий музей»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 smtClean="0"/>
                        <a:t>Реализация совместных проектах</a:t>
                      </a:r>
                      <a:r>
                        <a:rPr lang="ru-RU" sz="1400" baseline="0" dirty="0" smtClean="0"/>
                        <a:t> по сервисам: организация и проведение мероприятий, научное </a:t>
                      </a:r>
                      <a:r>
                        <a:rPr lang="ru-RU" sz="1400" baseline="0" dirty="0" err="1" smtClean="0"/>
                        <a:t>волонтёрство</a:t>
                      </a:r>
                      <a:r>
                        <a:rPr lang="ru-RU" sz="1400" baseline="0" dirty="0" smtClean="0"/>
                        <a:t>, мотивация активных граждан.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 smtClean="0"/>
                        <a:t>Консультативную, методическую и организационную поддержку. 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 bwMode="auto"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 bwMode="auto">
          <a:xfrm>
            <a:off x="4541651" y="932447"/>
            <a:ext cx="3048000" cy="779289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54" name="object 2"/>
          <p:cNvSpPr txBox="1"/>
          <p:nvPr/>
        </p:nvSpPr>
        <p:spPr bwMode="auto">
          <a:xfrm>
            <a:off x="448018" y="1001490"/>
            <a:ext cx="3962399" cy="64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  <a:defRPr/>
            </a:pPr>
            <a:r>
              <a:rPr lang="ru-RU" sz="2000" b="1" spc="-20" dirty="0" smtClean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7 </a:t>
            </a:r>
            <a:r>
              <a:rPr lang="ru-RU" sz="2000" b="1" spc="-20" dirty="0" err="1" smtClean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вебинар</a:t>
            </a:r>
            <a:r>
              <a:rPr lang="ru-RU" sz="2000" b="1" spc="-20" dirty="0" smtClean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. Взаимодействие</a:t>
            </a:r>
            <a:endParaRPr sz="1200" dirty="0">
              <a:latin typeface="Montserrat" panose="00000500000000000000" pitchFamily="2" charset="-52"/>
            </a:endParaRPr>
          </a:p>
          <a:p>
            <a:pPr marL="12700">
              <a:spcBef>
                <a:spcPts val="100"/>
              </a:spcBef>
              <a:tabLst>
                <a:tab pos="1871345" algn="l"/>
              </a:tabLst>
              <a:defRPr/>
            </a:pPr>
            <a:r>
              <a:rPr lang="ru-RU" sz="2000" b="1" spc="-20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с партнерами</a:t>
            </a:r>
            <a:endParaRPr sz="2000" dirty="0">
              <a:solidFill>
                <a:schemeClr val="bg1"/>
              </a:solidFill>
              <a:latin typeface="Montserrat" panose="00000500000000000000" pitchFamily="2" charset="-52"/>
              <a:cs typeface="Euclid Circular B SemiBold"/>
            </a:endParaRPr>
          </a:p>
        </p:txBody>
      </p:sp>
      <p:sp>
        <p:nvSpPr>
          <p:cNvPr id="55" name="object 8"/>
          <p:cNvSpPr txBox="1"/>
          <p:nvPr/>
        </p:nvSpPr>
        <p:spPr bwMode="auto">
          <a:xfrm>
            <a:off x="4666534" y="1046054"/>
            <a:ext cx="2667000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Пропишите потенциальных партнеров, а также условия, на которых вы </a:t>
            </a:r>
            <a:r>
              <a:rPr lang="ru-RU" sz="1050" b="1" dirty="0" smtClean="0">
                <a:solidFill>
                  <a:schemeClr val="bg1"/>
                </a:solidFill>
                <a:latin typeface="Montserrat" panose="00000500000000000000" pitchFamily="2" charset="-52"/>
                <a:cs typeface="Euclid Circular B SemiBold"/>
              </a:rPr>
              <a:t>построите работу</a:t>
            </a:r>
            <a:endParaRPr dirty="0">
              <a:latin typeface="Montserrat" panose="00000500000000000000" pitchFamily="2" charset="-52"/>
            </a:endParaRPr>
          </a:p>
        </p:txBody>
      </p:sp>
      <p:graphicFrame>
        <p:nvGraphicFramePr>
          <p:cNvPr id="56" name="Таблица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25608604"/>
              </p:ext>
            </p:extLst>
          </p:nvPr>
        </p:nvGraphicFramePr>
        <p:xfrm>
          <a:off x="198956" y="1885951"/>
          <a:ext cx="8915400" cy="28346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4012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423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681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latin typeface="Montserrat" panose="00000500000000000000" pitchFamily="2" charset="-52"/>
                          <a:ea typeface="Euclid Circular B Medium"/>
                          <a:cs typeface="Arial"/>
                        </a:rPr>
                        <a:t>Партнер</a:t>
                      </a:r>
                      <a:endParaRPr lang="ru-RU" sz="1200" dirty="0">
                        <a:latin typeface="Montserrat" panose="00000500000000000000" pitchFamily="2" charset="-52"/>
                        <a:ea typeface="Euclid Circular B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latin typeface="Montserrat" panose="00000500000000000000" pitchFamily="2" charset="-52"/>
                          <a:ea typeface="Euclid Circular B Medium"/>
                          <a:cs typeface="Arial"/>
                        </a:rPr>
                        <a:t>Что вы можете дать партнеру?</a:t>
                      </a:r>
                      <a:endParaRPr lang="ru-RU" sz="1200" dirty="0">
                        <a:latin typeface="Montserrat" panose="00000500000000000000" pitchFamily="2" charset="-52"/>
                        <a:ea typeface="Euclid Circular B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latin typeface="Montserrat" panose="00000500000000000000" pitchFamily="2" charset="-52"/>
                          <a:ea typeface="Euclid Circular B Medium"/>
                          <a:cs typeface="Arial"/>
                        </a:rPr>
                        <a:t>Что вы хотите получить</a:t>
                      </a:r>
                      <a:endParaRPr dirty="0">
                        <a:latin typeface="Montserrat" panose="00000500000000000000" pitchFamily="2" charset="-52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latin typeface="Montserrat" panose="00000500000000000000" pitchFamily="2" charset="-52"/>
                          <a:ea typeface="Euclid Circular B Medium"/>
                          <a:cs typeface="Arial"/>
                        </a:rPr>
                        <a:t>от партнера?</a:t>
                      </a:r>
                      <a:endParaRPr lang="ru-RU" sz="1200" dirty="0">
                        <a:latin typeface="Montserrat" panose="00000500000000000000" pitchFamily="2" charset="-52"/>
                        <a:ea typeface="Euclid Circular B Medium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53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 dirty="0" smtClean="0"/>
                        <a:t>МБУК «</a:t>
                      </a:r>
                      <a:r>
                        <a:rPr lang="ru-RU" sz="1200" dirty="0" err="1" smtClean="0"/>
                        <a:t>Старооскольская</a:t>
                      </a:r>
                      <a:r>
                        <a:rPr lang="ru-RU" sz="1200" dirty="0" smtClean="0"/>
                        <a:t> ЦБС»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 dirty="0" smtClean="0"/>
                        <a:t>Реализация совместных проектов по сервисам: организация и проведение мероприятий, научное </a:t>
                      </a:r>
                      <a:r>
                        <a:rPr lang="ru-RU" sz="1200" dirty="0" err="1" smtClean="0"/>
                        <a:t>волонтёрство</a:t>
                      </a:r>
                      <a:r>
                        <a:rPr lang="ru-RU" sz="1200" dirty="0" smtClean="0"/>
                        <a:t>, мотивация активных граждан,</a:t>
                      </a:r>
                      <a:r>
                        <a:rPr lang="ru-RU" sz="1200" baseline="0" dirty="0" smtClean="0"/>
                        <a:t> вовлечение участников СВО и членов их семей в  общественные инициативы, внедрение стандартов Ассоциации волонтёрских центров. </a:t>
                      </a:r>
                      <a:endParaRPr lang="ru-RU" sz="1200" dirty="0" smtClean="0"/>
                    </a:p>
                    <a:p>
                      <a:pPr>
                        <a:defRPr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 dirty="0" smtClean="0"/>
                        <a:t>Методическую, информационную и организационную поддержку, предоставление</a:t>
                      </a:r>
                      <a:r>
                        <a:rPr lang="ru-RU" sz="1200" baseline="0" dirty="0" smtClean="0"/>
                        <a:t> помещения для проведения крупных мероприятий в рамках работы </a:t>
                      </a:r>
                      <a:r>
                        <a:rPr lang="ru-RU" sz="1200" baseline="0" dirty="0" err="1" smtClean="0"/>
                        <a:t>Добро.Центра</a:t>
                      </a:r>
                      <a:r>
                        <a:rPr lang="ru-RU" sz="1200" baseline="0" dirty="0" smtClean="0"/>
                        <a:t> 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39923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 dirty="0" err="1" smtClean="0"/>
                        <a:t>Старооскольский</a:t>
                      </a:r>
                      <a:r>
                        <a:rPr lang="ru-RU" sz="1200" dirty="0" smtClean="0"/>
                        <a:t> филиал НИУ «</a:t>
                      </a:r>
                      <a:r>
                        <a:rPr lang="ru-RU" sz="1200" dirty="0" err="1" smtClean="0"/>
                        <a:t>БелГУ</a:t>
                      </a:r>
                      <a:r>
                        <a:rPr lang="ru-RU" sz="1200" dirty="0" smtClean="0"/>
                        <a:t>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 dirty="0" smtClean="0"/>
                        <a:t>Реализация совместных проектов по сервисам: организация и проведение мероприятий, научное </a:t>
                      </a:r>
                      <a:r>
                        <a:rPr lang="ru-RU" sz="1200" dirty="0" err="1" smtClean="0"/>
                        <a:t>волонтёрство</a:t>
                      </a:r>
                      <a:r>
                        <a:rPr lang="ru-RU" sz="1200" dirty="0" smtClean="0"/>
                        <a:t>, мотивация активных граждан, участие в деятельности Движения Первых, реализация образовательных траекторий </a:t>
                      </a:r>
                      <a:r>
                        <a:rPr lang="ru-RU" sz="1200" dirty="0" err="1" smtClean="0"/>
                        <a:t>Добро.Университета</a:t>
                      </a:r>
                      <a:r>
                        <a:rPr lang="ru-RU" sz="1200" dirty="0" smtClean="0"/>
                        <a:t>.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200" dirty="0" smtClean="0"/>
                        <a:t>Методическую, информационную, консультационную  и организационную поддержку, предоставление помещения для проведения крупных мероприятий в рамках работы </a:t>
                      </a:r>
                      <a:r>
                        <a:rPr lang="ru-RU" sz="1200" dirty="0" err="1" smtClean="0"/>
                        <a:t>Добро.Центра</a:t>
                      </a:r>
                      <a:r>
                        <a:rPr lang="ru-RU" sz="1200" dirty="0" smtClean="0"/>
                        <a:t>.</a:t>
                      </a:r>
                    </a:p>
                    <a:p>
                      <a:pPr>
                        <a:defRPr/>
                      </a:pP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1728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 bwMode="auto">
          <a:xfrm>
            <a:off x="228601" y="133350"/>
            <a:ext cx="8686800" cy="13953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32" name="Скругленный прямоугольник 31"/>
          <p:cNvSpPr/>
          <p:nvPr/>
        </p:nvSpPr>
        <p:spPr bwMode="auto">
          <a:xfrm>
            <a:off x="457200" y="1581150"/>
            <a:ext cx="8229600" cy="762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rgbClr val="2B1262"/>
              </a:solidFill>
            </a:endParaRPr>
          </a:p>
        </p:txBody>
      </p:sp>
      <p:sp>
        <p:nvSpPr>
          <p:cNvPr id="33" name="object 2"/>
          <p:cNvSpPr txBox="1"/>
          <p:nvPr/>
        </p:nvSpPr>
        <p:spPr bwMode="auto">
          <a:xfrm>
            <a:off x="457200" y="895350"/>
            <a:ext cx="7162800" cy="474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  <a:defRPr/>
            </a:pPr>
            <a:r>
              <a:rPr lang="ru-RU" sz="30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8 </a:t>
            </a:r>
            <a:r>
              <a:rPr lang="ru-RU" sz="3000" b="1" spc="-20" dirty="0" err="1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вебинар</a:t>
            </a:r>
            <a:r>
              <a:rPr lang="ru-RU" sz="30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. Пространство </a:t>
            </a:r>
            <a:r>
              <a:rPr lang="ru-RU" sz="30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и </a:t>
            </a:r>
            <a:r>
              <a:rPr lang="ru-RU" sz="3000" b="1" spc="-20" dirty="0" err="1">
                <a:solidFill>
                  <a:schemeClr val="bg1"/>
                </a:solidFill>
                <a:latin typeface="Euclid Circular B SemiBold"/>
                <a:cs typeface="Euclid Circular B SemiBold"/>
              </a:rPr>
              <a:t>брендинг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34" name="object 8"/>
          <p:cNvSpPr txBox="1"/>
          <p:nvPr/>
        </p:nvSpPr>
        <p:spPr bwMode="auto">
          <a:xfrm>
            <a:off x="228600" y="1676264"/>
            <a:ext cx="8686800" cy="9111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  <a:defRPr/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Представляем план пространства, расположенного в помещении размером 20.6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кв.м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. с функциональными 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зонами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. 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В нём заложены следующие ценности: инициативность, командная работа, творчество, патриотизм.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Ааутеничность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(особенность) вашего 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центра состоит в создании на его базе пространства для совместной работы по реализации гражданских инициатив добровольческих сообществ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Старооскольскольского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городского округа Белгородской области с учётом опыта волонтёрской деятельности местных НКО. </a:t>
            </a:r>
            <a:endParaRPr dirty="0"/>
          </a:p>
        </p:txBody>
      </p:sp>
      <p:pic>
        <p:nvPicPr>
          <p:cNvPr id="1028" name="Picture 4" descr="Добро.Центр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4303" y="2876550"/>
            <a:ext cx="4681098" cy="209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0578" y="2682524"/>
            <a:ext cx="2746022" cy="23165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3170</TotalTime>
  <Words>1206</Words>
  <Application>Microsoft Office PowerPoint</Application>
  <DocSecurity>0</DocSecurity>
  <PresentationFormat>Экран (16:9)</PresentationFormat>
  <Paragraphs>130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Арина</dc:creator>
  <cp:keywords/>
  <dc:description/>
  <cp:lastModifiedBy>vga</cp:lastModifiedBy>
  <cp:revision>253</cp:revision>
  <dcterms:created xsi:type="dcterms:W3CDTF">2023-03-13T00:14:48Z</dcterms:created>
  <dcterms:modified xsi:type="dcterms:W3CDTF">2024-05-15T13:09:02Z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2023-03-13T00:00:00Z</vt:filetime>
  </property>
</Properties>
</file>