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sldIdLst>
    <p:sldId id="259" r:id="rId2"/>
    <p:sldId id="274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54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66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95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90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79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823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6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75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3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38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31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2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yar.ru/istoriya/item/1365-ulitsy.html" TargetMode="External"/><Relationship Id="rId3" Type="http://schemas.openxmlformats.org/officeDocument/2006/relationships/hyperlink" Target="https://www.yararchive.ru/publications/details/93/" TargetMode="External"/><Relationship Id="rId7" Type="http://schemas.openxmlformats.org/officeDocument/2006/relationships/hyperlink" Target="https://docplayer.ru/46420739-Arhitektura-provincii.html" TargetMode="External"/><Relationship Id="rId2" Type="http://schemas.openxmlformats.org/officeDocument/2006/relationships/hyperlink" Target="https://yarwiki.ru/article/131/monastyr-kirillo-afanasevskij-v-yaroslavl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old-yar.ru/story/94/" TargetMode="External"/><Relationship Id="rId5" Type="http://schemas.openxmlformats.org/officeDocument/2006/relationships/hyperlink" Target="https://yargid.ru/blog/history_houses/50.html" TargetMode="External"/><Relationship Id="rId4" Type="http://schemas.openxmlformats.org/officeDocument/2006/relationships/hyperlink" Target="https://nash-yaroslavl.ru/publ/pamjatniki_arkhitektury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Yar_sobor_icons.jpg?uselang=ru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3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3337"/>
            <a:ext cx="8352928" cy="5158031"/>
          </a:xfrm>
          <a:prstGeom prst="rect">
            <a:avLst/>
          </a:prstGeom>
          <a:noFill/>
          <a:ln>
            <a:noFill/>
          </a:ln>
          <a:effectLst>
            <a:glow rad="228600">
              <a:schemeClr val="bg2">
                <a:lumMod val="9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8352928" cy="10801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3008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Памятник-монумент «Вечный огонь» — памятник-монумент в честь боевой и трудовой славы ярославцев в годы Великой Отечественной войны 1941—1945 годов.</a:t>
            </a:r>
          </a:p>
        </p:txBody>
      </p:sp>
    </p:spTree>
    <p:extLst>
      <p:ext uri="{BB962C8B-B14F-4D97-AF65-F5344CB8AC3E}">
        <p14:creationId xmlns:p14="http://schemas.microsoft.com/office/powerpoint/2010/main" val="182916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5" y="1270261"/>
            <a:ext cx="3600400" cy="540060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2">
                <a:lumMod val="9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56" y="1316667"/>
            <a:ext cx="3480294" cy="5256584"/>
          </a:xfrm>
          <a:prstGeom prst="rect">
            <a:avLst/>
          </a:prstGeom>
          <a:noFill/>
          <a:ln>
            <a:noFill/>
          </a:ln>
          <a:effectLst>
            <a:glow rad="228600">
              <a:schemeClr val="bg2">
                <a:lumMod val="9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5654" y="69932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Демидовский столп в Ярославле — памятник Павлу Григорьевичу Демидову, основателю Ярославского Демидовского училища высших наук.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00628" y="0"/>
            <a:ext cx="3701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Восстановленный памятник, установленный на прежнем месте на средства городского бюджета в 2005 году.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35463" y="6201852"/>
            <a:ext cx="1010826" cy="41730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14504" y="6201852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1829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97297" y="6219044"/>
            <a:ext cx="864096" cy="40011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77325" y="6201852"/>
            <a:ext cx="704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195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536503" cy="6264696"/>
          </a:xfrm>
          <a:prstGeom prst="rect">
            <a:avLst/>
          </a:prstGeom>
          <a:noFill/>
          <a:ln>
            <a:noFill/>
          </a:ln>
          <a:effectLst>
            <a:glow rad="228600">
              <a:schemeClr val="bg2">
                <a:lumMod val="9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5220072" y="332656"/>
            <a:ext cx="3672408" cy="626469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70276" y="231084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начале площади 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Челюскинцев, 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 стороны церкви 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Ильи Пророка возвышается 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Памятник борцам </a:t>
            </a: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 Советскую власть.</a:t>
            </a:r>
          </a:p>
        </p:txBody>
      </p:sp>
    </p:spTree>
    <p:extLst>
      <p:ext uri="{BB962C8B-B14F-4D97-AF65-F5344CB8AC3E}">
        <p14:creationId xmlns:p14="http://schemas.microsoft.com/office/powerpoint/2010/main" val="381556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photographers.ua/thumbnails/pictures/13114/800ximg_9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76"/>
            <a:ext cx="4774617" cy="32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yargid.ru/uploads/images/lsgallery/2016/03/26/3f2a8eb2c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16" y="0"/>
            <a:ext cx="4369384" cy="24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astvu.com/_p/a/h/f/a/hfa1ws7n3txkze7k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212976"/>
            <a:ext cx="4774617" cy="36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99px.ru/sstorage/56/2018/09/image_562609181351514826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16" y="2418430"/>
            <a:ext cx="4369384" cy="44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2852936"/>
            <a:ext cx="3312368" cy="36004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современный Ярославль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2062254"/>
            <a:ext cx="3312368" cy="35758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старый Ярославль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6525344"/>
            <a:ext cx="3744416" cy="3326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площадь Челюскинцев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08104" y="6545262"/>
            <a:ext cx="3456384" cy="33265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Успенский собор</a:t>
            </a:r>
          </a:p>
        </p:txBody>
      </p:sp>
    </p:spTree>
    <p:extLst>
      <p:ext uri="{BB962C8B-B14F-4D97-AF65-F5344CB8AC3E}">
        <p14:creationId xmlns:p14="http://schemas.microsoft.com/office/powerpoint/2010/main" val="16531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85720" y="1214422"/>
            <a:ext cx="850112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1."Путеводитель. Ярославль" /Под редакцией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А.В.Федорчука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- 2-е издание, переработанное и дополненное- Ярославль: Академия развития, 2007.-192с.: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иллюстрированый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Н.В.Дутов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"Ярославль. Путеводитель по исторической части города от историка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Н.В.Дутова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 ООО "Российские справочники" 2015 г.(тираж 3000 экз.)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3.Н.В.Дутов "Ярославль: история и топонимика улиц и площадей города". Краеведческие хроники. Ярославль, 2012г.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4.Н.В.Дутов "Ярославль: история и топонимика улиц и площадей города". Краеведческие хроники. 2-е издание, исправленное и дополненное.Ярославль, Российские справочники, 2015г.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Различные статьи и заметки из старых газет и журналов.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488" y="214290"/>
            <a:ext cx="34932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Источники: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57158" y="117693"/>
            <a:ext cx="8501122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6.https://yarwiki.ru/article/131/monastyr-kirillo-afanasevskij-v-yaroslavle#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7. https://www.yararchive.ru/publications/details/93/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https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://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www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yararchive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publications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details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/431/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9. https://nash-yaroslavl.ru/publ/pamjatniki_arkhitektury/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10. https://yargid.ru/blog/history_houses/50.html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11. http://old-yar.ru/story/94/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12.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https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://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docplayer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.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ru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/46420739-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Arhitektura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-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provincii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.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html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13.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https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://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openyar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.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ru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istoriya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/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item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/1365-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ulitsy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.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html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14.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://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www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yarregion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depts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dcul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tmppages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monument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aspx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newsID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=607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https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://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ru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wikipedia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org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wiki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16.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https://dic.academic.ru/dic.nsf/ruwiki/1850586  17.https://dic.academic.ru/dic.nsf/ruwiki/1850586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18.http://ps-spb2008.narod.ru/yaroslavl1.htm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19.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https://ru.wikipedia.org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20.http://www.infobps.ru/dostoprim/vedi_vechni_ogon_y.htm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214290"/>
            <a:ext cx="59293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>
                <a:latin typeface="Times New Roman" pitchFamily="18" charset="0"/>
                <a:cs typeface="Times New Roman" pitchFamily="18" charset="0"/>
              </a:rPr>
              <a:t>Благодарим </a:t>
            </a:r>
          </a:p>
          <a:p>
            <a:pPr algn="ctr"/>
            <a:r>
              <a:rPr lang="ru-RU" sz="6000" b="1" i="1" dirty="0"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  <p:pic>
        <p:nvPicPr>
          <p:cNvPr id="3" name="Рисунок 2" descr="Старый Ярославль Фото: Плац-парадная площадь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2000240"/>
            <a:ext cx="6643734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99641E5-7060-4956-928E-7F08EE1E4DC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8" t="25069" r="23191" b="20210"/>
          <a:stretch/>
        </p:blipFill>
        <p:spPr bwMode="auto">
          <a:xfrm>
            <a:off x="4139952" y="1930515"/>
            <a:ext cx="4824535" cy="4653683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FC08204-B045-497B-98C7-260A37085BEC}"/>
              </a:ext>
            </a:extLst>
          </p:cNvPr>
          <p:cNvSpPr/>
          <p:nvPr/>
        </p:nvSpPr>
        <p:spPr>
          <a:xfrm>
            <a:off x="179511" y="286655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Местоположение изучаемого района на карте города </a:t>
            </a:r>
            <a:endParaRPr lang="ru-RU" sz="2800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F33B1FB-4F3B-4B53-9B43-E953829111B9}"/>
              </a:ext>
            </a:extLst>
          </p:cNvPr>
          <p:cNvPicPr/>
          <p:nvPr/>
        </p:nvPicPr>
        <p:blipFill rotWithShape="1">
          <a:blip r:embed="rId3"/>
          <a:srcRect l="28331" t="14787" r="7178" b="8053"/>
          <a:stretch/>
        </p:blipFill>
        <p:spPr bwMode="auto">
          <a:xfrm>
            <a:off x="270510" y="1008709"/>
            <a:ext cx="3744548" cy="2592288"/>
          </a:xfrm>
          <a:prstGeom prst="rect">
            <a:avLst/>
          </a:prstGeom>
          <a:ln w="9525">
            <a:noFill/>
          </a:ln>
          <a:effectLst>
            <a:glow rad="190500">
              <a:schemeClr val="bg1">
                <a:alpha val="40000"/>
              </a:schemeClr>
            </a:glow>
            <a:reflection blurRad="165100" stA="99000" endPos="16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олилиния: фигура 10">
            <a:extLst>
              <a:ext uri="{FF2B5EF4-FFF2-40B4-BE49-F238E27FC236}">
                <a16:creationId xmlns="" xmlns:a16="http://schemas.microsoft.com/office/drawing/2014/main" id="{04DC06DD-D423-42C8-B718-A4CC8F2465D8}"/>
              </a:ext>
            </a:extLst>
          </p:cNvPr>
          <p:cNvSpPr/>
          <p:nvPr/>
        </p:nvSpPr>
        <p:spPr>
          <a:xfrm>
            <a:off x="1451728" y="1395167"/>
            <a:ext cx="1574276" cy="1819373"/>
          </a:xfrm>
          <a:custGeom>
            <a:avLst/>
            <a:gdLst>
              <a:gd name="connsiteX0" fmla="*/ 0 w 1574276"/>
              <a:gd name="connsiteY0" fmla="*/ 292231 h 1819373"/>
              <a:gd name="connsiteX1" fmla="*/ 1036948 w 1574276"/>
              <a:gd name="connsiteY1" fmla="*/ 1668544 h 1819373"/>
              <a:gd name="connsiteX2" fmla="*/ 1197204 w 1574276"/>
              <a:gd name="connsiteY2" fmla="*/ 1819373 h 1819373"/>
              <a:gd name="connsiteX3" fmla="*/ 1574276 w 1574276"/>
              <a:gd name="connsiteY3" fmla="*/ 1366887 h 1819373"/>
              <a:gd name="connsiteX4" fmla="*/ 537328 w 1574276"/>
              <a:gd name="connsiteY4" fmla="*/ 0 h 1819373"/>
              <a:gd name="connsiteX5" fmla="*/ 179109 w 1574276"/>
              <a:gd name="connsiteY5" fmla="*/ 263951 h 1819373"/>
              <a:gd name="connsiteX6" fmla="*/ 0 w 1574276"/>
              <a:gd name="connsiteY6" fmla="*/ 292231 h 1819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4276" h="1819373">
                <a:moveTo>
                  <a:pt x="0" y="292231"/>
                </a:moveTo>
                <a:lnTo>
                  <a:pt x="1036948" y="1668544"/>
                </a:lnTo>
                <a:lnTo>
                  <a:pt x="1197204" y="1819373"/>
                </a:lnTo>
                <a:lnTo>
                  <a:pt x="1574276" y="1366887"/>
                </a:lnTo>
                <a:lnTo>
                  <a:pt x="537328" y="0"/>
                </a:lnTo>
                <a:lnTo>
                  <a:pt x="179109" y="263951"/>
                </a:lnTo>
                <a:lnTo>
                  <a:pt x="0" y="292231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="" xmlns:a16="http://schemas.microsoft.com/office/drawing/2014/main" id="{65975608-3118-44C9-922F-25CBF4BCB42A}"/>
              </a:ext>
            </a:extLst>
          </p:cNvPr>
          <p:cNvSpPr/>
          <p:nvPr/>
        </p:nvSpPr>
        <p:spPr>
          <a:xfrm>
            <a:off x="4213781" y="2055043"/>
            <a:ext cx="4609708" cy="4506013"/>
          </a:xfrm>
          <a:custGeom>
            <a:avLst/>
            <a:gdLst>
              <a:gd name="connsiteX0" fmla="*/ 0 w 4609708"/>
              <a:gd name="connsiteY0" fmla="*/ 735291 h 4506013"/>
              <a:gd name="connsiteX1" fmla="*/ 2978871 w 4609708"/>
              <a:gd name="connsiteY1" fmla="*/ 4119514 h 4506013"/>
              <a:gd name="connsiteX2" fmla="*/ 3450211 w 4609708"/>
              <a:gd name="connsiteY2" fmla="*/ 4506013 h 4506013"/>
              <a:gd name="connsiteX3" fmla="*/ 4609708 w 4609708"/>
              <a:gd name="connsiteY3" fmla="*/ 3421930 h 4506013"/>
              <a:gd name="connsiteX4" fmla="*/ 1508289 w 4609708"/>
              <a:gd name="connsiteY4" fmla="*/ 0 h 4506013"/>
              <a:gd name="connsiteX5" fmla="*/ 433633 w 4609708"/>
              <a:gd name="connsiteY5" fmla="*/ 641023 h 4506013"/>
              <a:gd name="connsiteX6" fmla="*/ 0 w 4609708"/>
              <a:gd name="connsiteY6" fmla="*/ 735291 h 450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09708" h="4506013">
                <a:moveTo>
                  <a:pt x="0" y="735291"/>
                </a:moveTo>
                <a:lnTo>
                  <a:pt x="2978871" y="4119514"/>
                </a:lnTo>
                <a:lnTo>
                  <a:pt x="3450211" y="4506013"/>
                </a:lnTo>
                <a:lnTo>
                  <a:pt x="4609708" y="3421930"/>
                </a:lnTo>
                <a:lnTo>
                  <a:pt x="1508289" y="0"/>
                </a:lnTo>
                <a:lnTo>
                  <a:pt x="433633" y="641023"/>
                </a:lnTo>
                <a:lnTo>
                  <a:pt x="0" y="735291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изогнутая вниз 13">
            <a:extLst>
              <a:ext uri="{FF2B5EF4-FFF2-40B4-BE49-F238E27FC236}">
                <a16:creationId xmlns="" xmlns:a16="http://schemas.microsoft.com/office/drawing/2014/main" id="{07DDA666-E09D-4BB8-B9D8-6D813C71659C}"/>
              </a:ext>
            </a:extLst>
          </p:cNvPr>
          <p:cNvSpPr/>
          <p:nvPr/>
        </p:nvSpPr>
        <p:spPr>
          <a:xfrm>
            <a:off x="2627784" y="1628800"/>
            <a:ext cx="3240360" cy="100811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7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5" y="2924944"/>
            <a:ext cx="3744416" cy="1976985"/>
          </a:xfrm>
          <a:prstGeom prst="rect">
            <a:avLst/>
          </a:prstGeom>
          <a:noFill/>
          <a:ln>
            <a:noFill/>
          </a:ln>
          <a:effectLst>
            <a:glow rad="292100">
              <a:schemeClr val="bg2">
                <a:lumMod val="9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75462" y="4497170"/>
            <a:ext cx="2593223" cy="3272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04787" y="23167"/>
            <a:ext cx="3178696" cy="2938338"/>
          </a:xfrm>
        </p:spPr>
        <p:txBody>
          <a:bodyPr>
            <a:noAutofit/>
          </a:bodyPr>
          <a:lstStyle/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Современное название площади – площадь Челюскинцев – присвоено площади только в июне 1934 году накануне торжественной встречи в Ярославле экипажа парохода «Челюскин».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69" y="116633"/>
            <a:ext cx="4942183" cy="2808311"/>
          </a:xfrm>
          <a:prstGeom prst="rect">
            <a:avLst/>
          </a:prstGeom>
          <a:noFill/>
          <a:ln>
            <a:noFill/>
          </a:ln>
          <a:effectLst>
            <a:glow rad="546100">
              <a:schemeClr val="bg2">
                <a:lumMod val="90000"/>
                <a:alpha val="40000"/>
              </a:schemeClr>
            </a:glow>
            <a:outerShdw blurRad="1270000" algn="ctr" rotWithShape="0">
              <a:schemeClr val="bg2">
                <a:alpha val="38000"/>
              </a:schemeClr>
            </a:outerShdw>
            <a:reflection blurRad="558800" stA="47000" endPos="28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2910" y="4429132"/>
            <a:ext cx="276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Плацпарадная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площадь 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5" y="4893897"/>
            <a:ext cx="3744416" cy="1847471"/>
          </a:xfrm>
          <a:prstGeom prst="rect">
            <a:avLst/>
          </a:prstGeom>
          <a:noFill/>
          <a:ln>
            <a:noFill/>
          </a:ln>
          <a:effectLst>
            <a:glow rad="342900">
              <a:schemeClr val="bg2">
                <a:lumMod val="9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5168" y="6490762"/>
            <a:ext cx="2592288" cy="2411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57634" y="6472869"/>
            <a:ext cx="2182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Соборная площадь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89521" y="3212976"/>
            <a:ext cx="4572000" cy="32778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В 1918 году площадь Челюскинцев состояла из двух отдельных площадей: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Плацпарадной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(от Ильинской площади до Медведицкого оврага) в Земляном городе и Соборной площади (от Медведицкого оврага до Успенского собора) в Рубленом городе.</a:t>
            </a:r>
          </a:p>
        </p:txBody>
      </p:sp>
    </p:spTree>
    <p:extLst>
      <p:ext uri="{BB962C8B-B14F-4D97-AF65-F5344CB8AC3E}">
        <p14:creationId xmlns:p14="http://schemas.microsoft.com/office/powerpoint/2010/main" val="263104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643866" cy="1000108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Успенский собор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857232"/>
            <a:ext cx="8143932" cy="2714644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Первый каменный храм Ярославля начали строить в 1215 году по воле ростовского князя Константина Всеволодовича на территории княжьего двора (кремля).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отличие от других соборов Северо-Восточной Руси, построен он был из кирпича.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1501 году случился пожар, и у церкви обрушились своды.</a:t>
            </a:r>
          </a:p>
        </p:txBody>
      </p:sp>
      <p:pic>
        <p:nvPicPr>
          <p:cNvPr id="4" name="Рисунок 3" descr="Старый Ярославль Фото: Соборная площадь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3000372"/>
            <a:ext cx="557216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43174" y="60722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Вид на Соборную площадь и Успенский собор, конец XIX века</a:t>
            </a:r>
          </a:p>
        </p:txBody>
      </p:sp>
    </p:spTree>
    <p:extLst>
      <p:ext uri="{BB962C8B-B14F-4D97-AF65-F5344CB8AC3E}">
        <p14:creationId xmlns:p14="http://schemas.microsoft.com/office/powerpoint/2010/main" val="32854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034" y="214291"/>
            <a:ext cx="8001056" cy="3357586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Заново отстроили и освятили храм около 1516 года.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1646 году был возведён и освящён одноэтажный пятиглавый собор с 55-метровой колокольней.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Храм сильно пострадал в пожаре 1670 года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дальнейшие два века храм подвергался ряду перестроек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1832—1836 годах по проекту архитектора А. И. Мельникова построили новую колокольню вместо старой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Ð£ÑÐ¿ÐµÐ½ÑÐºÐ¸Ð¹ ÑÐ¾Ð±Ð¾Ñ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3357562"/>
            <a:ext cx="3143272" cy="3108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upload.wikimedia.org/wikipedia/commons/thumb/a/a4/Yar_sobor_icons.jpg/200px-Yar_sobor_icons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3071810"/>
            <a:ext cx="2857520" cy="3067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42910" y="6286520"/>
            <a:ext cx="3652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Вид Успенского собора в 1910 году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6000768"/>
            <a:ext cx="3786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Интерьер Успенского собора на фото И. Ф. 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Барщевского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1881</a:t>
            </a:r>
          </a:p>
        </p:txBody>
      </p:sp>
    </p:spTree>
    <p:extLst>
      <p:ext uri="{BB962C8B-B14F-4D97-AF65-F5344CB8AC3E}">
        <p14:creationId xmlns:p14="http://schemas.microsoft.com/office/powerpoint/2010/main" val="26496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Ð£ÑÐ¿ÐµÐ½ÑÐºÐ¸Ð¹ ÑÐ¾Ð±Ð¾Ñ Ð² 1918 Ð³Ð¾Ð´Ñ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786058"/>
            <a:ext cx="2571768" cy="336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ssumption Cathedral in Yaroslavl 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857496"/>
            <a:ext cx="3895733" cy="306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20" y="285728"/>
            <a:ext cx="83582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Успенский собор сильно пострадал во время антибольшевистского восстания в 1918 году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26 августа 1937 года собор был взорван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26 октября 2004 года был заложен новый Успенский собор на том же месте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Собор был освящён патриархом Кириллом 12 сентября 2010 года</a:t>
            </a: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857224" y="6000768"/>
            <a:ext cx="30718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Успенский собор незадолго до взрыва в 1937 году</a:t>
            </a:r>
            <a:endParaRPr kumimoji="0" lang="ru-RU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857752" y="5929330"/>
            <a:ext cx="3414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Текущий вид Успенского собора</a:t>
            </a:r>
            <a:endParaRPr kumimoji="0" lang="ru-RU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87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37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Согласно новому плану застройки первым появляется архиерейский дом. До XVII века архиерейский дом был деревянным, потом — каменным. В архиерейском доме неоднократно останавливалась Екатерина II.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000372"/>
            <a:ext cx="5198348" cy="3456384"/>
          </a:xfrm>
          <a:prstGeom prst="rect">
            <a:avLst/>
          </a:prstGeom>
          <a:noFill/>
          <a:ln>
            <a:noFill/>
          </a:ln>
          <a:effectLst>
            <a:glow rad="241300">
              <a:schemeClr val="bg2">
                <a:lumMod val="9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000372"/>
            <a:ext cx="2679204" cy="3457037"/>
          </a:xfrm>
          <a:prstGeom prst="rect">
            <a:avLst/>
          </a:prstGeom>
          <a:noFill/>
          <a:ln>
            <a:noFill/>
          </a:ln>
          <a:effectLst>
            <a:glow rad="241300">
              <a:schemeClr val="bg2">
                <a:lumMod val="9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4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95536" y="471155"/>
            <a:ext cx="7704856" cy="194421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510132" cy="2664296"/>
          </a:xfrm>
          <a:prstGeom prst="rect">
            <a:avLst/>
          </a:prstGeom>
          <a:noFill/>
          <a:ln>
            <a:noFill/>
          </a:ln>
          <a:effectLst>
            <a:glow rad="190500">
              <a:schemeClr val="bg2">
                <a:lumMod val="9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8999"/>
            <a:ext cx="4286250" cy="2658865"/>
          </a:xfrm>
          <a:prstGeom prst="rect">
            <a:avLst/>
          </a:prstGeom>
          <a:noFill/>
          <a:ln>
            <a:noFill/>
          </a:ln>
          <a:effectLst>
            <a:glow rad="190500">
              <a:schemeClr val="bg2">
                <a:lumMod val="9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704599"/>
            <a:ext cx="6048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XIX веке на Стрелке появляется еще одно очень важное для Ярославля сооружение — Демидовское высших наук училище, впоследствии — юридический лицей. Особенно пышно был задуман фасад со стороны реки Волги с аттиком барочного типа.</a:t>
            </a:r>
          </a:p>
        </p:txBody>
      </p:sp>
    </p:spTree>
    <p:extLst>
      <p:ext uri="{BB962C8B-B14F-4D97-AF65-F5344CB8AC3E}">
        <p14:creationId xmlns:p14="http://schemas.microsoft.com/office/powerpoint/2010/main" val="276236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6992"/>
            <a:ext cx="3897340" cy="3024336"/>
          </a:xfrm>
          <a:prstGeom prst="rect">
            <a:avLst/>
          </a:prstGeom>
          <a:noFill/>
          <a:ln>
            <a:noFill/>
          </a:ln>
          <a:effectLst>
            <a:glow rad="215900">
              <a:schemeClr val="bg2">
                <a:lumMod val="9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25013"/>
            <a:ext cx="2728705" cy="4860032"/>
          </a:xfrm>
          <a:prstGeom prst="rect">
            <a:avLst/>
          </a:prstGeom>
          <a:noFill/>
          <a:ln>
            <a:noFill/>
          </a:ln>
          <a:effectLst>
            <a:glow rad="215900">
              <a:schemeClr val="bg2">
                <a:lumMod val="9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1017" y="2433662"/>
            <a:ext cx="3911899" cy="9953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41017" y="24336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юртук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А. С. Пушкина, на котором сохранилась пуговица, пробитая пулей Дантеса.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68144" y="794094"/>
            <a:ext cx="2728705" cy="9936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895922" y="794094"/>
            <a:ext cx="26731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единственный в империи юридический журнал.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3394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Именно в стенах Демидовского лицея впервые прошли панихиды во имя великого русского поэта А. С. Пушкина, где впервые было сказано о той громадной утрате, которую понесла российская литература.</a:t>
            </a:r>
          </a:p>
        </p:txBody>
      </p:sp>
    </p:spTree>
    <p:extLst>
      <p:ext uri="{BB962C8B-B14F-4D97-AF65-F5344CB8AC3E}">
        <p14:creationId xmlns:p14="http://schemas.microsoft.com/office/powerpoint/2010/main" val="25926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644</Words>
  <Application>Microsoft Office PowerPoint</Application>
  <PresentationFormat>Экран (4:3)</PresentationFormat>
  <Paragraphs>66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Современное название площади – площадь Челюскинцев – присвоено площади только в июне 1934 году накануне торжественной встречи в Ярославле экипажа парохода «Челюскин».</vt:lpstr>
      <vt:lpstr>Успенский собор</vt:lpstr>
      <vt:lpstr>Презентация PowerPoint</vt:lpstr>
      <vt:lpstr>Презентация PowerPoint</vt:lpstr>
      <vt:lpstr>Согласно новому плану застройки первым появляется архиерейский дом. До XVII века архиерейский дом был деревянным, потом — каменным. В архиерейском доме неоднократно останавливалась Екатерина II.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RePack by Diakov</cp:lastModifiedBy>
  <cp:revision>35</cp:revision>
  <dcterms:created xsi:type="dcterms:W3CDTF">2019-04-04T10:43:15Z</dcterms:created>
  <dcterms:modified xsi:type="dcterms:W3CDTF">2020-05-31T13:53:04Z</dcterms:modified>
</cp:coreProperties>
</file>