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8"/>
  </p:notesMasterIdLst>
  <p:sldIdLst>
    <p:sldId id="256" r:id="rId2"/>
    <p:sldId id="259" r:id="rId3"/>
    <p:sldId id="267" r:id="rId4"/>
    <p:sldId id="265" r:id="rId5"/>
    <p:sldId id="266" r:id="rId6"/>
    <p:sldId id="268" r:id="rId7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2061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83" autoAdjust="0"/>
    <p:restoredTop sz="94660"/>
  </p:normalViewPr>
  <p:slideViewPr>
    <p:cSldViewPr snapToGrid="0" showGuides="1">
      <p:cViewPr varScale="1">
        <p:scale>
          <a:sx n="81" d="100"/>
          <a:sy n="81" d="100"/>
        </p:scale>
        <p:origin x="336" y="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641CDB2-1CA8-4B4D-A515-1A60897982DE}" type="datetimeFigureOut">
              <a:rPr lang="ru-RU" smtClean="0"/>
              <a:t>26.07.2024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96008E5-07A4-4DA5-A521-1494BA88DBF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760009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3DF6E7D-94FC-43F0-BE03-ACD89E49ED6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CF23C2A5-A362-4704-86A6-96EEE7BABD9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3F935C0-ED9F-4103-99F7-4433D0D31B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689290-59D5-4FC0-9B54-5904BB3A5BC7}" type="datetime1">
              <a:rPr lang="ru-RU" smtClean="0"/>
              <a:t>26.07.2024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0414EA5-CFBA-4D0F-B449-43F1AF2CA8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03AF264-49E9-43E5-84F9-205F7B24AA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24D7C1-0E98-4AE7-B991-3AF7E78D377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18634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8D36262-95CF-4DA5-AAA2-029E354AC0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8B80D47E-0D7C-4AAE-8C74-F7C1FA9E1C5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FACC5DD-8C82-4A2E-BA46-3E64DBAFE4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ABF4DA-97FD-48CB-BD5A-0EDB00ADAFBC}" type="datetime1">
              <a:rPr lang="ru-RU" smtClean="0"/>
              <a:t>26.07.2024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C4AD4D7-65D9-4347-87FF-BE5F622E3B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CF2134E-3493-4B94-BD15-B96179E5CA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24D7C1-0E98-4AE7-B991-3AF7E78D377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653565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56F658B3-D933-41CC-B6E3-707EB0FA7E7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083DF544-4270-4E24-845C-03905F30D94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DA81056-0331-49B2-A276-39E96DF751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63F617-2CCE-48D9-B997-6AC56194AD19}" type="datetime1">
              <a:rPr lang="ru-RU" smtClean="0"/>
              <a:t>26.07.2024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3D707D9-C27E-4380-9278-ED73A0A13B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74E3082-B8A3-44C0-BB39-5934B75F38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24D7C1-0E98-4AE7-B991-3AF7E78D377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341817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E2B5CC6-1F1A-4EF7-98E6-5720BC3CE1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A10CDA1-C929-45FA-B4E3-8C9C72F8A3F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36BCE70-FD66-4A06-AA43-D1653C5FD3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518014-407B-449F-B3BB-F3ECDE2FA0EF}" type="datetime1">
              <a:rPr lang="ru-RU" smtClean="0"/>
              <a:t>26.07.2024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7D5A3E7-1974-4B80-9562-8BCC2E2D18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06DDBA0-D313-4890-AFB9-7846F8E8B5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24D7C1-0E98-4AE7-B991-3AF7E78D377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602922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B098B59-4413-4079-8360-936ED19AF3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046D4C6B-705E-4EC4-B9FB-8FA0A50AC54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35D2C59-D36D-4238-95CC-519F8BB706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636480-627B-48FA-ACFD-03E6916E3BF4}" type="datetime1">
              <a:rPr lang="ru-RU" smtClean="0"/>
              <a:t>26.07.2024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544A07F-A171-4E56-9943-987961A090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0560902-BAFA-4220-A2E4-9563A84B69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24D7C1-0E98-4AE7-B991-3AF7E78D377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560723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2FDF343-3689-4A20-9CE9-B5211D9218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9C8E40E-0C28-4EED-9D5D-0DE593B7D2F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88DD0197-134E-4CBF-86A4-8C23F08DF4D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BAE3F83F-60B6-40E7-880C-FAE471EB18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D9310B-A9D2-4053-84C6-E3A0A361AC01}" type="datetime1">
              <a:rPr lang="ru-RU" smtClean="0"/>
              <a:t>26.07.2024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F0B06790-1A08-4F70-8789-6DBF650407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2FCFCD90-3C57-4CBA-AD64-4EE98B6D3F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24D7C1-0E98-4AE7-B991-3AF7E78D377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271499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1A4F7CB-075C-43F2-BA17-3A758F75D2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6B82BCEE-8864-4805-AE2F-A85EABDC144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256F6F16-2C7B-4776-93F6-63C18A09D6C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A0B754F8-7E72-42F7-9610-EDAF7E8D2EF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9213BC4C-6A12-44BC-BD03-327B432F8FD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ED8360CF-2DB3-434D-B42D-063D27E7B9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3C6717-C992-4C23-B2A9-06D6F81E9D58}" type="datetime1">
              <a:rPr lang="ru-RU" smtClean="0"/>
              <a:t>26.07.2024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1626A7D4-6CC3-4F8A-854E-BE122D8CCC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2FAA5226-1209-451A-A321-38E1A4230D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24D7C1-0E98-4AE7-B991-3AF7E78D377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215779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374F10A-820B-47B9-8BF8-F962A2BBFC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CCAD6067-F049-4F94-A5ED-ED12C1BAB7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83EF46-30E1-4F8F-9B17-D25F38D00EF4}" type="datetime1">
              <a:rPr lang="ru-RU" smtClean="0"/>
              <a:t>26.07.2024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FD172897-5BB0-43AA-AD8A-53D68AD518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4D07CEA8-08A8-47C1-91C7-5CE7BDE708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24D7C1-0E98-4AE7-B991-3AF7E78D377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478585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BBD37EE2-B1E7-495B-80E7-D82621D957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BA2EDE-ECCE-449F-B9A0-7E7BCC9C5737}" type="datetime1">
              <a:rPr lang="ru-RU" smtClean="0"/>
              <a:t>26.07.2024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788A5CD6-86E3-4EEF-835B-738D3EF726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0353A3B0-B0E6-4816-84C8-9C12B605E1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24D7C1-0E98-4AE7-B991-3AF7E78D377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35717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A7B7168-3075-40E2-B6B7-67B4EF229B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A8BC150-A876-4FA5-8B58-CACC7703A38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485FA2FD-6538-44C4-9FFA-5EFDF707EC7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17E06DB6-A568-4FEB-BC3B-138BDADD9D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7D7E80-3CBA-453D-BAA5-08EC01D182AC}" type="datetime1">
              <a:rPr lang="ru-RU" smtClean="0"/>
              <a:t>26.07.2024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6D1A0A21-5FDD-4F8A-974B-81A1088803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972A1890-73EC-44CF-86CF-1CE8FDEF54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24D7C1-0E98-4AE7-B991-3AF7E78D377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933231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C8D69D2-063D-460A-A19F-294202C6D2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82134EB4-73D4-4B7E-BB66-4F39A095C37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29A8A8B8-38DC-4B55-94CF-1F2F80F9B5B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93B7C254-A833-4313-9745-1764FD0FD7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877216-DD37-48C2-9CD5-6770D35B3B3D}" type="datetime1">
              <a:rPr lang="ru-RU" smtClean="0"/>
              <a:t>26.07.2024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FA86219D-5D48-4A22-980A-1AF2D97C3D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F6D57688-15E1-49B7-AADF-C68B993E23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24D7C1-0E98-4AE7-B991-3AF7E78D377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625455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0667337-9B0A-4143-B131-6049573D14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64F24F80-10E0-447F-8A68-EB845B13ECC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C41D9E8-3103-415B-A0B0-E466E6FF1E8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059B2D-C1D6-42CD-9998-A720675FC27B}" type="datetime1">
              <a:rPr lang="ru-RU" smtClean="0"/>
              <a:t>26.07.2024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423892B-C4FD-4CAB-BE23-D1AF4EA05D2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3D72AFC-3F23-45BB-A835-82D81EE1C6D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24D7C1-0E98-4AE7-B991-3AF7E78D377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887295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6.jpeg"/><Relationship Id="rId4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10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microsoft.com/office/2007/relationships/hdphoto" Target="../media/hdphoto1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13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microsoft.com/office/2007/relationships/hdphoto" Target="../media/hdphoto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9F896F5-38AB-4C15-9957-36D8BA4589B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362199"/>
            <a:ext cx="9144000" cy="1402081"/>
          </a:xfrm>
        </p:spPr>
        <p:txBody>
          <a:bodyPr/>
          <a:lstStyle/>
          <a:p>
            <a:r>
              <a:rPr lang="ru-RU" b="1" dirty="0">
                <a:latin typeface="Pragmatica" panose="020B0503040502020204" pitchFamily="34" charset="0"/>
              </a:rPr>
              <a:t>ДВИЖЕНИЕ ПЕРВЫХ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5E3C38ED-90A2-4307-B771-D6F09D8B35F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957638"/>
            <a:ext cx="9144000" cy="906462"/>
          </a:xfrm>
        </p:spPr>
        <p:txBody>
          <a:bodyPr/>
          <a:lstStyle/>
          <a:p>
            <a:r>
              <a:rPr lang="ru-RU" dirty="0" smtClean="0">
                <a:latin typeface="Pragmatica" panose="020B0503040502020204" pitchFamily="34" charset="0"/>
              </a:rPr>
              <a:t>Удмуртская Республика</a:t>
            </a:r>
            <a:endParaRPr lang="ru-RU" dirty="0">
              <a:latin typeface="Pragmatica" panose="020B05030405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959697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75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>
            <a:extLst>
              <a:ext uri="{FF2B5EF4-FFF2-40B4-BE49-F238E27FC236}">
                <a16:creationId xmlns:a16="http://schemas.microsoft.com/office/drawing/2014/main" id="{45C824F4-BBAB-4ED0-A7FE-2DF9C6FDB8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85060" y="2002631"/>
            <a:ext cx="9933368" cy="2852737"/>
          </a:xfrm>
        </p:spPr>
        <p:txBody>
          <a:bodyPr anchor="ctr" anchorCtr="0">
            <a:normAutofit fontScale="90000"/>
          </a:bodyPr>
          <a:lstStyle/>
          <a:p>
            <a:pPr algn="r"/>
            <a:r>
              <a:rPr lang="ru-RU" sz="6600" b="1" dirty="0"/>
              <a:t>Местное </a:t>
            </a:r>
            <a:r>
              <a:rPr lang="ru-RU" sz="6600" b="1" dirty="0" smtClean="0"/>
              <a:t>отделение </a:t>
            </a:r>
            <a:r>
              <a:rPr lang="ru-RU" sz="6600" b="1" dirty="0"/>
              <a:t/>
            </a:r>
            <a:br>
              <a:rPr lang="ru-RU" sz="6600" b="1" dirty="0"/>
            </a:br>
            <a:r>
              <a:rPr lang="ru-RU" sz="6600" b="1" dirty="0"/>
              <a:t>Движения Первых</a:t>
            </a:r>
            <a:br>
              <a:rPr lang="ru-RU" sz="6600" b="1" dirty="0"/>
            </a:br>
            <a:r>
              <a:rPr lang="ru-RU" sz="6600" b="1" dirty="0" smtClean="0"/>
              <a:t>в Алнашском районе</a:t>
            </a:r>
            <a:endParaRPr lang="ru-RU" sz="6600" b="1" dirty="0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64394FF0-7A23-4BF8-B10C-6654567C28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24D7C1-0E98-4AE7-B991-3AF7E78D3775}" type="slidenum">
              <a:rPr lang="ru-RU" smtClean="0"/>
              <a:t>2</a:t>
            </a:fld>
            <a:endParaRPr lang="ru-RU"/>
          </a:p>
        </p:txBody>
      </p:sp>
      <p:pic>
        <p:nvPicPr>
          <p:cNvPr id="4" name="Рисунок 6">
            <a:extLst>
              <a:ext uri="{FF2B5EF4-FFF2-40B4-BE49-F238E27FC236}">
                <a16:creationId xmlns:a16="http://schemas.microsoft.com/office/drawing/2014/main" id="{623C50C7-1266-43FD-B940-12910C8E9984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707" r="26475"/>
          <a:stretch/>
        </p:blipFill>
        <p:spPr>
          <a:xfrm>
            <a:off x="451944" y="1306337"/>
            <a:ext cx="2100348" cy="34471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304814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75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5BA894FE-1D7E-4B90-8685-8666E94A0A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20358" y="0"/>
            <a:ext cx="4351284" cy="854075"/>
          </a:xfrm>
        </p:spPr>
        <p:txBody>
          <a:bodyPr>
            <a:normAutofit/>
          </a:bodyPr>
          <a:lstStyle/>
          <a:p>
            <a:pPr algn="ctr"/>
            <a:r>
              <a:rPr lang="ru-RU" sz="1800" dirty="0"/>
              <a:t>Основные волонтерские направления реализуемые в Движении Первых</a:t>
            </a:r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A5AB2828-9BF7-41D7-BA32-11501ECD40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724400" y="6096000"/>
            <a:ext cx="2743200" cy="761999"/>
          </a:xfrm>
        </p:spPr>
        <p:txBody>
          <a:bodyPr/>
          <a:lstStyle/>
          <a:p>
            <a:pPr algn="ctr"/>
            <a:fld id="{3E24D7C1-0E98-4AE7-B991-3AF7E78D3775}" type="slidenum">
              <a:rPr lang="ru-RU" sz="1400" smtClean="0">
                <a:solidFill>
                  <a:schemeClr val="tx1"/>
                </a:solidFill>
              </a:rPr>
              <a:pPr algn="ctr"/>
              <a:t>3</a:t>
            </a:fld>
            <a:endParaRPr lang="ru-RU" sz="1400" dirty="0">
              <a:solidFill>
                <a:schemeClr val="tx1"/>
              </a:solidFill>
            </a:endParaRPr>
          </a:p>
        </p:txBody>
      </p:sp>
      <p:cxnSp>
        <p:nvCxnSpPr>
          <p:cNvPr id="9" name="Прямая соединительная линия 8">
            <a:extLst>
              <a:ext uri="{FF2B5EF4-FFF2-40B4-BE49-F238E27FC236}">
                <a16:creationId xmlns:a16="http://schemas.microsoft.com/office/drawing/2014/main" id="{700B20B9-CE6B-4EAA-B362-0D3D94E06B44}"/>
              </a:ext>
            </a:extLst>
          </p:cNvPr>
          <p:cNvCxnSpPr>
            <a:cxnSpLocks/>
          </p:cNvCxnSpPr>
          <p:nvPr/>
        </p:nvCxnSpPr>
        <p:spPr>
          <a:xfrm>
            <a:off x="4918841" y="854075"/>
            <a:ext cx="2354318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>
            <a:extLst>
              <a:ext uri="{FF2B5EF4-FFF2-40B4-BE49-F238E27FC236}">
                <a16:creationId xmlns:a16="http://schemas.microsoft.com/office/drawing/2014/main" id="{B4628F68-183C-406C-BE39-74F0FCF349E2}"/>
              </a:ext>
            </a:extLst>
          </p:cNvPr>
          <p:cNvCxnSpPr>
            <a:cxnSpLocks/>
          </p:cNvCxnSpPr>
          <p:nvPr/>
        </p:nvCxnSpPr>
        <p:spPr>
          <a:xfrm>
            <a:off x="4918841" y="6096000"/>
            <a:ext cx="2354318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Объект 3"/>
          <p:cNvSpPr>
            <a:spLocks noGrp="1"/>
          </p:cNvSpPr>
          <p:nvPr>
            <p:ph idx="1"/>
          </p:nvPr>
        </p:nvSpPr>
        <p:spPr>
          <a:xfrm>
            <a:off x="775138" y="1475466"/>
            <a:ext cx="10920662" cy="572134"/>
          </a:xfrm>
          <a:noFill/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2400" dirty="0"/>
              <a:t>СОЦИАЛЬНОЕ ВОЛОНТЕРСТВО</a:t>
            </a:r>
          </a:p>
        </p:txBody>
      </p:sp>
      <p:sp>
        <p:nvSpPr>
          <p:cNvPr id="18" name="Объект 3"/>
          <p:cNvSpPr txBox="1">
            <a:spLocks/>
          </p:cNvSpPr>
          <p:nvPr/>
        </p:nvSpPr>
        <p:spPr>
          <a:xfrm>
            <a:off x="775138" y="2156529"/>
            <a:ext cx="10920662" cy="572134"/>
          </a:xfrm>
          <a:prstGeom prst="roundRect">
            <a:avLst>
              <a:gd name="adj" fmla="val 34666"/>
            </a:avLst>
          </a:prstGeom>
          <a:noFill/>
        </p:spPr>
        <p:txBody>
          <a:bodyPr vert="horz" lIns="91440" tIns="45720" rIns="91440" bIns="45720" rtlCol="0">
            <a:normAutofit/>
          </a:bodyPr>
          <a:lstStyle>
            <a:lvl1pPr marL="571500" indent="-5715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+mj-lt"/>
              <a:buAutoNum type="romanUcPeriod"/>
              <a:defRPr sz="3200" kern="1200">
                <a:solidFill>
                  <a:srgbClr val="555FA8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3200" kern="1200">
                <a:solidFill>
                  <a:srgbClr val="555FA8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800" kern="1200">
                <a:solidFill>
                  <a:srgbClr val="555FA8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555FA8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555FA8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sz="2400" dirty="0">
                <a:solidFill>
                  <a:schemeClr val="tx1"/>
                </a:solidFill>
              </a:rPr>
              <a:t>СОБЫТИЙНОЕ ВОЛОНТЕРСТВО</a:t>
            </a:r>
          </a:p>
        </p:txBody>
      </p:sp>
      <p:sp>
        <p:nvSpPr>
          <p:cNvPr id="19" name="Объект 3"/>
          <p:cNvSpPr txBox="1">
            <a:spLocks/>
          </p:cNvSpPr>
          <p:nvPr/>
        </p:nvSpPr>
        <p:spPr>
          <a:xfrm>
            <a:off x="775137" y="2837592"/>
            <a:ext cx="10920663" cy="572134"/>
          </a:xfrm>
          <a:prstGeom prst="roundRect">
            <a:avLst>
              <a:gd name="adj" fmla="val 34666"/>
            </a:avLst>
          </a:prstGeom>
          <a:noFill/>
        </p:spPr>
        <p:txBody>
          <a:bodyPr vert="horz" lIns="91440" tIns="45720" rIns="91440" bIns="45720" rtlCol="0">
            <a:normAutofit/>
          </a:bodyPr>
          <a:lstStyle>
            <a:lvl1pPr marL="571500" indent="-5715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+mj-lt"/>
              <a:buAutoNum type="romanUcPeriod"/>
              <a:defRPr sz="3200" kern="1200">
                <a:solidFill>
                  <a:srgbClr val="555FA8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3200" kern="1200">
                <a:solidFill>
                  <a:srgbClr val="555FA8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800" kern="1200">
                <a:solidFill>
                  <a:srgbClr val="555FA8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555FA8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555FA8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sz="2400" dirty="0">
                <a:solidFill>
                  <a:schemeClr val="tx1"/>
                </a:solidFill>
              </a:rPr>
              <a:t>ЭКОВОЛОНТЕРСТВО</a:t>
            </a:r>
          </a:p>
        </p:txBody>
      </p:sp>
      <p:sp>
        <p:nvSpPr>
          <p:cNvPr id="20" name="Объект 3"/>
          <p:cNvSpPr txBox="1">
            <a:spLocks/>
          </p:cNvSpPr>
          <p:nvPr/>
        </p:nvSpPr>
        <p:spPr>
          <a:xfrm>
            <a:off x="775137" y="3518655"/>
            <a:ext cx="10920664" cy="572134"/>
          </a:xfrm>
          <a:prstGeom prst="roundRect">
            <a:avLst>
              <a:gd name="adj" fmla="val 34666"/>
            </a:avLst>
          </a:prstGeom>
          <a:noFill/>
        </p:spPr>
        <p:txBody>
          <a:bodyPr vert="horz" lIns="91440" tIns="45720" rIns="91440" bIns="45720" rtlCol="0">
            <a:noAutofit/>
          </a:bodyPr>
          <a:lstStyle>
            <a:lvl1pPr marL="571500" indent="-5715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+mj-lt"/>
              <a:buAutoNum type="romanUcPeriod"/>
              <a:defRPr sz="3200" kern="1200">
                <a:solidFill>
                  <a:srgbClr val="555FA8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3200" kern="1200">
                <a:solidFill>
                  <a:srgbClr val="555FA8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800" kern="1200">
                <a:solidFill>
                  <a:srgbClr val="555FA8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555FA8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555FA8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sz="2400" dirty="0">
                <a:solidFill>
                  <a:schemeClr val="tx1"/>
                </a:solidFill>
              </a:rPr>
              <a:t>МЕДИАВОЛОНТЕРСТВО</a:t>
            </a:r>
          </a:p>
        </p:txBody>
      </p:sp>
      <p:sp>
        <p:nvSpPr>
          <p:cNvPr id="21" name="Объект 3"/>
          <p:cNvSpPr txBox="1">
            <a:spLocks/>
          </p:cNvSpPr>
          <p:nvPr/>
        </p:nvSpPr>
        <p:spPr>
          <a:xfrm>
            <a:off x="775138" y="4199718"/>
            <a:ext cx="10920662" cy="572134"/>
          </a:xfrm>
          <a:prstGeom prst="roundRect">
            <a:avLst>
              <a:gd name="adj" fmla="val 34666"/>
            </a:avLst>
          </a:prstGeom>
          <a:noFill/>
        </p:spPr>
        <p:txBody>
          <a:bodyPr vert="horz" lIns="91440" tIns="45720" rIns="91440" bIns="45720" rtlCol="0">
            <a:normAutofit/>
          </a:bodyPr>
          <a:lstStyle>
            <a:lvl1pPr marL="571500" indent="-5715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+mj-lt"/>
              <a:buAutoNum type="romanUcPeriod"/>
              <a:defRPr sz="3200" kern="1200">
                <a:solidFill>
                  <a:srgbClr val="555FA8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3200" kern="1200">
                <a:solidFill>
                  <a:srgbClr val="555FA8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800" kern="1200">
                <a:solidFill>
                  <a:srgbClr val="555FA8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555FA8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555FA8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sz="2400" dirty="0">
                <a:solidFill>
                  <a:schemeClr val="tx1"/>
                </a:solidFill>
              </a:rPr>
              <a:t>МЕДИЦИНСКОЕ ВОЛОНТЕРСТВО</a:t>
            </a:r>
          </a:p>
        </p:txBody>
      </p:sp>
      <p:sp>
        <p:nvSpPr>
          <p:cNvPr id="22" name="Объект 3"/>
          <p:cNvSpPr txBox="1">
            <a:spLocks/>
          </p:cNvSpPr>
          <p:nvPr/>
        </p:nvSpPr>
        <p:spPr>
          <a:xfrm>
            <a:off x="775138" y="4902473"/>
            <a:ext cx="10920662" cy="572134"/>
          </a:xfrm>
          <a:prstGeom prst="roundRect">
            <a:avLst>
              <a:gd name="adj" fmla="val 34666"/>
            </a:avLst>
          </a:prstGeom>
          <a:noFill/>
        </p:spPr>
        <p:txBody>
          <a:bodyPr vert="horz" lIns="91440" tIns="45720" rIns="91440" bIns="45720" rtlCol="0">
            <a:normAutofit/>
          </a:bodyPr>
          <a:lstStyle>
            <a:lvl1pPr marL="571500" indent="-5715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+mj-lt"/>
              <a:buAutoNum type="romanUcPeriod"/>
              <a:defRPr sz="3200" kern="1200">
                <a:solidFill>
                  <a:srgbClr val="555FA8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3200" kern="1200">
                <a:solidFill>
                  <a:srgbClr val="555FA8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800" kern="1200">
                <a:solidFill>
                  <a:srgbClr val="555FA8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555FA8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555FA8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sz="2400" dirty="0">
                <a:solidFill>
                  <a:schemeClr val="tx1"/>
                </a:solidFill>
              </a:rPr>
              <a:t>ПАТРИОТИЧЕСКОЕ ВОЛОНТЕРСТВО</a:t>
            </a:r>
          </a:p>
        </p:txBody>
      </p:sp>
      <p:pic>
        <p:nvPicPr>
          <p:cNvPr id="23" name="Рисунок 4">
            <a:extLst>
              <a:ext uri="{FF2B5EF4-FFF2-40B4-BE49-F238E27FC236}">
                <a16:creationId xmlns:a16="http://schemas.microsoft.com/office/drawing/2014/main" id="{9CE36DC2-84CC-4F00-A026-34F2497A355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>
                        <a14:foregroundMark x1="24513" y1="16633" x2="24513" y2="16633"/>
                        <a14:foregroundMark x1="23677" y1="13793" x2="23677" y2="13793"/>
                        <a14:foregroundMark x1="25348" y1="13996" x2="22563" y2="13387"/>
                        <a14:foregroundMark x1="28412" y1="16836" x2="28412" y2="16836"/>
                        <a14:foregroundMark x1="37047" y1="16227" x2="37047" y2="16227"/>
                        <a14:foregroundMark x1="45682" y1="17241" x2="45682" y2="17241"/>
                        <a14:foregroundMark x1="54039" y1="17241" x2="54039" y2="17241"/>
                        <a14:foregroundMark x1="62953" y1="17039" x2="62953" y2="17039"/>
                        <a14:foregroundMark x1="66295" y1="16633" x2="66295" y2="16633"/>
                        <a14:backgroundMark x1="68245" y1="16836" x2="68245" y2="16836"/>
                        <a14:backgroundMark x1="58217" y1="18864" x2="58217" y2="18864"/>
                        <a14:backgroundMark x1="47632" y1="19067" x2="47632" y2="19067"/>
                        <a14:backgroundMark x1="48468" y1="16633" x2="48468" y2="16633"/>
                        <a14:backgroundMark x1="30919" y1="16836" x2="30919" y2="1683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83832" cy="17635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036220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75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5BA894FE-1D7E-4B90-8685-8666E94A0A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16332" y="0"/>
            <a:ext cx="5913912" cy="854075"/>
          </a:xfrm>
        </p:spPr>
        <p:txBody>
          <a:bodyPr>
            <a:normAutofit/>
          </a:bodyPr>
          <a:lstStyle/>
          <a:p>
            <a:pPr algn="ctr"/>
            <a:r>
              <a:rPr lang="ru-RU" sz="1800" dirty="0" smtClean="0"/>
              <a:t>Председатель местного отделения Движения Первых в Алнашском районе</a:t>
            </a:r>
            <a:endParaRPr lang="ru-RU" sz="1800" dirty="0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A5AB2828-9BF7-41D7-BA32-11501ECD40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724400" y="6096000"/>
            <a:ext cx="2743200" cy="761999"/>
          </a:xfrm>
        </p:spPr>
        <p:txBody>
          <a:bodyPr/>
          <a:lstStyle/>
          <a:p>
            <a:pPr algn="ctr"/>
            <a:fld id="{3E24D7C1-0E98-4AE7-B991-3AF7E78D3775}" type="slidenum">
              <a:rPr lang="ru-RU" sz="1400" smtClean="0">
                <a:solidFill>
                  <a:schemeClr val="tx1"/>
                </a:solidFill>
              </a:rPr>
              <a:pPr algn="ctr"/>
              <a:t>4</a:t>
            </a:fld>
            <a:endParaRPr lang="ru-RU" sz="1400" dirty="0">
              <a:solidFill>
                <a:schemeClr val="tx1"/>
              </a:solidFill>
            </a:endParaRPr>
          </a:p>
        </p:txBody>
      </p:sp>
      <p:cxnSp>
        <p:nvCxnSpPr>
          <p:cNvPr id="9" name="Прямая соединительная линия 8">
            <a:extLst>
              <a:ext uri="{FF2B5EF4-FFF2-40B4-BE49-F238E27FC236}">
                <a16:creationId xmlns:a16="http://schemas.microsoft.com/office/drawing/2014/main" id="{700B20B9-CE6B-4EAA-B362-0D3D94E06B44}"/>
              </a:ext>
            </a:extLst>
          </p:cNvPr>
          <p:cNvCxnSpPr>
            <a:cxnSpLocks/>
          </p:cNvCxnSpPr>
          <p:nvPr/>
        </p:nvCxnSpPr>
        <p:spPr>
          <a:xfrm>
            <a:off x="4918841" y="854075"/>
            <a:ext cx="2354318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>
            <a:extLst>
              <a:ext uri="{FF2B5EF4-FFF2-40B4-BE49-F238E27FC236}">
                <a16:creationId xmlns:a16="http://schemas.microsoft.com/office/drawing/2014/main" id="{B4628F68-183C-406C-BE39-74F0FCF349E2}"/>
              </a:ext>
            </a:extLst>
          </p:cNvPr>
          <p:cNvCxnSpPr>
            <a:cxnSpLocks/>
          </p:cNvCxnSpPr>
          <p:nvPr/>
        </p:nvCxnSpPr>
        <p:spPr>
          <a:xfrm>
            <a:off x="4918841" y="6096000"/>
            <a:ext cx="2354318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Рисунок 4">
            <a:extLst>
              <a:ext uri="{FF2B5EF4-FFF2-40B4-BE49-F238E27FC236}">
                <a16:creationId xmlns:a16="http://schemas.microsoft.com/office/drawing/2014/main" id="{9CE36DC2-84CC-4F00-A026-34F2497A355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>
                        <a14:foregroundMark x1="24513" y1="16633" x2="24513" y2="16633"/>
                        <a14:foregroundMark x1="23677" y1="13793" x2="23677" y2="13793"/>
                        <a14:foregroundMark x1="25348" y1="13996" x2="22563" y2="13387"/>
                        <a14:foregroundMark x1="28412" y1="16836" x2="28412" y2="16836"/>
                        <a14:foregroundMark x1="37047" y1="16227" x2="37047" y2="16227"/>
                        <a14:foregroundMark x1="45682" y1="17241" x2="45682" y2="17241"/>
                        <a14:foregroundMark x1="54039" y1="17241" x2="54039" y2="17241"/>
                        <a14:foregroundMark x1="62953" y1="17039" x2="62953" y2="17039"/>
                        <a14:foregroundMark x1="66295" y1="16633" x2="66295" y2="16633"/>
                        <a14:backgroundMark x1="68245" y1="16836" x2="68245" y2="16836"/>
                        <a14:backgroundMark x1="58217" y1="18864" x2="58217" y2="18864"/>
                        <a14:backgroundMark x1="47632" y1="19067" x2="47632" y2="19067"/>
                        <a14:backgroundMark x1="48468" y1="16633" x2="48468" y2="16633"/>
                        <a14:backgroundMark x1="30919" y1="16836" x2="30919" y2="1683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83832" cy="1763526"/>
          </a:xfrm>
          <a:prstGeom prst="rect">
            <a:avLst/>
          </a:prstGeom>
        </p:spPr>
      </p:pic>
      <p:sp>
        <p:nvSpPr>
          <p:cNvPr id="5" name="Прямоугольник с двумя вырезанными противолежащими углами 4"/>
          <p:cNvSpPr/>
          <p:nvPr/>
        </p:nvSpPr>
        <p:spPr>
          <a:xfrm>
            <a:off x="1572081" y="1385154"/>
            <a:ext cx="3346760" cy="4101246"/>
          </a:xfrm>
          <a:prstGeom prst="snip2Diag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20" name="Объект 3"/>
          <p:cNvSpPr>
            <a:spLocks noGrp="1"/>
          </p:cNvSpPr>
          <p:nvPr>
            <p:ph idx="1"/>
          </p:nvPr>
        </p:nvSpPr>
        <p:spPr>
          <a:xfrm>
            <a:off x="6043448" y="1475466"/>
            <a:ext cx="5652352" cy="721196"/>
          </a:xfrm>
          <a:noFill/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2400" dirty="0" smtClean="0"/>
              <a:t>Никонова Вера Евгеньевна</a:t>
            </a:r>
            <a:endParaRPr lang="ru-RU" sz="2400" dirty="0"/>
          </a:p>
        </p:txBody>
      </p:sp>
      <p:sp>
        <p:nvSpPr>
          <p:cNvPr id="21" name="Объект 3"/>
          <p:cNvSpPr>
            <a:spLocks noGrp="1"/>
          </p:cNvSpPr>
          <p:nvPr>
            <p:ph idx="1"/>
          </p:nvPr>
        </p:nvSpPr>
        <p:spPr>
          <a:xfrm>
            <a:off x="6096000" y="2562776"/>
            <a:ext cx="5652352" cy="2771225"/>
          </a:xfrm>
          <a:noFill/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2400" dirty="0" smtClean="0">
                <a:solidFill>
                  <a:srgbClr val="FF0000"/>
                </a:solidFill>
              </a:rPr>
              <a:t>Электронная почта: </a:t>
            </a:r>
          </a:p>
          <a:p>
            <a:pPr marL="0" indent="0" algn="ctr">
              <a:buNone/>
            </a:pPr>
            <a:r>
              <a:rPr lang="en-US" sz="2400" dirty="0" smtClean="0">
                <a:solidFill>
                  <a:srgbClr val="FF0000"/>
                </a:solidFill>
              </a:rPr>
              <a:t>navigator.pervye-2023.aln@yandex.ru</a:t>
            </a:r>
            <a:endParaRPr lang="ru-RU" sz="2400" dirty="0">
              <a:solidFill>
                <a:srgbClr val="FF0000"/>
              </a:solidFill>
            </a:endParaRPr>
          </a:p>
        </p:txBody>
      </p:sp>
      <p:pic>
        <p:nvPicPr>
          <p:cNvPr id="12" name="Picture 2" descr="C:\Users\user\OneDrive\Рабочий стол\GM24CiG6Hio.jp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157" t="13411" r="25261" b="36806"/>
          <a:stretch/>
        </p:blipFill>
        <p:spPr bwMode="auto">
          <a:xfrm>
            <a:off x="1572081" y="1385153"/>
            <a:ext cx="3346760" cy="41012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5659380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75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Текст 6">
            <a:extLst>
              <a:ext uri="{FF2B5EF4-FFF2-40B4-BE49-F238E27FC236}">
                <a16:creationId xmlns:a16="http://schemas.microsoft.com/office/drawing/2014/main" id="{478D0604-F0F4-4CAA-8B46-D74E54DBEB63}"/>
              </a:ext>
            </a:extLst>
          </p:cNvPr>
          <p:cNvSpPr txBox="1">
            <a:spLocks/>
          </p:cNvSpPr>
          <p:nvPr/>
        </p:nvSpPr>
        <p:spPr>
          <a:xfrm>
            <a:off x="1572081" y="162130"/>
            <a:ext cx="9301655" cy="435854"/>
          </a:xfrm>
          <a:prstGeom prst="rect">
            <a:avLst/>
          </a:prstGeom>
        </p:spPr>
        <p:txBody>
          <a:bodyPr rtlCol="0"/>
          <a:lstStyle>
            <a:defPPr>
              <a:defRPr lang="ru-MO"/>
            </a:defPPr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dirty="0">
                <a:latin typeface="+mj-lt"/>
              </a:rPr>
              <a:t>Мероприятия реализуемые местным отделением</a:t>
            </a:r>
          </a:p>
        </p:txBody>
      </p:sp>
      <p:pic>
        <p:nvPicPr>
          <p:cNvPr id="7" name="Рисунок 4">
            <a:extLst>
              <a:ext uri="{FF2B5EF4-FFF2-40B4-BE49-F238E27FC236}">
                <a16:creationId xmlns:a16="http://schemas.microsoft.com/office/drawing/2014/main" id="{9CE36DC2-84CC-4F00-A026-34F2497A355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>
                        <a14:foregroundMark x1="24513" y1="16633" x2="24513" y2="16633"/>
                        <a14:foregroundMark x1="23677" y1="13793" x2="23677" y2="13793"/>
                        <a14:foregroundMark x1="25348" y1="13996" x2="22563" y2="13387"/>
                        <a14:foregroundMark x1="28412" y1="16836" x2="28412" y2="16836"/>
                        <a14:foregroundMark x1="37047" y1="16227" x2="37047" y2="16227"/>
                        <a14:foregroundMark x1="45682" y1="17241" x2="45682" y2="17241"/>
                        <a14:foregroundMark x1="54039" y1="17241" x2="54039" y2="17241"/>
                        <a14:foregroundMark x1="62953" y1="17039" x2="62953" y2="17039"/>
                        <a14:foregroundMark x1="66295" y1="16633" x2="66295" y2="16633"/>
                        <a14:backgroundMark x1="68245" y1="16836" x2="68245" y2="16836"/>
                        <a14:backgroundMark x1="58217" y1="18864" x2="58217" y2="18864"/>
                        <a14:backgroundMark x1="47632" y1="19067" x2="47632" y2="19067"/>
                        <a14:backgroundMark x1="48468" y1="16633" x2="48468" y2="16633"/>
                        <a14:backgroundMark x1="30919" y1="16836" x2="30919" y2="1683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83832" cy="1763526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2591454" y="5758061"/>
            <a:ext cx="413103" cy="363036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6" name="Объект 3"/>
          <p:cNvSpPr>
            <a:spLocks noGrp="1"/>
          </p:cNvSpPr>
          <p:nvPr>
            <p:ph idx="1"/>
          </p:nvPr>
        </p:nvSpPr>
        <p:spPr>
          <a:xfrm>
            <a:off x="4301836" y="1455113"/>
            <a:ext cx="5936131" cy="1098081"/>
          </a:xfrm>
          <a:noFill/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2400" dirty="0" smtClean="0"/>
              <a:t>«Планета Первых»</a:t>
            </a:r>
            <a:r>
              <a:rPr lang="ru-RU" sz="2400" dirty="0" smtClean="0"/>
              <a:t> </a:t>
            </a:r>
            <a:r>
              <a:rPr lang="ru-RU" sz="2400" dirty="0"/>
              <a:t>– </a:t>
            </a:r>
            <a:r>
              <a:rPr lang="ru-RU" sz="2400" dirty="0" smtClean="0"/>
              <a:t>праздник, посвященный дню детских общественных организаций</a:t>
            </a:r>
            <a:endParaRPr lang="ru-RU" sz="2400" dirty="0"/>
          </a:p>
        </p:txBody>
      </p:sp>
      <p:sp>
        <p:nvSpPr>
          <p:cNvPr id="17" name="Объект 3"/>
          <p:cNvSpPr>
            <a:spLocks noGrp="1"/>
          </p:cNvSpPr>
          <p:nvPr>
            <p:ph idx="1"/>
          </p:nvPr>
        </p:nvSpPr>
        <p:spPr>
          <a:xfrm>
            <a:off x="1785973" y="3397752"/>
            <a:ext cx="5936131" cy="960491"/>
          </a:xfrm>
          <a:noFill/>
        </p:spPr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r>
              <a:rPr lang="ru-RU" sz="2400" dirty="0" smtClean="0"/>
              <a:t>«Зарница 2.0»</a:t>
            </a:r>
            <a:r>
              <a:rPr lang="ru-RU" sz="2400" dirty="0" smtClean="0"/>
              <a:t> </a:t>
            </a:r>
            <a:r>
              <a:rPr lang="ru-RU" sz="2400" dirty="0"/>
              <a:t>– </a:t>
            </a:r>
            <a:r>
              <a:rPr lang="ru-RU" sz="2400" dirty="0" smtClean="0"/>
              <a:t>муниципальный этап Всероссийской военно-патриотической игры</a:t>
            </a:r>
            <a:endParaRPr lang="ru-RU" sz="2400" dirty="0"/>
          </a:p>
        </p:txBody>
      </p:sp>
      <p:sp>
        <p:nvSpPr>
          <p:cNvPr id="18" name="Объект 3"/>
          <p:cNvSpPr>
            <a:spLocks noGrp="1"/>
          </p:cNvSpPr>
          <p:nvPr>
            <p:ph idx="1"/>
          </p:nvPr>
        </p:nvSpPr>
        <p:spPr>
          <a:xfrm>
            <a:off x="3888042" y="5345413"/>
            <a:ext cx="6645371" cy="721196"/>
          </a:xfrm>
          <a:noFill/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ru-RU" sz="2400" dirty="0" smtClean="0"/>
              <a:t>Акция «Георгиевская лента»– поздравление ветеранов и оказание им помощи</a:t>
            </a:r>
            <a:endParaRPr lang="ru-RU" sz="2400" dirty="0"/>
          </a:p>
        </p:txBody>
      </p:sp>
      <p:pic>
        <p:nvPicPr>
          <p:cNvPr id="2052" name="Picture 4" descr="https://sun9-56.userapi.com/s/v1/ig2/Y6MVaxqm4jzmnsBUVy54gWsUrPQFhmmFjJaXLKUyeTUzDwvMJ4yY6MOAl9PFp0Jgk9w3Uu9mHLVd2VFNoe2F9CWe.jpg?quality=95&amp;as=32x24,48x36,72x54,108x81,160x120,240x180,360x270,480x360,540x405,640x480,720x540,1080x810,1280x960,1400x1050&amp;from=bu&amp;u=YAv36KddnQxsJO30071jNvWStRme4HeYVyswRx8f7c8&amp;cs=807x605"/>
          <p:cNvPicPr>
            <a:picLocks noChangeAspect="1" noChangeArrowheads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3832" y="1012446"/>
            <a:ext cx="2472290" cy="18542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s://sun9-7.userapi.com/s/v1/ig2/OWeFjMSPjfuZdqVvY0THbwsC8waKs1frreVcFQqzWjcQC9RXfSrMqD7NkhiqTIsZvS72iYMELi8mhoXMZpDdgjqH.jpg?quality=95&amp;as=32x24,48x36,72x54,108x81,160x120,240x180,360x270,480x360,540x405,640x480,720x540,1080x810,1280x960,1400x1050&amp;from=bu&amp;u=2jJheMdEBzKXO0VieiSM7S5euw7CzOnsr1CxwqpKOTs&amp;cs=807x605"/>
          <p:cNvPicPr>
            <a:picLocks noChangeAspect="1" noChangeArrowheads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52825" y="2846090"/>
            <a:ext cx="2431850" cy="1823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https://sun9-64.userapi.com/impg/gKsgnB2cbMioP91PUIp0Fc9m7UReTuinuGsSRQ/m45_VgAjnpk.jpg?size=1280x960&amp;quality=95&amp;sign=69d7048e436a8318ab47dd3239cc1a10&amp;type=album"/>
          <p:cNvPicPr>
            <a:picLocks noChangeAspect="1" noChangeArrowheads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8924" y="4563294"/>
            <a:ext cx="2517198" cy="18878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608456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75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Текст 6">
            <a:extLst>
              <a:ext uri="{FF2B5EF4-FFF2-40B4-BE49-F238E27FC236}">
                <a16:creationId xmlns:a16="http://schemas.microsoft.com/office/drawing/2014/main" id="{478D0604-F0F4-4CAA-8B46-D74E54DBEB63}"/>
              </a:ext>
            </a:extLst>
          </p:cNvPr>
          <p:cNvSpPr txBox="1">
            <a:spLocks/>
          </p:cNvSpPr>
          <p:nvPr/>
        </p:nvSpPr>
        <p:spPr>
          <a:xfrm>
            <a:off x="1572081" y="162130"/>
            <a:ext cx="9301655" cy="435854"/>
          </a:xfrm>
          <a:prstGeom prst="rect">
            <a:avLst/>
          </a:prstGeom>
        </p:spPr>
        <p:txBody>
          <a:bodyPr rtlCol="0"/>
          <a:lstStyle>
            <a:defPPr>
              <a:defRPr lang="ru-MO"/>
            </a:defPPr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dirty="0">
                <a:latin typeface="+mj-lt"/>
              </a:rPr>
              <a:t>Мероприятия реализуемые местным отделением</a:t>
            </a:r>
          </a:p>
        </p:txBody>
      </p:sp>
      <p:pic>
        <p:nvPicPr>
          <p:cNvPr id="7" name="Рисунок 4">
            <a:extLst>
              <a:ext uri="{FF2B5EF4-FFF2-40B4-BE49-F238E27FC236}">
                <a16:creationId xmlns:a16="http://schemas.microsoft.com/office/drawing/2014/main" id="{9CE36DC2-84CC-4F00-A026-34F2497A355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>
                        <a14:foregroundMark x1="24513" y1="16633" x2="24513" y2="16633"/>
                        <a14:foregroundMark x1="23677" y1="13793" x2="23677" y2="13793"/>
                        <a14:foregroundMark x1="25348" y1="13996" x2="22563" y2="13387"/>
                        <a14:foregroundMark x1="28412" y1="16836" x2="28412" y2="16836"/>
                        <a14:foregroundMark x1="37047" y1="16227" x2="37047" y2="16227"/>
                        <a14:foregroundMark x1="45682" y1="17241" x2="45682" y2="17241"/>
                        <a14:foregroundMark x1="54039" y1="17241" x2="54039" y2="17241"/>
                        <a14:foregroundMark x1="62953" y1="17039" x2="62953" y2="17039"/>
                        <a14:foregroundMark x1="66295" y1="16633" x2="66295" y2="16633"/>
                        <a14:backgroundMark x1="68245" y1="16836" x2="68245" y2="16836"/>
                        <a14:backgroundMark x1="58217" y1="18864" x2="58217" y2="18864"/>
                        <a14:backgroundMark x1="47632" y1="19067" x2="47632" y2="19067"/>
                        <a14:backgroundMark x1="48468" y1="16633" x2="48468" y2="16633"/>
                        <a14:backgroundMark x1="30919" y1="16836" x2="30919" y2="1683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83832" cy="1763526"/>
          </a:xfrm>
          <a:prstGeom prst="rect">
            <a:avLst/>
          </a:prstGeom>
        </p:spPr>
      </p:pic>
      <p:sp>
        <p:nvSpPr>
          <p:cNvPr id="16" name="Объект 3"/>
          <p:cNvSpPr>
            <a:spLocks noGrp="1"/>
          </p:cNvSpPr>
          <p:nvPr>
            <p:ph idx="1"/>
          </p:nvPr>
        </p:nvSpPr>
        <p:spPr>
          <a:xfrm>
            <a:off x="4558448" y="1309381"/>
            <a:ext cx="5936131" cy="1325789"/>
          </a:xfrm>
          <a:noFill/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2400" dirty="0" smtClean="0"/>
              <a:t>День Первых</a:t>
            </a:r>
            <a:r>
              <a:rPr lang="ru-RU" sz="2400" dirty="0" smtClean="0"/>
              <a:t> </a:t>
            </a:r>
            <a:r>
              <a:rPr lang="ru-RU" sz="2400" dirty="0"/>
              <a:t>– </a:t>
            </a:r>
            <a:r>
              <a:rPr lang="ru-RU" sz="2400" dirty="0" smtClean="0"/>
              <a:t>интерактивное </a:t>
            </a:r>
            <a:r>
              <a:rPr lang="ru-RU" sz="2400" dirty="0" smtClean="0"/>
              <a:t>знакомство с направлениями и ценностями Движения Первых</a:t>
            </a:r>
            <a:endParaRPr lang="ru-RU" sz="2400" dirty="0"/>
          </a:p>
        </p:txBody>
      </p:sp>
      <p:sp>
        <p:nvSpPr>
          <p:cNvPr id="17" name="Объект 3"/>
          <p:cNvSpPr>
            <a:spLocks noGrp="1"/>
          </p:cNvSpPr>
          <p:nvPr>
            <p:ph idx="1"/>
          </p:nvPr>
        </p:nvSpPr>
        <p:spPr>
          <a:xfrm>
            <a:off x="2260987" y="3199920"/>
            <a:ext cx="5936131" cy="1017687"/>
          </a:xfrm>
          <a:noFill/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ru-RU" sz="2400" dirty="0" smtClean="0"/>
              <a:t>Акция «Мы – граждане России</a:t>
            </a:r>
            <a:r>
              <a:rPr lang="ru-RU" sz="2400" dirty="0" smtClean="0"/>
              <a:t> </a:t>
            </a:r>
            <a:r>
              <a:rPr lang="ru-RU" sz="2400" dirty="0"/>
              <a:t>– </a:t>
            </a:r>
            <a:r>
              <a:rPr lang="ru-RU" sz="2400" dirty="0" smtClean="0"/>
              <a:t>торжественная церемония вручения паспортов</a:t>
            </a:r>
            <a:endParaRPr lang="ru-RU" sz="2400" dirty="0"/>
          </a:p>
        </p:txBody>
      </p:sp>
      <p:sp>
        <p:nvSpPr>
          <p:cNvPr id="18" name="Объект 3"/>
          <p:cNvSpPr>
            <a:spLocks noGrp="1"/>
          </p:cNvSpPr>
          <p:nvPr>
            <p:ph idx="1"/>
          </p:nvPr>
        </p:nvSpPr>
        <p:spPr>
          <a:xfrm>
            <a:off x="4558448" y="5227080"/>
            <a:ext cx="5936131" cy="721196"/>
          </a:xfrm>
          <a:noFill/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ru-RU" sz="2400" dirty="0" smtClean="0"/>
              <a:t>Юннатская экспедиция – </a:t>
            </a:r>
            <a:r>
              <a:rPr lang="ru-RU" sz="2400" dirty="0" err="1" smtClean="0"/>
              <a:t>квест</a:t>
            </a:r>
            <a:r>
              <a:rPr lang="ru-RU" sz="2400" dirty="0" smtClean="0"/>
              <a:t>-игра с целью изучения природы родного края</a:t>
            </a:r>
            <a:endParaRPr lang="ru-RU" sz="2400" dirty="0"/>
          </a:p>
        </p:txBody>
      </p:sp>
      <p:pic>
        <p:nvPicPr>
          <p:cNvPr id="1026" name="Picture 2" descr="https://sun9-15.userapi.com/impg/A9r6IGFSCz1ObgaYNRvrQioAHU4qvh-QEQJOEw/uIUBP7gLppc.jpg?size=1280x960&amp;quality=95&amp;sign=057fab31126e1b59b142ca5bb0e87e59&amp;type=album"/>
          <p:cNvPicPr>
            <a:picLocks noChangeAspect="1" noChangeArrowheads="1"/>
          </p:cNvPicPr>
          <p:nvPr/>
        </p:nvPicPr>
        <p:blipFill rotWithShape="1"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684"/>
          <a:stretch/>
        </p:blipFill>
        <p:spPr bwMode="auto">
          <a:xfrm>
            <a:off x="1343457" y="4437185"/>
            <a:ext cx="2929555" cy="18329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s://sun9-33.userapi.com/impg/7Xv5EK0zB6uuMYiS5g5FVVjjKdIevxKyisoBlA/FLl83nlYa4w.jpg?size=1280x960&amp;quality=95&amp;sign=c0ca65dd2369bf44aea4f485ea66b281&amp;type=album"/>
          <p:cNvPicPr>
            <a:picLocks noChangeAspect="1" noChangeArrowheads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9375" y="916220"/>
            <a:ext cx="2759784" cy="20698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s://sun9-8.userapi.com/s/v1/ig2/AJfKOJC3mPLMllDnLjh0AIGFlIkWZT05Bus-tksmeZ1XDUAmY2djenOl5NQAGAf_wItzscXfC7Fd0OBGc5hYCOcw.jpg?quality=95&amp;as=32x24,48x36,72x54,108x81,160x120,240x180,360x270,480x360,540x405,640x480,720x540,1080x810,1280x960,1400x1050&amp;from=bu&amp;u=gemfAiaKhBVtX-VAnOCGcmcqh0gLbyiqoanFk7mnfw0&amp;cs=807x605"/>
          <p:cNvPicPr>
            <a:picLocks noChangeAspect="1" noChangeArrowheads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97118" y="2571049"/>
            <a:ext cx="2862916" cy="21471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89678200"/>
      </p:ext>
    </p:extLst>
  </p:cSld>
  <p:clrMapOvr>
    <a:masterClrMapping/>
  </p:clrMapOvr>
</p:sld>
</file>

<file path=ppt/theme/theme1.xml><?xml version="1.0" encoding="utf-8"?>
<a:theme xmlns:a="http://schemas.openxmlformats.org/drawingml/2006/main" name="Движение Первых (нейтрал)">
  <a:themeElements>
    <a:clrScheme name="Другая 1">
      <a:dk1>
        <a:srgbClr val="000000"/>
      </a:dk1>
      <a:lt1>
        <a:sysClr val="window" lastClr="FFFFFF"/>
      </a:lt1>
      <a:dk2>
        <a:srgbClr val="44546A"/>
      </a:dk2>
      <a:lt2>
        <a:srgbClr val="E7E6E6"/>
      </a:lt2>
      <a:accent1>
        <a:srgbClr val="860000"/>
      </a:accent1>
      <a:accent2>
        <a:srgbClr val="C00000"/>
      </a:accent2>
      <a:accent3>
        <a:srgbClr val="FF0000"/>
      </a:accent3>
      <a:accent4>
        <a:srgbClr val="FF4F4F"/>
      </a:accent4>
      <a:accent5>
        <a:srgbClr val="FCAA9C"/>
      </a:accent5>
      <a:accent6>
        <a:srgbClr val="FFB9B9"/>
      </a:accent6>
      <a:hlink>
        <a:srgbClr val="860000"/>
      </a:hlink>
      <a:folHlink>
        <a:srgbClr val="FF4F4F"/>
      </a:folHlink>
    </a:clrScheme>
    <a:fontScheme name="Движение Первых">
      <a:majorFont>
        <a:latin typeface="Pragmatica Extended"/>
        <a:ea typeface=""/>
        <a:cs typeface=""/>
      </a:majorFont>
      <a:minorFont>
        <a:latin typeface="Pragmatic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Движение Первых (нейтрал)" id="{48653B03-F3D5-48CA-85B9-939FE8962BA5}" vid="{89EF7000-81C1-4822-909A-AB007ADB0A40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1507</TotalTime>
  <Words>114</Words>
  <Application>Microsoft Office PowerPoint</Application>
  <PresentationFormat>Широкоэкранный</PresentationFormat>
  <Paragraphs>25</Paragraphs>
  <Slides>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11" baseType="lpstr">
      <vt:lpstr>Arial</vt:lpstr>
      <vt:lpstr>Calibri</vt:lpstr>
      <vt:lpstr>Pragmatica</vt:lpstr>
      <vt:lpstr>Pragmatica Extended</vt:lpstr>
      <vt:lpstr>Движение Первых (нейтрал)</vt:lpstr>
      <vt:lpstr>ДВИЖЕНИЕ ПЕРВЫХ</vt:lpstr>
      <vt:lpstr>Местное отделение  Движения Первых в Алнашском районе</vt:lpstr>
      <vt:lpstr>Основные волонтерские направления реализуемые в Движении Первых</vt:lpstr>
      <vt:lpstr>Председатель местного отделения Движения Первых в Алнашском районе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Айлана Сухеева</dc:creator>
  <cp:lastModifiedBy>User</cp:lastModifiedBy>
  <cp:revision>42</cp:revision>
  <dcterms:created xsi:type="dcterms:W3CDTF">2023-09-25T00:15:54Z</dcterms:created>
  <dcterms:modified xsi:type="dcterms:W3CDTF">2024-07-27T07:21:09Z</dcterms:modified>
</cp:coreProperties>
</file>