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84" r:id="rId2"/>
    <p:sldId id="258" r:id="rId3"/>
    <p:sldId id="257" r:id="rId4"/>
    <p:sldId id="262" r:id="rId5"/>
    <p:sldId id="263" r:id="rId6"/>
    <p:sldId id="260" r:id="rId7"/>
    <p:sldId id="259" r:id="rId8"/>
    <p:sldId id="309" r:id="rId9"/>
    <p:sldId id="264" r:id="rId10"/>
    <p:sldId id="331" r:id="rId11"/>
    <p:sldId id="330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CBEBF9"/>
    <a:srgbClr val="CFF1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157EB-0A49-4161-870D-8787D11A97A9}" type="datetimeFigureOut">
              <a:rPr lang="ru-RU" smtClean="0"/>
              <a:t>26.04.2020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EA5002-64F6-439D-BD86-381C83795F0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348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A5002-64F6-439D-BD86-381C83795F0F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56986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427D7-A80F-4A17-8782-CC715F35E7A7}" type="datetime1">
              <a:rPr lang="ru-RU" smtClean="0"/>
              <a:t>26.04.2020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Салехард   2020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C2B9-07A7-4C47-ACCC-7E36B7AF85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1895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9BAAA0-27E7-4D66-B974-BEFBC3866272}" type="datetime1">
              <a:rPr lang="ru-RU" smtClean="0"/>
              <a:t>26.04.2020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Салехард   2020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C2B9-07A7-4C47-ACCC-7E36B7AF85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0502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D169D-A7C0-4852-A8E0-FCD34CDBF0DA}" type="datetime1">
              <a:rPr lang="ru-RU" smtClean="0"/>
              <a:t>26.04.2020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Салехард   2020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C2B9-07A7-4C47-ACCC-7E36B7AF85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572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4ACA1-2EF9-4A0A-8FDD-6F091DEC38F3}" type="datetime1">
              <a:rPr lang="ru-RU" smtClean="0"/>
              <a:t>26.04.2020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Салехард   2020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C2B9-07A7-4C47-ACCC-7E36B7AF85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57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7FC8-3106-4C10-9AB0-A4BE7DC95F4E}" type="datetime1">
              <a:rPr lang="ru-RU" smtClean="0"/>
              <a:t>26.04.2020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Салехард   2020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C2B9-07A7-4C47-ACCC-7E36B7AF85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60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504E5-4EA1-4F64-B0AD-3359EF3A605F}" type="datetime1">
              <a:rPr lang="ru-RU" smtClean="0"/>
              <a:t>26.04.2020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Салехард   2020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C2B9-07A7-4C47-ACCC-7E36B7AF85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63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D3F83-AEED-4DAE-AE4B-599BE27A1432}" type="datetime1">
              <a:rPr lang="ru-RU" smtClean="0"/>
              <a:t>26.04.2020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Салехард   2020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C2B9-07A7-4C47-ACCC-7E36B7AF85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831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A6D47-F4D3-4CD0-B397-A2EAE46A9C0B}" type="datetime1">
              <a:rPr lang="ru-RU" smtClean="0"/>
              <a:t>26.04.2020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Салехард   2020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C2B9-07A7-4C47-ACCC-7E36B7AF85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317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AFF9F-6280-4018-8610-ABFBEA0CCB15}" type="datetime1">
              <a:rPr lang="ru-RU" smtClean="0"/>
              <a:t>26.04.2020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Салехард   2020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C2B9-07A7-4C47-ACCC-7E36B7AF85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6077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E76C1-60A5-493C-96C8-E9C66DC11ED8}" type="datetime1">
              <a:rPr lang="ru-RU" smtClean="0"/>
              <a:t>26.04.2020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Салехард   2020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C2B9-07A7-4C47-ACCC-7E36B7AF85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938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D4336-2518-4CFF-BBED-2F511E469E71}" type="datetime1">
              <a:rPr lang="ru-RU" smtClean="0"/>
              <a:t>26.04.2020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Салехард   2020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C2B9-07A7-4C47-ACCC-7E36B7AF85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3954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rgbClr val="FBEAC7"/>
            </a:gs>
            <a:gs pos="65000">
              <a:srgbClr val="FEE7F2"/>
            </a:gs>
            <a:gs pos="100000">
              <a:srgbClr val="FFC000"/>
            </a:gs>
            <a:gs pos="91000">
              <a:schemeClr val="accent5">
                <a:lumMod val="40000"/>
                <a:lumOff val="60000"/>
              </a:schemeClr>
            </a:gs>
            <a:gs pos="98000">
              <a:srgbClr val="FEE7F2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A2C317-B47F-4EC8-9E1D-0682178CED78}" type="datetime1">
              <a:rPr lang="ru-RU" smtClean="0"/>
              <a:t>26.04.2020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Салехард   2020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AC2B9-07A7-4C47-ACCC-7E36B7AF85C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61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rgbClr val="FBEAC7"/>
            </a:gs>
            <a:gs pos="65000">
              <a:srgbClr val="FEE7F2"/>
            </a:gs>
            <a:gs pos="100000">
              <a:srgbClr val="FFC000"/>
            </a:gs>
            <a:gs pos="91000">
              <a:schemeClr val="accent5">
                <a:lumMod val="40000"/>
                <a:lumOff val="60000"/>
              </a:schemeClr>
            </a:gs>
            <a:gs pos="98000">
              <a:srgbClr val="FEE7F2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3" descr="C:\Users\smirnova.zu\Desktop\Презентации\картинки\вход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13" y="138584"/>
            <a:ext cx="179387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Объект 2"/>
          <p:cNvSpPr>
            <a:spLocks noGrp="1"/>
          </p:cNvSpPr>
          <p:nvPr>
            <p:ph idx="1"/>
          </p:nvPr>
        </p:nvSpPr>
        <p:spPr>
          <a:xfrm>
            <a:off x="428625" y="260350"/>
            <a:ext cx="8229600" cy="6097588"/>
          </a:xfrm>
        </p:spPr>
        <p:txBody>
          <a:bodyPr rtlCol="0">
            <a:normAutofit/>
          </a:bodyPr>
          <a:lstStyle/>
          <a:p>
            <a:pPr marL="91440" indent="-91440"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itchFamily="34" charset="0"/>
              <a:buNone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91440"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itchFamily="34" charset="0"/>
              <a:buNone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91440"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itchFamily="34" charset="0"/>
              <a:buNone/>
              <a:defRPr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91440"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itchFamily="34" charset="0"/>
              <a:buNone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91440" algn="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Calibri" pitchFamily="34" charset="0"/>
              <a:buNone/>
              <a:defRPr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91440" algn="ctr">
              <a:spcBef>
                <a:spcPts val="0"/>
              </a:spcBef>
              <a:buNone/>
              <a:defRPr/>
            </a:pPr>
            <a:r>
              <a:rPr lang="ru-RU" sz="3800" b="1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«Спешите делать добро»</a:t>
            </a:r>
            <a:endParaRPr lang="ru-RU" sz="3800" b="1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4017545"/>
            <a:ext cx="511311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indent="-91440"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4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Проект </a:t>
            </a:r>
            <a:r>
              <a:rPr lang="ru-RU" sz="2400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подготовила:</a:t>
            </a:r>
          </a:p>
          <a:p>
            <a:pPr marL="91440" indent="-91440" algn="ctr"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800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91440" indent="-9144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Попова </a:t>
            </a:r>
            <a:r>
              <a:rPr lang="ru-RU" sz="2800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Юлия Дмитриевна</a:t>
            </a:r>
          </a:p>
          <a:p>
            <a:pPr marL="91440" indent="-9144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 smtClean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  <a:p>
            <a:pPr marL="91440" indent="-9144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 smtClean="0">
                <a:solidFill>
                  <a:srgbClr val="00206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Ученица 10«А» класса</a:t>
            </a:r>
            <a:endParaRPr lang="ru-RU" sz="2400" dirty="0">
              <a:solidFill>
                <a:srgbClr val="00206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Салехард   2020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094919" y="1527175"/>
            <a:ext cx="2797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PT Astra Serif" panose="020A0603040505020204" pitchFamily="18" charset="-52"/>
                <a:ea typeface="PT Astra Serif" panose="020A0603040505020204" pitchFamily="18" charset="-52"/>
                <a:cs typeface="Times New Roman" panose="02020603050405020304" pitchFamily="18" charset="0"/>
              </a:rPr>
              <a:t>Социальный проект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327024"/>
            <a:ext cx="67687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algn="ctr"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МБОУ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«Средняя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общеобразовательная 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школа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Times New Roman" pitchFamily="18" charset="0"/>
              </a:rPr>
              <a:t>№ 2»</a:t>
            </a:r>
          </a:p>
          <a:p>
            <a:pPr marL="91440" indent="-91440" algn="r">
              <a:defRPr/>
            </a:pP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indent="-91440" algn="r"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3766" y="4433861"/>
            <a:ext cx="2279865" cy="2183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7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172645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latin typeface="PT Astra Serif"/>
              </a:rPr>
              <a:t>Результаты мастер-классов</a:t>
            </a:r>
            <a:endParaRPr lang="ru-RU" sz="3600" i="1" dirty="0">
              <a:latin typeface="PT Astra Serif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Салехард   2020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60" y="897554"/>
            <a:ext cx="1928163" cy="255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480" y="897554"/>
            <a:ext cx="2242782" cy="251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929" y="917212"/>
            <a:ext cx="1862518" cy="2496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266" y="939313"/>
            <a:ext cx="1902206" cy="252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43673"/>
            <a:ext cx="1999236" cy="2665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34" y="-182"/>
            <a:ext cx="1399252" cy="134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244" y="3659862"/>
            <a:ext cx="2001388" cy="2649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929" y="3696456"/>
            <a:ext cx="1957938" cy="2616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756" y="3642997"/>
            <a:ext cx="1999742" cy="266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922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Салехард   2020</a:t>
            </a:r>
            <a:endParaRPr lang="ru-RU" dirty="0"/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6414" y="-71734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i="1" dirty="0" smtClean="0">
                <a:latin typeface="PT Astra Serif"/>
              </a:rPr>
              <a:t>Результаты мастер-классов</a:t>
            </a:r>
            <a:endParaRPr lang="ru-RU" sz="3600" i="1" dirty="0">
              <a:latin typeface="PT Astra Serif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59" y="499766"/>
            <a:ext cx="1969892" cy="1854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40" y="569808"/>
            <a:ext cx="2373135" cy="171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568" y="518815"/>
            <a:ext cx="1522856" cy="20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718" y="2456965"/>
            <a:ext cx="1681561" cy="222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346" y="2730404"/>
            <a:ext cx="2083793" cy="163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59" y="4917816"/>
            <a:ext cx="2675111" cy="1643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750" y="4491923"/>
            <a:ext cx="1986389" cy="2025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34" y="-182"/>
            <a:ext cx="1399252" cy="134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558385"/>
            <a:ext cx="1727955" cy="199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59" y="2445881"/>
            <a:ext cx="163830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028" y="2645905"/>
            <a:ext cx="26479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59" y="4696810"/>
            <a:ext cx="2647816" cy="1615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086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Салехард   2020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94513" y="1340768"/>
            <a:ext cx="574238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Как бы жизнь не летела –</a:t>
            </a:r>
          </a:p>
          <a:p>
            <a:pPr algn="ctr"/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Дней своих не жалей, </a:t>
            </a:r>
          </a:p>
          <a:p>
            <a:pPr algn="ctr"/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делай доброе дело</a:t>
            </a:r>
          </a:p>
          <a:p>
            <a:pPr algn="ctr"/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Ради счастья людей.</a:t>
            </a:r>
          </a:p>
          <a:p>
            <a:pPr algn="ctr"/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Чтобы сердце горело</a:t>
            </a:r>
          </a:p>
          <a:p>
            <a:pPr algn="ctr"/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И не тлело во мгле, </a:t>
            </a:r>
          </a:p>
          <a:p>
            <a:pPr algn="ctr"/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Делай доброе дело –</a:t>
            </a:r>
          </a:p>
          <a:p>
            <a:pPr algn="ctr"/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Тем живем на земле.</a:t>
            </a:r>
          </a:p>
          <a:p>
            <a:pPr algn="ctr"/>
            <a:r>
              <a:rPr lang="ru-RU" sz="2800" dirty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Georgia" pitchFamily="18" charset="0"/>
              </a:rPr>
              <a:t>А. Лесных </a:t>
            </a:r>
          </a:p>
          <a:p>
            <a:pPr algn="ctr"/>
            <a:endParaRPr lang="ru-RU" sz="2800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88640"/>
            <a:ext cx="2025275" cy="1939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953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7864" y="74031"/>
            <a:ext cx="3028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PT Astra Serif"/>
              </a:rPr>
              <a:t>Содержание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PT Astra Serif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9832" y="1917068"/>
            <a:ext cx="71769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20B0604020202020204" pitchFamily="2" charset="2"/>
              <a:buChar char="§"/>
            </a:pPr>
            <a:r>
              <a:rPr lang="ru-RU" sz="2400" b="1" i="1" dirty="0" smtClean="0">
                <a:solidFill>
                  <a:srgbClr val="7030A0"/>
                </a:solidFill>
                <a:latin typeface="PT Astra Serif"/>
              </a:rPr>
              <a:t>Идея проекта</a:t>
            </a:r>
          </a:p>
          <a:p>
            <a:pPr marL="342900" indent="-342900" algn="just">
              <a:buFont typeface="Wingdings" panose="020B0604020202020204" pitchFamily="2" charset="2"/>
              <a:buChar char="§"/>
            </a:pPr>
            <a:r>
              <a:rPr lang="ru-RU" sz="2400" b="1" i="1" dirty="0" smtClean="0">
                <a:solidFill>
                  <a:srgbClr val="7030A0"/>
                </a:solidFill>
                <a:latin typeface="PT Astra Serif"/>
              </a:rPr>
              <a:t>Цель проекта</a:t>
            </a:r>
          </a:p>
          <a:p>
            <a:pPr marL="342900" indent="-342900" algn="just">
              <a:buFont typeface="Wingdings" panose="020B0604020202020204" pitchFamily="2" charset="2"/>
              <a:buChar char="§"/>
            </a:pPr>
            <a:r>
              <a:rPr lang="ru-RU" sz="2400" b="1" i="1" dirty="0" smtClean="0">
                <a:solidFill>
                  <a:srgbClr val="7030A0"/>
                </a:solidFill>
                <a:latin typeface="PT Astra Serif"/>
              </a:rPr>
              <a:t>Задачи проекта</a:t>
            </a:r>
          </a:p>
          <a:p>
            <a:pPr marL="342900" indent="-342900" algn="just">
              <a:buFont typeface="Wingdings" panose="020B0604020202020204" pitchFamily="2" charset="2"/>
              <a:buChar char="§"/>
            </a:pPr>
            <a:r>
              <a:rPr lang="ru-RU" sz="2400" b="1" i="1" dirty="0" smtClean="0">
                <a:solidFill>
                  <a:srgbClr val="7030A0"/>
                </a:solidFill>
                <a:latin typeface="PT Astra Serif"/>
              </a:rPr>
              <a:t>Актуальность проекта</a:t>
            </a:r>
          </a:p>
          <a:p>
            <a:pPr marL="342900" indent="-342900" algn="just">
              <a:buFont typeface="Wingdings" panose="020B0604020202020204" pitchFamily="2" charset="2"/>
              <a:buChar char="§"/>
            </a:pPr>
            <a:r>
              <a:rPr lang="ru-RU" sz="2400" b="1" i="1" dirty="0">
                <a:solidFill>
                  <a:srgbClr val="7030A0"/>
                </a:solidFill>
                <a:latin typeface="PT Astra Serif"/>
              </a:rPr>
              <a:t>Основные </a:t>
            </a:r>
            <a:r>
              <a:rPr lang="ru-RU" sz="2400" b="1" i="1" dirty="0" smtClean="0">
                <a:solidFill>
                  <a:srgbClr val="7030A0"/>
                </a:solidFill>
                <a:latin typeface="PT Astra Serif"/>
              </a:rPr>
              <a:t>целевые группы</a:t>
            </a:r>
            <a:r>
              <a:rPr lang="ru-RU" sz="2400" b="1" i="1" dirty="0">
                <a:solidFill>
                  <a:srgbClr val="7030A0"/>
                </a:solidFill>
                <a:latin typeface="PT Astra Serif"/>
              </a:rPr>
              <a:t>, на </a:t>
            </a:r>
            <a:r>
              <a:rPr lang="ru-RU" sz="2400" b="1" i="1" dirty="0" smtClean="0">
                <a:solidFill>
                  <a:srgbClr val="7030A0"/>
                </a:solidFill>
                <a:latin typeface="PT Astra Serif"/>
              </a:rPr>
              <a:t>которые направлен проект</a:t>
            </a:r>
          </a:p>
          <a:p>
            <a:pPr marL="342900" indent="-342900" algn="just">
              <a:buFont typeface="Wingdings" panose="020B0604020202020204" pitchFamily="2" charset="2"/>
              <a:buChar char="§"/>
            </a:pPr>
            <a:r>
              <a:rPr lang="ru-RU" sz="2400" b="1" i="1" dirty="0" smtClean="0">
                <a:solidFill>
                  <a:srgbClr val="7030A0"/>
                </a:solidFill>
                <a:latin typeface="PT Astra Serif"/>
              </a:rPr>
              <a:t>Краткое описание проекта</a:t>
            </a:r>
          </a:p>
          <a:p>
            <a:pPr marL="342900" indent="-342900" algn="just">
              <a:buFont typeface="Wingdings" panose="020B0604020202020204" pitchFamily="2" charset="2"/>
              <a:buChar char="§"/>
            </a:pPr>
            <a:r>
              <a:rPr lang="ru-RU" sz="2400" b="1" i="1" dirty="0" smtClean="0">
                <a:solidFill>
                  <a:srgbClr val="7030A0"/>
                </a:solidFill>
                <a:latin typeface="PT Astra Serif"/>
              </a:rPr>
              <a:t>Результаты работы</a:t>
            </a:r>
          </a:p>
        </p:txBody>
      </p:sp>
      <p:pic>
        <p:nvPicPr>
          <p:cNvPr id="8" name="Picture 2" descr="C:\Users\smirnova.zu\Desktop\Презентации\картинки\задачи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4624"/>
            <a:ext cx="2762363" cy="187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Салехард   2020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34" y="-182"/>
            <a:ext cx="1399252" cy="134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353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laycast.ru/uploads/2015/10/13/15434278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3253"/>
            <a:ext cx="1475656" cy="14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5777" y="259403"/>
            <a:ext cx="8229600" cy="114300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600" b="1" dirty="0" smtClean="0">
                <a:solidFill>
                  <a:srgbClr val="9BBB59">
                    <a:lumMod val="75000"/>
                  </a:srgbClr>
                </a:solidFill>
                <a:latin typeface="PT Astra Serif"/>
                <a:ea typeface="+mn-ea"/>
                <a:cs typeface="+mn-cs"/>
              </a:rPr>
              <a:t>Идея </a:t>
            </a:r>
            <a:r>
              <a:rPr lang="ru-RU" sz="3600" b="1" dirty="0">
                <a:solidFill>
                  <a:srgbClr val="9BBB59">
                    <a:lumMod val="75000"/>
                  </a:srgbClr>
                </a:solidFill>
                <a:latin typeface="PT Astra Serif"/>
                <a:ea typeface="+mn-ea"/>
                <a:cs typeface="+mn-cs"/>
              </a:rPr>
              <a:t>проекта</a:t>
            </a:r>
            <a:br>
              <a:rPr lang="ru-RU" sz="3600" b="1" dirty="0">
                <a:solidFill>
                  <a:srgbClr val="9BBB59">
                    <a:lumMod val="75000"/>
                  </a:srgbClr>
                </a:solidFill>
                <a:latin typeface="PT Astra Serif"/>
                <a:ea typeface="+mn-ea"/>
                <a:cs typeface="+mn-cs"/>
              </a:rPr>
            </a:br>
            <a:endParaRPr lang="ru-RU" b="1" dirty="0">
              <a:latin typeface="PT Astra Serif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Салехард   2020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57247" y="1017017"/>
            <a:ext cx="65950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PT Astra Serif"/>
              </a:rPr>
              <a:t>Организовать на базе </a:t>
            </a:r>
            <a:r>
              <a:rPr lang="ru-RU" sz="2400" i="1" dirty="0" err="1">
                <a:latin typeface="PT Astra Serif"/>
              </a:rPr>
              <a:t>Салехардской</a:t>
            </a:r>
            <a:r>
              <a:rPr lang="ru-RU" sz="2400" i="1" dirty="0">
                <a:latin typeface="PT Astra Serif"/>
              </a:rPr>
              <a:t> окружной клинической больницы в онкологическом отделении регулярные мастер-классы.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27346" y="3098578"/>
            <a:ext cx="30548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PT Astra Serif"/>
              </a:rPr>
              <a:t>Цель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PT Astra Serif"/>
              </a:rPr>
              <a:t>проекта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90387" y="4091447"/>
            <a:ext cx="7128791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>
                <a:latin typeface="PT Astra Serif"/>
              </a:rPr>
              <a:t>Создание условий для психоэмоциональной разгрузки пациентов онкологического отделения и помощь в реабилитации двигательной активности рук  пациентов с марта 2021 г. по декабрь  2021 г.</a:t>
            </a:r>
          </a:p>
          <a:p>
            <a:pPr algn="just"/>
            <a:r>
              <a:rPr lang="ru-RU" sz="2600" i="1" dirty="0">
                <a:latin typeface="PT Astra Serif"/>
              </a:rPr>
              <a:t> 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34" y="-182"/>
            <a:ext cx="1399252" cy="134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215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1518" y="-4737"/>
            <a:ext cx="37607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PT Astra Serif"/>
              </a:rPr>
              <a:t>Задачи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3568" y="1484784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PT Astra Serif"/>
              </a:rPr>
              <a:t>1. Информирование </a:t>
            </a:r>
            <a:r>
              <a:rPr lang="ru-RU" sz="2800" b="1" i="1" dirty="0">
                <a:solidFill>
                  <a:srgbClr val="7030A0"/>
                </a:solidFill>
                <a:latin typeface="PT Astra Serif"/>
              </a:rPr>
              <a:t>медперсонала и пациентов больницы, добровольцев о проведении </a:t>
            </a:r>
            <a:r>
              <a:rPr lang="ru-RU" sz="2800" b="1" i="1" dirty="0" smtClean="0">
                <a:solidFill>
                  <a:srgbClr val="7030A0"/>
                </a:solidFill>
                <a:latin typeface="PT Astra Serif"/>
              </a:rPr>
              <a:t>мастер-классов (дата, время, тема мастер-класса).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PT Astra Serif"/>
              </a:rPr>
              <a:t>2. Организация мастер-классов</a:t>
            </a:r>
          </a:p>
          <a:p>
            <a:r>
              <a:rPr lang="ru-RU" sz="2800" b="1" i="1" dirty="0" smtClean="0">
                <a:solidFill>
                  <a:srgbClr val="7030A0"/>
                </a:solidFill>
                <a:latin typeface="PT Astra Serif"/>
              </a:rPr>
              <a:t>3</a:t>
            </a:r>
            <a:r>
              <a:rPr lang="ru-RU" sz="2800" b="1" i="1" dirty="0">
                <a:solidFill>
                  <a:srgbClr val="7030A0"/>
                </a:solidFill>
                <a:latin typeface="PT Astra Serif"/>
              </a:rPr>
              <a:t>. Проведение мастер-классов</a:t>
            </a:r>
          </a:p>
          <a:p>
            <a:r>
              <a:rPr lang="ru-RU" sz="2800" b="1" i="1" dirty="0">
                <a:solidFill>
                  <a:srgbClr val="7030A0"/>
                </a:solidFill>
                <a:latin typeface="PT Astra Serif"/>
              </a:rPr>
              <a:t>4. Подведение итогов</a:t>
            </a:r>
          </a:p>
          <a:p>
            <a:r>
              <a:rPr lang="ru-RU" sz="28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 </a:t>
            </a:r>
          </a:p>
          <a:p>
            <a:pPr lvl="3"/>
            <a:endParaRPr lang="ru-RU" sz="32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pPr marL="1828800" lvl="3" indent="-457200">
              <a:buFont typeface="Arial" panose="020B0604020202020204" pitchFamily="34" charset="0"/>
              <a:buChar char="•"/>
            </a:pPr>
            <a:endParaRPr lang="ru-RU" sz="32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Салехард   2020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-183"/>
            <a:ext cx="1560550" cy="149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53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rgbClr val="FBEAC7"/>
            </a:gs>
            <a:gs pos="65000">
              <a:srgbClr val="FEE7F2"/>
            </a:gs>
            <a:gs pos="100000">
              <a:srgbClr val="FFC000"/>
            </a:gs>
            <a:gs pos="91000">
              <a:schemeClr val="accent5">
                <a:lumMod val="40000"/>
                <a:lumOff val="60000"/>
              </a:schemeClr>
            </a:gs>
            <a:gs pos="98000">
              <a:srgbClr val="FEE7F2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50985" y="91951"/>
            <a:ext cx="54610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PT Astra Serif"/>
              </a:rPr>
              <a:t>Актуальность проекта 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latin typeface="PT Astra Serif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01033" y="1026596"/>
            <a:ext cx="8372399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7030A0"/>
                </a:solidFill>
                <a:latin typeface="PT Astra Serif"/>
              </a:rPr>
              <a:t>В нашей стране сегодня существует актуальная проблема – стремительное увеличение количества </a:t>
            </a:r>
            <a:r>
              <a:rPr lang="ru-RU" dirty="0" smtClean="0">
                <a:solidFill>
                  <a:srgbClr val="7030A0"/>
                </a:solidFill>
                <a:latin typeface="PT Astra Serif"/>
              </a:rPr>
              <a:t>людей, болеющих </a:t>
            </a:r>
            <a:r>
              <a:rPr lang="ru-RU" dirty="0">
                <a:solidFill>
                  <a:srgbClr val="7030A0"/>
                </a:solidFill>
                <a:latin typeface="PT Astra Serif"/>
              </a:rPr>
              <a:t>онкологией. Врачи на Ямале также отмечают рост заболеваемости онкологией. Так, по данным медиков, если в 2017 году на 100 тысяч человек регистрировалось 208 случаев, то в 2018 этот показатель достиг 212.  Больные после получения диагноза становятся привязанными к больнице, т.е. они ограничены в общении с окружающим миром. Психологи отмечают у пациентов  тяжелую реакцию (тревожное  эмоциональное состояние, ухудшение двигательной активности и т. п.)  на отдельные блоки химиотерапии в течение всего лечения. В этой ситуации возникает острая необходимость в помощи по реабилитации двигательной активности рук и психоэмоциональной разгрузки пациентов онкологического отделения. На улучшение этой ситуации  направлена творческая мастерская для пациентов онкологического отделения. Благотворно на состояние больных сказывается не только выполнение заданий, но и сама атмосфера, в которой проходят мероприятия – игровая и интересная, веселая и дружественная. Конечно, есть сложности с выбором материалов на мастер-классы в связи со спецификой учреждения.</a:t>
            </a:r>
          </a:p>
          <a:p>
            <a:pPr algn="ctr"/>
            <a:endParaRPr lang="ru-RU" sz="3200" dirty="0">
              <a:solidFill>
                <a:srgbClr val="FF0000"/>
              </a:solidFill>
              <a:latin typeface="PT Astra Serif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Салехард   2020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34" y="-182"/>
            <a:ext cx="1399252" cy="134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53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rgbClr val="FBEAC7"/>
            </a:gs>
            <a:gs pos="65000">
              <a:srgbClr val="FEE7F2"/>
            </a:gs>
            <a:gs pos="100000">
              <a:srgbClr val="FFC000"/>
            </a:gs>
            <a:gs pos="91000">
              <a:schemeClr val="accent5">
                <a:lumMod val="40000"/>
                <a:lumOff val="60000"/>
              </a:schemeClr>
            </a:gs>
            <a:gs pos="98000">
              <a:srgbClr val="FEE7F2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649941" y="78106"/>
            <a:ext cx="9468544" cy="13285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ru-RU" sz="3600" b="1" spc="40" dirty="0" smtClean="0">
                <a:solidFill>
                  <a:srgbClr val="000000"/>
                </a:solidFill>
                <a:latin typeface="PT Astra Serif"/>
                <a:ea typeface="Times New Roman"/>
                <a:cs typeface="Times New Roman"/>
              </a:rPr>
              <a:t>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PT Astra Serif"/>
              </a:rPr>
              <a:t>Основные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PT Astra Serif"/>
              </a:rPr>
              <a:t>целевые группы,</a:t>
            </a:r>
          </a:p>
          <a:p>
            <a:pPr algn="ctr">
              <a:spcAft>
                <a:spcPts val="1000"/>
              </a:spcAft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PT Astra Serif"/>
              </a:rPr>
              <a:t> </a:t>
            </a:r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PT Astra Serif"/>
              </a:rPr>
              <a:t>на </a:t>
            </a: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latin typeface="PT Astra Serif"/>
              </a:rPr>
              <a:t>которые направлен проект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Салехард   2020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4337" y="1988840"/>
            <a:ext cx="81563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>
                <a:solidFill>
                  <a:srgbClr val="7030A0"/>
                </a:solidFill>
                <a:latin typeface="PT Astra Serif"/>
              </a:rPr>
              <a:t>Проект </a:t>
            </a:r>
            <a:r>
              <a:rPr lang="ru-RU" sz="2800" i="1" dirty="0" smtClean="0">
                <a:solidFill>
                  <a:srgbClr val="7030A0"/>
                </a:solidFill>
                <a:latin typeface="PT Astra Serif"/>
              </a:rPr>
              <a:t>направлен на </a:t>
            </a:r>
            <a:r>
              <a:rPr lang="ru-RU" sz="2800" i="1" dirty="0">
                <a:solidFill>
                  <a:srgbClr val="7030A0"/>
                </a:solidFill>
                <a:latin typeface="PT Astra Serif"/>
              </a:rPr>
              <a:t>пациентов онкологического отделения </a:t>
            </a:r>
            <a:r>
              <a:rPr lang="ru-RU" sz="2800" i="1" dirty="0" err="1">
                <a:solidFill>
                  <a:srgbClr val="7030A0"/>
                </a:solidFill>
                <a:latin typeface="PT Astra Serif"/>
              </a:rPr>
              <a:t>Салехардской</a:t>
            </a:r>
            <a:r>
              <a:rPr lang="ru-RU" sz="2800" i="1" dirty="0">
                <a:solidFill>
                  <a:srgbClr val="7030A0"/>
                </a:solidFill>
                <a:latin typeface="PT Astra Serif"/>
              </a:rPr>
              <a:t> окружной </a:t>
            </a:r>
            <a:r>
              <a:rPr lang="ru-RU" sz="2800" i="1" dirty="0" smtClean="0">
                <a:solidFill>
                  <a:srgbClr val="7030A0"/>
                </a:solidFill>
                <a:latin typeface="PT Astra Serif"/>
              </a:rPr>
              <a:t>больницы, а также на медперсонал, родственников </a:t>
            </a:r>
            <a:r>
              <a:rPr lang="ru-RU" sz="2800" i="1" dirty="0">
                <a:solidFill>
                  <a:srgbClr val="7030A0"/>
                </a:solidFill>
                <a:latin typeface="PT Astra Serif"/>
              </a:rPr>
              <a:t>пациентов, которые  </a:t>
            </a:r>
            <a:r>
              <a:rPr lang="ru-RU" sz="2800" i="1" dirty="0" smtClean="0">
                <a:solidFill>
                  <a:srgbClr val="7030A0"/>
                </a:solidFill>
                <a:latin typeface="PT Astra Serif"/>
              </a:rPr>
              <a:t>тоже смогут принять участие </a:t>
            </a:r>
            <a:r>
              <a:rPr lang="ru-RU" sz="2800" i="1" dirty="0">
                <a:solidFill>
                  <a:srgbClr val="7030A0"/>
                </a:solidFill>
                <a:latin typeface="PT Astra Serif"/>
              </a:rPr>
              <a:t>в </a:t>
            </a:r>
            <a:r>
              <a:rPr lang="ru-RU" sz="2800" i="1" dirty="0" smtClean="0">
                <a:solidFill>
                  <a:srgbClr val="7030A0"/>
                </a:solidFill>
                <a:latin typeface="PT Astra Serif"/>
              </a:rPr>
              <a:t>мастер-классах .</a:t>
            </a:r>
            <a:endParaRPr lang="ru-RU" sz="2800" i="1" dirty="0">
              <a:solidFill>
                <a:srgbClr val="7030A0"/>
              </a:solidFill>
              <a:latin typeface="PT Astra Serif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34" y="-182"/>
            <a:ext cx="1399252" cy="134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53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rgbClr val="FBEAC7"/>
            </a:gs>
            <a:gs pos="65000">
              <a:srgbClr val="FEE7F2"/>
            </a:gs>
            <a:gs pos="100000">
              <a:srgbClr val="FFC000"/>
            </a:gs>
            <a:gs pos="91000">
              <a:schemeClr val="accent5">
                <a:lumMod val="40000"/>
                <a:lumOff val="60000"/>
              </a:schemeClr>
            </a:gs>
            <a:gs pos="98000">
              <a:srgbClr val="FEE7F2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94377" y="44624"/>
            <a:ext cx="5777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PT Astra Serif"/>
              </a:rPr>
              <a:t>Краткое описание проекта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17322" y="1196752"/>
            <a:ext cx="756704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7188" algn="just"/>
            <a:r>
              <a:rPr lang="ru-RU" sz="2000" dirty="0">
                <a:solidFill>
                  <a:srgbClr val="7030A0"/>
                </a:solidFill>
                <a:latin typeface="PT Astra Serif"/>
              </a:rPr>
              <a:t>Продолжительность проекта –  с марта 2021 по декабрь 2021.</a:t>
            </a:r>
          </a:p>
          <a:p>
            <a:pPr indent="357188" algn="just"/>
            <a:r>
              <a:rPr lang="ru-RU" sz="2000" dirty="0">
                <a:solidFill>
                  <a:srgbClr val="7030A0"/>
                </a:solidFill>
                <a:latin typeface="PT Astra Serif"/>
              </a:rPr>
              <a:t>Социальный проект направлен на организацию мастер-классов в </a:t>
            </a:r>
            <a:r>
              <a:rPr lang="ru-RU" sz="2000" dirty="0" err="1">
                <a:solidFill>
                  <a:srgbClr val="7030A0"/>
                </a:solidFill>
                <a:latin typeface="PT Astra Serif"/>
              </a:rPr>
              <a:t>Салехардской</a:t>
            </a:r>
            <a:r>
              <a:rPr lang="ru-RU" sz="2000" dirty="0">
                <a:solidFill>
                  <a:srgbClr val="7030A0"/>
                </a:solidFill>
                <a:latin typeface="PT Astra Serif"/>
              </a:rPr>
              <a:t> Окружной клинической больнице для пациентов онкологического отделения. Мастер-классы нацелены на развитие моторики рук и поднятия </a:t>
            </a:r>
            <a:r>
              <a:rPr lang="ru-RU" sz="2000" dirty="0" smtClean="0">
                <a:solidFill>
                  <a:srgbClr val="7030A0"/>
                </a:solidFill>
                <a:latin typeface="PT Astra Serif"/>
              </a:rPr>
              <a:t>настроения. Больные онкологией обычно проводят в стационаре от 6 месяцев до 1,5 лет и на это время оказываются изолированы от общества, а мастер-классы позволяют им отвлечься от изнурительного лечения, снизить стресс и испытать яркие эмоции и радость творчества.</a:t>
            </a:r>
          </a:p>
          <a:p>
            <a:pPr indent="357188" algn="just"/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  <a:p>
            <a:pPr indent="357188" algn="just"/>
            <a:r>
              <a:rPr lang="ru-RU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 </a:t>
            </a:r>
            <a:endParaRPr lang="ru-RU" dirty="0">
              <a:latin typeface="PT Astra Serif" panose="020A0603040505020204" pitchFamily="18" charset="-52"/>
              <a:ea typeface="PT Astra Serif" panose="020A0603040505020204" pitchFamily="18" charset="-52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Салехард   2020</a:t>
            </a:r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34" y="-182"/>
            <a:ext cx="1399252" cy="134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713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Салехард   2020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239642"/>
            <a:ext cx="54247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chemeClr val="accent3">
                    <a:lumMod val="75000"/>
                  </a:schemeClr>
                </a:solidFill>
                <a:latin typeface="PT Astra Serif"/>
              </a:rPr>
              <a:t>Достигнутые результаты</a:t>
            </a:r>
            <a:endParaRPr lang="ru-RU" sz="3600" dirty="0">
              <a:solidFill>
                <a:schemeClr val="accent3">
                  <a:lumMod val="75000"/>
                </a:schemeClr>
              </a:solidFill>
              <a:latin typeface="PT Astra Serif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5818" y="1211089"/>
            <a:ext cx="71025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PT Astra Serif"/>
              </a:rPr>
              <a:t>Количественные показатели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8835" y="1693522"/>
            <a:ext cx="794035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PT Astra Serif"/>
                <a:ea typeface="PT Astra Serif" panose="020A0603040505020204" pitchFamily="18" charset="-52"/>
              </a:rPr>
              <a:t>За время проведения 35 мастер-классов количество </a:t>
            </a:r>
            <a:r>
              <a:rPr lang="ru-RU" i="1" dirty="0" err="1">
                <a:latin typeface="PT Astra Serif"/>
                <a:ea typeface="PT Astra Serif" panose="020A0603040505020204" pitchFamily="18" charset="-52"/>
              </a:rPr>
              <a:t>благополучателей</a:t>
            </a:r>
            <a:r>
              <a:rPr lang="ru-RU" i="1" dirty="0">
                <a:latin typeface="PT Astra Serif"/>
                <a:ea typeface="PT Astra Serif" panose="020A0603040505020204" pitchFamily="18" charset="-52"/>
              </a:rPr>
              <a:t>  составит  525 </a:t>
            </a:r>
            <a:r>
              <a:rPr lang="ru-RU" i="1" dirty="0" smtClean="0">
                <a:latin typeface="PT Astra Serif"/>
                <a:ea typeface="PT Astra Serif" panose="020A0603040505020204" pitchFamily="18" charset="-52"/>
              </a:rPr>
              <a:t>человек (в </a:t>
            </a:r>
            <a:r>
              <a:rPr lang="ru-RU" i="1" dirty="0">
                <a:latin typeface="PT Astra Serif"/>
                <a:ea typeface="PT Astra Serif" panose="020A0603040505020204" pitchFamily="18" charset="-52"/>
              </a:rPr>
              <a:t>количество </a:t>
            </a:r>
            <a:r>
              <a:rPr lang="ru-RU" i="1" dirty="0" err="1">
                <a:latin typeface="PT Astra Serif"/>
                <a:ea typeface="PT Astra Serif" panose="020A0603040505020204" pitchFamily="18" charset="-52"/>
              </a:rPr>
              <a:t>благополучателей</a:t>
            </a:r>
            <a:r>
              <a:rPr lang="ru-RU" i="1" dirty="0">
                <a:latin typeface="PT Astra Serif"/>
                <a:ea typeface="PT Astra Serif" panose="020A0603040505020204" pitchFamily="18" charset="-52"/>
              </a:rPr>
              <a:t> не входят: медперсонал, родственники пациентов, которые  также могут принимать участие в мастер-классах, соответственно, количество </a:t>
            </a:r>
            <a:r>
              <a:rPr lang="ru-RU" i="1" dirty="0" err="1">
                <a:latin typeface="PT Astra Serif"/>
                <a:ea typeface="PT Astra Serif" panose="020A0603040505020204" pitchFamily="18" charset="-52"/>
              </a:rPr>
              <a:t>благополучателей</a:t>
            </a:r>
            <a:r>
              <a:rPr lang="ru-RU" i="1" dirty="0">
                <a:latin typeface="PT Astra Serif"/>
                <a:ea typeface="PT Astra Serif" panose="020A0603040505020204" pitchFamily="18" charset="-52"/>
              </a:rPr>
              <a:t> незначительно может увеличится). Количество добровольцев волонтёров на 35 </a:t>
            </a:r>
            <a:r>
              <a:rPr lang="ru-RU" i="1" dirty="0" smtClean="0">
                <a:latin typeface="PT Astra Serif"/>
                <a:ea typeface="PT Astra Serif" panose="020A0603040505020204" pitchFamily="18" charset="-52"/>
              </a:rPr>
              <a:t>мастер-классах составит </a:t>
            </a:r>
            <a:r>
              <a:rPr lang="ru-RU" i="1" dirty="0">
                <a:latin typeface="PT Astra Serif"/>
                <a:ea typeface="PT Astra Serif" panose="020A0603040505020204" pitchFamily="18" charset="-52"/>
              </a:rPr>
              <a:t>175 </a:t>
            </a:r>
            <a:r>
              <a:rPr lang="ru-RU" i="1" dirty="0" smtClean="0">
                <a:latin typeface="PT Astra Serif"/>
                <a:ea typeface="PT Astra Serif" panose="020A0603040505020204" pitchFamily="18" charset="-52"/>
              </a:rPr>
              <a:t>человек (основной состав-7 человек).</a:t>
            </a:r>
            <a:endParaRPr lang="ru-RU" i="1" dirty="0">
              <a:latin typeface="PT Astra Serif"/>
              <a:ea typeface="PT Astra Serif" panose="020A0603040505020204" pitchFamily="18" charset="-52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3548" y="3903439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PT Astra Serif"/>
              </a:rPr>
              <a:t>Качественные</a:t>
            </a:r>
            <a:r>
              <a:rPr lang="ru-RU" sz="2400" b="1" i="1" dirty="0" smtClean="0">
                <a:latin typeface="PT Astra Serif"/>
                <a:ea typeface="PT Astra Serif" panose="020A0603040505020204" pitchFamily="18" charset="-52"/>
              </a:rPr>
              <a:t> </a:t>
            </a:r>
            <a:r>
              <a:rPr lang="ru-RU" sz="2400" b="1" dirty="0">
                <a:latin typeface="PT Astra Serif"/>
              </a:rPr>
              <a:t>показатели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65819" y="4365104"/>
            <a:ext cx="787807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>
                <a:latin typeface="PT Astra Serif"/>
                <a:ea typeface="PT Astra Serif" panose="020A0603040505020204" pitchFamily="18" charset="-52"/>
              </a:rPr>
              <a:t>В результате </a:t>
            </a:r>
            <a:r>
              <a:rPr lang="ru-RU" i="1" dirty="0" smtClean="0">
                <a:latin typeface="PT Astra Serif"/>
                <a:ea typeface="PT Astra Serif" panose="020A0603040505020204" pitchFamily="18" charset="-52"/>
              </a:rPr>
              <a:t>проведения мастер-классов </a:t>
            </a:r>
            <a:r>
              <a:rPr lang="ru-RU" i="1" dirty="0">
                <a:latin typeface="PT Astra Serif"/>
                <a:ea typeface="PT Astra Serif" panose="020A0603040505020204" pitchFamily="18" charset="-52"/>
              </a:rPr>
              <a:t>происходит психоэмоциональная разгрузка пациентов,  улучшается моторика рук. Пациенты получают начальные навыки в творчестве, при дальнейшем развитии которых полученные навыки могут перерасти в профессию или идею для бизнеса, а также хобби.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183"/>
            <a:ext cx="1704566" cy="163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138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Салехард   2020</a:t>
            </a:r>
            <a:endParaRPr lang="ru-RU" dirty="0"/>
          </a:p>
        </p:txBody>
      </p:sp>
      <p:sp>
        <p:nvSpPr>
          <p:cNvPr id="25" name="Заголовок 1"/>
          <p:cNvSpPr>
            <a:spLocks noGrp="1"/>
          </p:cNvSpPr>
          <p:nvPr>
            <p:ph type="title"/>
          </p:nvPr>
        </p:nvSpPr>
        <p:spPr>
          <a:xfrm>
            <a:off x="392595" y="-71734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i="1" dirty="0" smtClean="0">
                <a:latin typeface="PT Astra Serif"/>
              </a:rPr>
              <a:t>Результаты мастер-классов</a:t>
            </a:r>
            <a:endParaRPr lang="ru-RU" sz="3600" i="1" dirty="0">
              <a:latin typeface="PT Astra Serif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" y="1029078"/>
            <a:ext cx="1974061" cy="2533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929" y="1017204"/>
            <a:ext cx="1813380" cy="241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402" y="1029077"/>
            <a:ext cx="1877782" cy="236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799" y="1011928"/>
            <a:ext cx="1865383" cy="247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3341"/>
            <a:ext cx="1929170" cy="257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812" y="3711223"/>
            <a:ext cx="1901124" cy="2553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964" y="3697167"/>
            <a:ext cx="1950228" cy="2593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19106"/>
            <a:ext cx="1924277" cy="2572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7634" y="-182"/>
            <a:ext cx="1399252" cy="134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953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2317</TotalTime>
  <Words>570</Words>
  <Application>Microsoft Office PowerPoint</Application>
  <PresentationFormat>Экран (4:3)</PresentationFormat>
  <Paragraphs>72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Идея проекта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Результаты мастер-классов</vt:lpstr>
      <vt:lpstr>Результаты мастер-классов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Проект: «…»</dc:title>
  <dc:creator>Дмитрий</dc:creator>
  <cp:lastModifiedBy>Юлия</cp:lastModifiedBy>
  <cp:revision>183</cp:revision>
  <cp:lastPrinted>2016-04-01T05:02:13Z</cp:lastPrinted>
  <dcterms:created xsi:type="dcterms:W3CDTF">2016-03-23T11:20:32Z</dcterms:created>
  <dcterms:modified xsi:type="dcterms:W3CDTF">2020-04-26T11:30:52Z</dcterms:modified>
</cp:coreProperties>
</file>