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70" r:id="rId5"/>
    <p:sldId id="272" r:id="rId6"/>
    <p:sldId id="274" r:id="rId7"/>
    <p:sldId id="273" r:id="rId8"/>
    <p:sldId id="264" r:id="rId9"/>
    <p:sldId id="265" r:id="rId10"/>
    <p:sldId id="261" r:id="rId11"/>
    <p:sldId id="260" r:id="rId12"/>
    <p:sldId id="271" r:id="rId13"/>
    <p:sldId id="262" r:id="rId14"/>
    <p:sldId id="266" r:id="rId15"/>
    <p:sldId id="268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317" autoAdjust="0"/>
  </p:normalViewPr>
  <p:slideViewPr>
    <p:cSldViewPr>
      <p:cViewPr varScale="1">
        <p:scale>
          <a:sx n="83" d="100"/>
          <a:sy n="83" d="100"/>
        </p:scale>
        <p:origin x="-141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vpravda.ru/obshchestvo/liceisty-vybirayut-sport-3341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ectnik.ru/2021/12/03/d1-88-d0-ba-d0-be-d0-bb-d1-8c-d0-bd-d0-b8-d0-ba-d0-b8-d0-b2-d0-be-d0-bb-d0-b3-d0-be-d0-b3-d1-80-d0-b0-d0-b4-d1-81-d0-ba-d0-be-d0-b9-d0-be-d0-b1-d0-bb-d0-b0-d1-81-d1-82-d0-b8-d1-81-d1-82-d0-b0/" TargetMode="External"/><Relationship Id="rId5" Type="http://schemas.openxmlformats.org/officeDocument/2006/relationships/hyperlink" Target="http://vectnik.ru/2021/12/03/" TargetMode="Externa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Волонтерский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клуб «Направление»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Муниципальное общеобразовательное учреждение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«Лицей №7 Дзержинского района Волгограда»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7" name="Picture 3" descr="C:\Users\User\Desktop\к отчету сесси здоровья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47319"/>
            <a:ext cx="2260517" cy="20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053037" y="3131481"/>
            <a:ext cx="1997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Руководитель: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Хорошевская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Мария Игоревна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7504" y="3223813"/>
            <a:ext cx="1997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Командир отряда: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Чехова Ангелина 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sun9-49.userapi.com/impg/xkR4rEcZihUqqLpj4IdiyWpNMOiztCHHirYxMw/Bhmi0JId-Sk.jpg?size=1200x1600&amp;quality=95&amp;sign=bb7b3f0848fbe89588d2843fc95293b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739"/>
            <a:ext cx="2182453" cy="29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740"/>
            <a:ext cx="2060722" cy="290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74908"/>
            <a:ext cx="2880320" cy="183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797151"/>
            <a:ext cx="3110853" cy="191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301208"/>
            <a:ext cx="3528392" cy="864096"/>
          </a:xfrm>
        </p:spPr>
        <p:txBody>
          <a:bodyPr>
            <a:normAutofit fontScale="92500" lnSpcReduction="2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Оформление информационного стенда </a:t>
            </a:r>
          </a:p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популяризации ЗОЖ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36813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Проведение танцевальных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зарядок</a:t>
            </a:r>
          </a:p>
        </p:txBody>
      </p:sp>
      <p:pic>
        <p:nvPicPr>
          <p:cNvPr id="3075" name="Picture 3" descr="C:\Users\User\Desktop\опыт\волонтеры Направление\20-21\сессия здоровья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94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опыт\волонтеры Направление\20-21\сессия здоровья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39" y="1340768"/>
            <a:ext cx="3326458" cy="34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877767" cy="29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752600"/>
          </a:xfrm>
        </p:spPr>
        <p:txBody>
          <a:bodyPr/>
          <a:lstStyle/>
          <a:p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58308" y="228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Проведение «Уроков добровольчества» с целью информационной пропаганды волонтерского движения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Новая папка\IMG_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9" y="1052736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\IMG_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92" y="1196752"/>
            <a:ext cx="3944616" cy="29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92" y="3140968"/>
            <a:ext cx="4554816" cy="341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2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Наличие методических разработок (публикаций) за 2021-2022 уч. год</a:t>
            </a:r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990110"/>
              </p:ext>
            </p:extLst>
          </p:nvPr>
        </p:nvGraphicFramePr>
        <p:xfrm>
          <a:off x="539552" y="1484784"/>
          <a:ext cx="8229600" cy="4824537"/>
        </p:xfrm>
        <a:graphic>
          <a:graphicData uri="http://schemas.openxmlformats.org/drawingml/2006/table">
            <a:tbl>
              <a:tblPr firstRow="1" firstCol="1" bandRow="1"/>
              <a:tblGrid>
                <a:gridCol w="8229600"/>
              </a:tblGrid>
              <a:tr h="751813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в Сетевом издании "Образовательные материалы"  Свидетельство №3474294 Опубликовано 16.05.2022 в разделе Воспитательная работа (Основное общее образование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Сценарный план мероприятия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«Выбери правильное направление» 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0693">
                <a:tc>
                  <a:txBody>
                    <a:bodyPr/>
                    <a:lstStyle/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в Сетевом издании "Образовательные материалы"  Свидетельство № 3474279 Опубликовано 16.05.2022 в разделе Образовательная деятельность (Основное общее образование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Статья "Проектная деятельность учащихся в информационно-коммуникационной среде ОУ"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0693">
                <a:tc>
                  <a:txBody>
                    <a:bodyPr/>
                    <a:lstStyle/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в Сетевом издании "Образовательные материалы"  Свидетельство №3474191 Опубликовано 16.05.2022 в разделе Воспитательная работа (Основное общее образование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Дополнительная общеразвивающая программа волонтёрского клуба «Направление»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9952">
                <a:tc>
                  <a:txBody>
                    <a:bodyPr/>
                    <a:lstStyle/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 сетевая конференция «Социокультурные практики современного детства» 11-12 ноября 2021 года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Волгоград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«Проектная деятельность учащихся в информационно-коммуникационной среде ОУ»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0693">
                <a:tc>
                  <a:txBody>
                    <a:bodyPr/>
                    <a:lstStyle/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IX  Международная научно-практическая конференция «Психолого-педагогическое сопровождение образовательного процесса: проблемы, перспективы, технологии» 31 марта-1апреля 2022 г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«Развитие социальной активности старшеклассников средствами проектной деятельности»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0693">
                <a:tc>
                  <a:txBody>
                    <a:bodyPr/>
                    <a:lstStyle/>
                    <a:p>
                      <a:pPr marL="6540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 научно-практическая конференция «Формирование профессиональной готовности будущих педагогов к работе с детьми с ОВЗ в условиях инклюзии» 2-3 ноября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«Организация проектной деятельности учащихся в инклюзивной среде школы» 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130" marR="8130" marT="8130" marB="8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в рамках Волгограда и Волгоградской области, региона, России:</a:t>
            </a:r>
          </a:p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1.	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участие в КОНКУРСЕ «ЛИДЕР», проводимого в рамках всероссийской Акции «Здоровый образ жизни - основа национальных целей развития».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2.	Победа в номинации «Лучшее добровольческое объединение по итогам реализации проекта направленного на формирование образа жизни среди молодежи "Сессия здоровья. Волгоградская область", 2020г.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3.	Участие в Акции «Добрый Автобус»- помощь детям с онкологическими заболеваниями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4.	Участие в районном конкурсе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флаеров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«Неоплаченный товар» (2 место) 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5.	Участие в Весенней Недели Добра (инициаторы: Волонтер 34. Ресурсный центр добровольчества Волгоградская область): 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«День донора»; «День добрых дел»; «Международный день Земли»; «Здоровая Россия»; «Сохранить, чтобы помнить» 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6.	Организация благотворительной акции в  помощь бездомным животным из приюта «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Дино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7.	Участие в  региональной акции "Подари книгу"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8.	Мероприятия в рамках районной «Недели психологии и социальной активности» на тему «Мы в мире людей и мир вокруг нас»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9.	Участие в районном творческом конкурсе «Дело твоих рук» (призовые места по всем номинациям).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10.	Участие во всероссийской акции "Сообщи, где торгуют смертью"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11.	Участие в мероприятиях, посвященных  Дню работника скорой медицинской помощи: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челендж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«Большое сердце»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12.	Участие во всероссийской  акции "СТОП ВИЧ/СПИД"</a:t>
            </a:r>
          </a:p>
          <a:p>
            <a:pPr marL="0" indent="0">
              <a:buNone/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13.	Участие в мероприятиях Большая Перемена: Добрая Суббота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548680"/>
            <a:ext cx="3384376" cy="5688631"/>
          </a:xfrm>
        </p:spPr>
        <p:txBody>
          <a:bodyPr>
            <a:normAutofit fontScale="4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300" dirty="0">
                <a:latin typeface="Times New Roman"/>
                <a:ea typeface="Calibri"/>
                <a:cs typeface="Times New Roman"/>
              </a:rPr>
              <a:t>По принципу “равный-равному” волонтеры </a:t>
            </a:r>
            <a:r>
              <a:rPr lang="ru-RU" sz="4300" dirty="0" smtClean="0">
                <a:latin typeface="Times New Roman"/>
                <a:ea typeface="Calibri"/>
                <a:cs typeface="Times New Roman"/>
              </a:rPr>
              <a:t>передают </a:t>
            </a:r>
            <a:r>
              <a:rPr lang="ru-RU" sz="4300" dirty="0">
                <a:latin typeface="Times New Roman"/>
                <a:ea typeface="Calibri"/>
                <a:cs typeface="Times New Roman"/>
              </a:rPr>
              <a:t>сверстникам, а так же учащимся н\ш социально одобряемую, положительно окрашенную информацию,  с целью пропаганды ЗОЖ, активной жизненной позиции при помощи дней профилактики, выступлений на сцене, на занятиях с элементами тренинга, в ролевых и интерактивных играх, акциях и игровых программах. </a:t>
            </a:r>
            <a:r>
              <a:rPr lang="ru-RU" sz="4300" dirty="0" smtClean="0">
                <a:latin typeface="Times New Roman"/>
                <a:ea typeface="Calibri"/>
                <a:cs typeface="Times New Roman"/>
              </a:rPr>
              <a:t>Обучая </a:t>
            </a:r>
            <a:r>
              <a:rPr lang="ru-RU" sz="4300" dirty="0">
                <a:latin typeface="Times New Roman"/>
                <a:ea typeface="Calibri"/>
                <a:cs typeface="Times New Roman"/>
              </a:rPr>
              <a:t>других – </a:t>
            </a:r>
            <a:r>
              <a:rPr lang="ru-RU" sz="4300" dirty="0" smtClean="0">
                <a:latin typeface="Times New Roman"/>
                <a:ea typeface="Calibri"/>
                <a:cs typeface="Times New Roman"/>
              </a:rPr>
              <a:t>обучаются </a:t>
            </a:r>
            <a:r>
              <a:rPr lang="ru-RU" sz="4300" dirty="0">
                <a:latin typeface="Times New Roman"/>
                <a:ea typeface="Calibri"/>
                <a:cs typeface="Times New Roman"/>
              </a:rPr>
              <a:t>сами. Работа в волонтерском отряде </a:t>
            </a:r>
            <a:r>
              <a:rPr lang="ru-RU" sz="4300" dirty="0" smtClean="0">
                <a:latin typeface="Times New Roman"/>
                <a:ea typeface="Calibri"/>
                <a:cs typeface="Times New Roman"/>
              </a:rPr>
              <a:t>способствует </a:t>
            </a:r>
            <a:r>
              <a:rPr lang="ru-RU" sz="4300" dirty="0">
                <a:latin typeface="Times New Roman"/>
                <a:ea typeface="Calibri"/>
                <a:cs typeface="Times New Roman"/>
              </a:rPr>
              <a:t>внутренним изменениям, взгляд детей из «равнодушного» </a:t>
            </a:r>
            <a:r>
              <a:rPr lang="ru-RU" sz="4300" dirty="0" smtClean="0">
                <a:latin typeface="Times New Roman"/>
                <a:ea typeface="Calibri"/>
                <a:cs typeface="Times New Roman"/>
              </a:rPr>
              <a:t>превращается </a:t>
            </a:r>
            <a:r>
              <a:rPr lang="ru-RU" sz="4300" dirty="0">
                <a:latin typeface="Times New Roman"/>
                <a:ea typeface="Calibri"/>
                <a:cs typeface="Times New Roman"/>
              </a:rPr>
              <a:t>в «горящий и заинтересованный».</a:t>
            </a:r>
            <a:endParaRPr lang="ru-RU" sz="43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C:\Users\User\Desktop\опыт\волонтеры Направление\21-22\профилактическая сказка\4 Б\image-09-09-21-11-47-3.he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-2861" b="1"/>
          <a:stretch/>
        </p:blipFill>
        <p:spPr bwMode="auto">
          <a:xfrm rot="5400000">
            <a:off x="18027" y="998197"/>
            <a:ext cx="550754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43428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Добровольцы МОУ Лицей №7 Дзержинского района 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Волгограда-</a:t>
            </a:r>
            <a:b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Выбрали </a:t>
            </a: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правильное 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направление!!!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опыт\волонтеры Направление\20-21\ДЕНЬ СКОРОЙ ПОМОЩИ\IMG_7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8801" y="2968274"/>
            <a:ext cx="4246133" cy="31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220486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девиз: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Достигнув своего потолка помни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что это всего лишь чей-то пол. Действуй!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Успех на твоей стороне!»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User\Desktop\навигаторы детсва\YKc1-gjaLg-TBQ8qsr8iI7CQ4cJa8s9a2TC0xtVpqZ3jvXENC2d230_yv4wfk49uCIp0oJDQF06pwlJTQW_0Flq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1718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72379"/>
            <a:ext cx="48958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6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764704"/>
            <a:ext cx="4572000" cy="267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Волонтеры</a:t>
            </a:r>
          </a:p>
        </p:txBody>
      </p:sp>
      <p:pic>
        <p:nvPicPr>
          <p:cNvPr id="2051" name="Picture 3" descr="C:\Users\User\Desktop\к отчету сесси здоровья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7520"/>
            <a:ext cx="2823965" cy="21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aGE5BWV0F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733494" cy="27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опыт\волонтеры Направление\20-21\итоги\IMG_7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7476" y="2904160"/>
            <a:ext cx="4245340" cy="31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опыт\волонтеры Направление\20-21\уроки Добра\qwrkLhJw63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478331" cy="33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474345"/>
            <a:ext cx="32221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Базарова </a:t>
            </a:r>
            <a:r>
              <a:rPr lang="ru-RU" dirty="0" err="1"/>
              <a:t>Зулейха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Загородняя</a:t>
            </a:r>
            <a:r>
              <a:rPr lang="ru-RU" dirty="0" smtClean="0"/>
              <a:t> Алиса</a:t>
            </a:r>
            <a:endParaRPr lang="ru-RU" dirty="0"/>
          </a:p>
          <a:p>
            <a:r>
              <a:rPr lang="ru-RU" dirty="0" err="1"/>
              <a:t>Ганджаева</a:t>
            </a:r>
            <a:r>
              <a:rPr lang="ru-RU" dirty="0"/>
              <a:t> Диана </a:t>
            </a:r>
            <a:endParaRPr lang="ru-RU" dirty="0" smtClean="0"/>
          </a:p>
          <a:p>
            <a:r>
              <a:rPr lang="ru-RU" dirty="0" smtClean="0"/>
              <a:t>Холодова </a:t>
            </a:r>
            <a:r>
              <a:rPr lang="ru-RU" dirty="0"/>
              <a:t>Дарья </a:t>
            </a:r>
            <a:endParaRPr lang="ru-RU" dirty="0" smtClean="0"/>
          </a:p>
          <a:p>
            <a:r>
              <a:rPr lang="ru-RU" dirty="0" smtClean="0"/>
              <a:t>Ермакова </a:t>
            </a:r>
            <a:r>
              <a:rPr lang="ru-RU" dirty="0"/>
              <a:t>Анна </a:t>
            </a:r>
            <a:endParaRPr lang="ru-RU" dirty="0" smtClean="0"/>
          </a:p>
          <a:p>
            <a:r>
              <a:rPr lang="ru-RU" dirty="0" err="1" smtClean="0"/>
              <a:t>Гусумова</a:t>
            </a:r>
            <a:r>
              <a:rPr lang="ru-RU" dirty="0" smtClean="0"/>
              <a:t> </a:t>
            </a:r>
            <a:r>
              <a:rPr lang="ru-RU" dirty="0"/>
              <a:t>Алина </a:t>
            </a:r>
            <a:endParaRPr lang="ru-RU" dirty="0" smtClean="0"/>
          </a:p>
          <a:p>
            <a:r>
              <a:rPr lang="ru-RU" dirty="0" err="1" smtClean="0"/>
              <a:t>Хутраева</a:t>
            </a:r>
            <a:r>
              <a:rPr lang="ru-RU" dirty="0" smtClean="0"/>
              <a:t> </a:t>
            </a:r>
            <a:r>
              <a:rPr lang="ru-RU" dirty="0" err="1"/>
              <a:t>Ханум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Шин </a:t>
            </a:r>
            <a:r>
              <a:rPr lang="ru-RU" dirty="0"/>
              <a:t>Анастасия </a:t>
            </a:r>
            <a:endParaRPr lang="ru-RU" dirty="0" smtClean="0"/>
          </a:p>
          <a:p>
            <a:r>
              <a:rPr lang="ru-RU" dirty="0" smtClean="0"/>
              <a:t>Рябова </a:t>
            </a:r>
            <a:r>
              <a:rPr lang="ru-RU" dirty="0"/>
              <a:t>Екатерина </a:t>
            </a:r>
            <a:endParaRPr lang="ru-RU" dirty="0" smtClean="0"/>
          </a:p>
          <a:p>
            <a:r>
              <a:rPr lang="ru-RU" dirty="0" smtClean="0"/>
              <a:t>Титаренко </a:t>
            </a:r>
            <a:r>
              <a:rPr lang="ru-RU" dirty="0"/>
              <a:t>Татьяна </a:t>
            </a:r>
            <a:endParaRPr lang="ru-RU" dirty="0" smtClean="0"/>
          </a:p>
          <a:p>
            <a:r>
              <a:rPr lang="ru-RU" dirty="0" smtClean="0"/>
              <a:t>Рябова </a:t>
            </a:r>
            <a:r>
              <a:rPr lang="ru-RU" dirty="0"/>
              <a:t>Полина </a:t>
            </a:r>
            <a:endParaRPr lang="ru-RU" dirty="0" smtClean="0"/>
          </a:p>
          <a:p>
            <a:r>
              <a:rPr lang="ru-RU" dirty="0" smtClean="0"/>
              <a:t>Молодой </a:t>
            </a:r>
            <a:r>
              <a:rPr lang="ru-RU" dirty="0"/>
              <a:t>Владислав  </a:t>
            </a:r>
          </a:p>
          <a:p>
            <a:r>
              <a:rPr lang="ru-RU" dirty="0"/>
              <a:t>Кокорина Анастасия </a:t>
            </a:r>
            <a:endParaRPr lang="ru-RU" dirty="0" smtClean="0"/>
          </a:p>
          <a:p>
            <a:r>
              <a:rPr lang="ru-RU" dirty="0" err="1" smtClean="0"/>
              <a:t>Шинковская</a:t>
            </a:r>
            <a:r>
              <a:rPr lang="ru-RU" dirty="0" smtClean="0"/>
              <a:t> </a:t>
            </a:r>
            <a:r>
              <a:rPr lang="ru-RU" dirty="0"/>
              <a:t>Диана </a:t>
            </a:r>
            <a:endParaRPr lang="ru-RU" dirty="0" smtClean="0"/>
          </a:p>
          <a:p>
            <a:r>
              <a:rPr lang="ru-RU" dirty="0" smtClean="0"/>
              <a:t>Сафонова </a:t>
            </a:r>
            <a:r>
              <a:rPr lang="ru-RU" dirty="0"/>
              <a:t>Милана </a:t>
            </a:r>
            <a:endParaRPr lang="ru-RU" dirty="0" smtClean="0"/>
          </a:p>
          <a:p>
            <a:r>
              <a:rPr lang="ru-RU" dirty="0" smtClean="0"/>
              <a:t>Месропян </a:t>
            </a:r>
            <a:r>
              <a:rPr lang="ru-RU" dirty="0"/>
              <a:t>Карина </a:t>
            </a:r>
            <a:endParaRPr lang="ru-RU" dirty="0" smtClean="0"/>
          </a:p>
          <a:p>
            <a:r>
              <a:rPr lang="ru-RU" dirty="0" smtClean="0"/>
              <a:t>Георгиева </a:t>
            </a:r>
            <a:r>
              <a:rPr lang="ru-RU" dirty="0"/>
              <a:t>Мария </a:t>
            </a:r>
            <a:endParaRPr lang="ru-RU" dirty="0" smtClean="0"/>
          </a:p>
          <a:p>
            <a:r>
              <a:rPr lang="ru-RU" dirty="0" smtClean="0"/>
              <a:t>Малышева </a:t>
            </a:r>
            <a:r>
              <a:rPr lang="ru-RU" dirty="0"/>
              <a:t>Алёна </a:t>
            </a:r>
            <a:endParaRPr lang="ru-RU" dirty="0" smtClean="0"/>
          </a:p>
          <a:p>
            <a:r>
              <a:rPr lang="ru-RU" dirty="0" err="1" smtClean="0"/>
              <a:t>Галиева</a:t>
            </a:r>
            <a:r>
              <a:rPr lang="ru-RU" dirty="0" smtClean="0"/>
              <a:t> Алевтина</a:t>
            </a:r>
          </a:p>
          <a:p>
            <a:r>
              <a:rPr lang="ru-RU" dirty="0" err="1" smtClean="0"/>
              <a:t>Качик</a:t>
            </a:r>
            <a:r>
              <a:rPr lang="ru-RU" dirty="0" smtClean="0"/>
              <a:t> Юлия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1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авигаторы детсва\8Gsxk0u8EO8KYUH670e7xolacLx2XaD5HAE3hC27VyBCmYdzeRtCskQQVXvPAzhYK6IroNlFV4zXDbe96R6Rfk1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7965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вигаторы детсва\qR1Tsy97u-d4fayNCPyyjqDqiPQwnznkXk7LvpCIgR6O0mebY-LRdB6lFjuiPUzkktWTB8tm6VnIBVZ_yQ0_iky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088" y="252502"/>
            <a:ext cx="3462494" cy="461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навигаторы детсва\V-fkiHl20FlIi__X8M1q_Y99FYnghkWR-q4LibcwzYJRTK0Kic8ej1ULITgmuflqKcSbBS33hDunIR4K5DYCk0M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64888"/>
            <a:ext cx="3914800" cy="39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9" name="Picture 3" descr="C:\Users\User\Desktop\навигаторы детсва\e3B79tgKAnv6rtQVAlPH77dlZzLoAv3RcO_t9S42XOYtUwexczqqwxUyRF8nEPUjLyMfISR77ajhrkLn_76yQ2m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9" y="2204864"/>
            <a:ext cx="418544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навигаторы детсва\i8zSaosweo7V3w06tGPuK0eIy7Hf3CiK5HugNNGxmU4RbA7ubNKSkqKqaDpv8eCn_hoSTsdSGenNegQeIus1KdE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569500" cy="47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навигаторы детсва\22qTMsQ7OUi_0dOr1JmGt0Kw9AeUHjMkjIDCC4zubIvrMxkIN0bS5RQso1pL6vR-RE_9dtFXFDVC8s1YFOClTOw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45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2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4114800" cy="6264696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70000"/>
              </a:lnSpc>
              <a:spcAft>
                <a:spcPts val="0"/>
              </a:spcAft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Основная деятельность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2021-2022 году была направлена на </a:t>
            </a: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организацию условий по созданию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психологического комфорта и безопасности ребенка, удовлетворение его потребностей с помощью социальных, правовых, психологических, педагогических механизмов предупреждение и преодоление негативных явлений в семье и в школе.</a:t>
            </a:r>
          </a:p>
          <a:p>
            <a:pPr marL="0" indent="0" algn="ctr">
              <a:lnSpc>
                <a:spcPct val="170000"/>
              </a:lnSpc>
              <a:spcAft>
                <a:spcPts val="0"/>
              </a:spcAft>
              <a:buNone/>
            </a:pPr>
            <a:r>
              <a:rPr lang="ru-RU" sz="3000" dirty="0" smtClean="0">
                <a:latin typeface="Times New Roman" pitchFamily="18" charset="0"/>
                <a:ea typeface="Tahoma"/>
                <a:cs typeface="Times New Roman" pitchFamily="18" charset="0"/>
              </a:rPr>
              <a:t>Организовано </a:t>
            </a:r>
            <a:r>
              <a:rPr lang="ru-RU" sz="3000" dirty="0">
                <a:latin typeface="Times New Roman" pitchFamily="18" charset="0"/>
                <a:ea typeface="Tahoma"/>
                <a:cs typeface="Times New Roman" pitchFamily="18" charset="0"/>
              </a:rPr>
              <a:t>проведение профилактических мероприятий в рамках: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Tahoma"/>
                <a:cs typeface="Times New Roman" pitchFamily="18" charset="0"/>
              </a:rPr>
              <a:t>месячника по профилактике безнадзорности, беспризорности, правонарушений и проявления экстремизма среди учащихся лицея; 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Tahoma"/>
                <a:cs typeface="Times New Roman" pitchFamily="18" charset="0"/>
              </a:rPr>
              <a:t>месячника по профилактике наркомании, токсикомании, алкоголизма  среди учащихся лицея;</a:t>
            </a:r>
            <a:r>
              <a:rPr lang="ru-RU" sz="3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Times New Roman"/>
                <a:cs typeface="Times New Roman" pitchFamily="18" charset="0"/>
              </a:rPr>
              <a:t>месячника по профилактике правонарушений и безнадзорности, употребления ПАВ,  пропаганде здорового образа жизни среди обучающихся;</a:t>
            </a: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«Недели психологии и социальной активности»;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месячника, посвященного пропаганде семейных ценностей;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месяца безопасного интернета;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профилактики суицидального поведения среди учащихся;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мер по недопущению совершения мелких краж и хищений учащимися лицея;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Font typeface="Symbol"/>
              <a:buChar char=""/>
            </a:pPr>
            <a:r>
              <a:rPr lang="ru-RU" sz="3000" dirty="0">
                <a:latin typeface="Times New Roman" pitchFamily="18" charset="0"/>
                <a:ea typeface="Calibri"/>
                <a:cs typeface="Times New Roman" pitchFamily="18" charset="0"/>
              </a:rPr>
              <a:t>реализации профилактического проекта «Сессия Здоровья».</a:t>
            </a:r>
            <a:endParaRPr lang="ru-RU" sz="3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C:\Users\User\Desktop\навигаторы детсва\jOA04qMnt2778rpCVzhtwwswjFW6sBvnxTiMSsCZA_t-aaozhw6HB9hhZubRBve5MXNwyi5tEI1PDyqmqa7i0i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294607" cy="57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920" y="5373216"/>
            <a:ext cx="4402832" cy="106613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  <a:hlinkClick r:id="rId2"/>
              </a:rPr>
              <a:t>https://vpravda.ru/obshchestvo/liceisty-vybirayut-sport-33419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МОУ «Лицей №7» Дзержинского района Волгограда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входит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ТОП-100 лучших общеобразовательных организаций по оборонно-спортивному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профилю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навигаторы детсва\oF87dBLhakchj11DGNNC8620Sz-iw-Eb1IUXshylCLPhjiGNVYSw6AD7tQDe1J81BqufBXrgcZkVdmnH3IXaKp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9807"/>
            <a:ext cx="4104456" cy="39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авигаторы детсва\yK2-XpR0D6J2v871XFROo3qsUckbI143Q16_KVkvLxKy_hmm7_rTwhjr2XwyIX4LHTGjVzOCk9wzXPzwCkg72X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728"/>
            <a:ext cx="465584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1708" y="3645024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http://vectnik.ru/2021/12/03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Школьники Волгоградской области стали победителями всероссийской акции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3051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СМИ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70609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 Участие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 Акции «Добрый Автобус»- помощь детям с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онкологическими заболеваниями</a:t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благотворительной акции в  помощь бездомным животным из приюта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>
                <a:ea typeface="Times New Roman"/>
                <a:cs typeface="Times New Roman"/>
              </a:rPr>
              <a:t/>
            </a:r>
            <a:br>
              <a:rPr lang="ru-RU" sz="1300" dirty="0">
                <a:ea typeface="Times New Roman"/>
                <a:cs typeface="Times New Roman"/>
              </a:rPr>
            </a:br>
            <a:endParaRPr lang="ru-RU" sz="1300" dirty="0"/>
          </a:p>
        </p:txBody>
      </p:sp>
      <p:pic>
        <p:nvPicPr>
          <p:cNvPr id="8194" name="Picture 2" descr="C:\Users\User\Desktop\навигаторы детсва\OuCAPxP2GpmnOug-dVitp2ig_Aui5p86Xl4RSIxRbM_PshgmnfRdfCrZ0VyhrcwmP8PSyFta9QVTnqStxzmR4MY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авигаторы детсва\SvtE-q_EL6Jukr1AQo-4iF_c8xCOdRlVhac7dwfbP9-tfKydRvaty-un2Qc1B8DN1NCGyZFBvuCT-LItb-vI68M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99065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653136"/>
            <a:ext cx="457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3.Реализация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базе лицея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эколого-благотворительного проекта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 сбору пластиковых крышечек для покупки инвалидных колясок и другой реабилитационной техники детям с ОВЗ из приёмных семей «Добрые крышечки»</a:t>
            </a:r>
            <a:endParaRPr lang="ru-RU" sz="16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02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Девиз добровольцев: «Волонтёр идёт вперёд, Людям счастье он несёт! Дарит чудные мгновенья, Вместе с клубом Направление!!!»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Основные направления деятельности: 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Социальное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волонтёрство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Экологические проекты.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Зоозащита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Образовательные проекты.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Спортивное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волонтёрство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Событийное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волонтёрство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Помощь в организации культурно - массовых мероприятий.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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Пропаганда здорового образа жизни.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87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u="sng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u="sng" dirty="0">
                <a:latin typeface="Times New Roman"/>
                <a:ea typeface="Calibri"/>
                <a:cs typeface="Times New Roman"/>
              </a:rPr>
              <a:t>рамках лицея: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Популяризация Детского телефона доверия;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Уроки ЗОЖ в н\ш;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Танцевальные зарядки в н\ш;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Конкурс рисунков на асфальте;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Уроки доброты;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Оформление информационных стендов;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 Участие в онлайн Акции «Георгиевская ленточка»; «История Победы»;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Посты с фото и видео о планируемых мероприятиях и отчеты с информационной справкой  группе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ВКонтакте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Популяризация ШСП; участие в разрешении конфликтов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Поздравление учителей лицея с Новым годом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Просветительские мероприятия в день волонтера 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7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675</Words>
  <Application>Microsoft Office PowerPoint</Application>
  <PresentationFormat>Экран (4:3)</PresentationFormat>
  <Paragraphs>108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Волонтерский клуб «Направление» </vt:lpstr>
      <vt:lpstr> </vt:lpstr>
      <vt:lpstr>Презентация PowerPoint</vt:lpstr>
      <vt:lpstr>Презентация PowerPoint</vt:lpstr>
      <vt:lpstr>Презентация PowerPoint</vt:lpstr>
      <vt:lpstr>https://vpravda.ru/obshchestvo/liceisty-vybirayut-sport-33419/ МОУ «Лицей №7» Дзержинского района Волгограда входит в ТОП-100 лучших общеобразовательных организаций по оборонно-спортивному профилю</vt:lpstr>
      <vt:lpstr>    1. Участие в Акции «Добрый Автобус»- помощь детям с онкологическими заболеваниями 2. Организация благотворительной акции в  помощь бездомным животным из приюта «Дино»  </vt:lpstr>
      <vt:lpstr>Презентация PowerPoint</vt:lpstr>
      <vt:lpstr>Презентация PowerPoint</vt:lpstr>
      <vt:lpstr> </vt:lpstr>
      <vt:lpstr> </vt:lpstr>
      <vt:lpstr>Наличие методических разработок (публикаций) за 2021-2022 уч. год </vt:lpstr>
      <vt:lpstr>Презентация PowerPoint</vt:lpstr>
      <vt:lpstr>Презентация PowerPoint</vt:lpstr>
      <vt:lpstr>Добровольцы МОУ Лицей №7 Дзержинского района Волгограда-  Выбрали правильное направление!!!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клуб «Направление» </dc:title>
  <dc:creator>User</dc:creator>
  <cp:lastModifiedBy>User</cp:lastModifiedBy>
  <cp:revision>15</cp:revision>
  <dcterms:created xsi:type="dcterms:W3CDTF">2020-10-26T12:21:27Z</dcterms:created>
  <dcterms:modified xsi:type="dcterms:W3CDTF">2022-10-25T13:02:42Z</dcterms:modified>
</cp:coreProperties>
</file>