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7"/>
  </p:notesMasterIdLst>
  <p:sldIdLst>
    <p:sldId id="256" r:id="rId2"/>
    <p:sldId id="258" r:id="rId3"/>
    <p:sldId id="264" r:id="rId4"/>
    <p:sldId id="265" r:id="rId5"/>
    <p:sldId id="270" r:id="rId6"/>
    <p:sldId id="257" r:id="rId7"/>
    <p:sldId id="259" r:id="rId8"/>
    <p:sldId id="271" r:id="rId9"/>
    <p:sldId id="260" r:id="rId10"/>
    <p:sldId id="261" r:id="rId11"/>
    <p:sldId id="262" r:id="rId12"/>
    <p:sldId id="272" r:id="rId13"/>
    <p:sldId id="273" r:id="rId14"/>
    <p:sldId id="274" r:id="rId15"/>
    <p:sldId id="268" r:id="rId16"/>
  </p:sldIdLst>
  <p:sldSz cx="12192000" cy="6858000"/>
  <p:notesSz cx="12192000" cy="6858000"/>
  <p:embeddedFontLst>
    <p:embeddedFont>
      <p:font typeface="Calibri" pitchFamily="34" charset="0"/>
      <p:regular r:id="rId18"/>
      <p:bold r:id="rId19"/>
      <p:italic r:id="rId20"/>
      <p:boldItalic r:id="rId21"/>
    </p:embeddedFont>
    <p:embeddedFont>
      <p:font typeface="Ebrima" pitchFamily="2" charset="0"/>
      <p:regular r:id="rId22"/>
      <p:bold r:id="rId23"/>
    </p:embeddedFont>
    <p:embeddedFont>
      <p:font typeface="Cambria" pitchFamily="18" charset="0"/>
      <p:regular r:id="rId24"/>
      <p:bold r:id="rId25"/>
      <p:italic r:id="rId26"/>
      <p:boldItalic r:id="rId27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672" y="-6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3E3A25-4DC7-427A-A0A9-BCACCBE00A90}" type="datetimeFigureOut">
              <a:rPr lang="ru-RU" smtClean="0"/>
              <a:t>09.11.2021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1527D7-64CF-41EA-BA44-4DD8C59110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055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93800" y="746125"/>
            <a:ext cx="6626225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8" name="Google Shape;168;p8:notes"/>
          <p:cNvSpPr txBox="1">
            <a:spLocks noGrp="1"/>
          </p:cNvSpPr>
          <p:nvPr>
            <p:ph type="body" idx="1"/>
          </p:nvPr>
        </p:nvSpPr>
        <p:spPr>
          <a:xfrm>
            <a:off x="1219200" y="3300414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8:notes"/>
          <p:cNvSpPr txBox="1">
            <a:spLocks noGrp="1"/>
          </p:cNvSpPr>
          <p:nvPr>
            <p:ph type="sldNum" idx="12"/>
          </p:nvPr>
        </p:nvSpPr>
        <p:spPr>
          <a:xfrm>
            <a:off x="6906684" y="6513514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>
                <a:solidFill>
                  <a:srgbClr val="000000"/>
                </a:solidFill>
              </a:rPr>
              <a:t>5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11/9/2021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300077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11/9/2021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300077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11/9/2021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13492" y="246888"/>
            <a:ext cx="1524000" cy="152399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539749"/>
            <a:ext cx="2537967" cy="546099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300077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11/9/2021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11/9/2021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Пустой слайд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3984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489451" y="3076194"/>
            <a:ext cx="5213096" cy="5740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rgbClr val="300077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08533" y="1987676"/>
            <a:ext cx="11374932" cy="41992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11/9/2021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43200" y="685800"/>
            <a:ext cx="7239000" cy="47218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814705" algn="ctr">
              <a:lnSpc>
                <a:spcPct val="100000"/>
              </a:lnSpc>
              <a:spcBef>
                <a:spcPts val="100"/>
              </a:spcBef>
            </a:pPr>
            <a:r>
              <a:rPr lang="ru-RU" sz="3200" b="1" spc="-5" dirty="0" smtClean="0"/>
              <a:t>ФОРМЫ И ЭФФЕКТИВНОСТЬ РЕАЛИЗАЦИИ МЕРОПРИЯТИЙ НАЦИОНАЛЬНОГО ПРОЕКТА «ОБРАЗОВАНИЕ» КАК ФАКТОР ПОВЫШЕНИЯ ВОСПИТАНИЯ И КАЧЕСТВА ОБУЧЕНИЯ</a:t>
            </a:r>
            <a:br>
              <a:rPr lang="ru-RU" sz="3200" b="1" spc="-5" dirty="0" smtClean="0"/>
            </a:br>
            <a:r>
              <a:rPr lang="ru-RU" sz="3200" b="1" spc="-5" dirty="0"/>
              <a:t/>
            </a:r>
            <a:br>
              <a:rPr lang="ru-RU" sz="3200" b="1" spc="-5" dirty="0"/>
            </a:br>
            <a:r>
              <a:rPr lang="ru-RU" sz="3200" b="1" spc="-5" dirty="0" smtClean="0"/>
              <a:t/>
            </a:r>
            <a:br>
              <a:rPr lang="ru-RU" sz="3200" b="1" spc="-5" dirty="0" smtClean="0"/>
            </a:br>
            <a:r>
              <a:rPr lang="ru-RU" sz="3200" b="1" spc="-5" dirty="0" smtClean="0"/>
              <a:t>    </a:t>
            </a:r>
            <a:r>
              <a:rPr lang="ru-RU" sz="1800" b="1" spc="-5" dirty="0" smtClean="0"/>
              <a:t>Главный специалист по делам молодежи </a:t>
            </a:r>
            <a:r>
              <a:rPr lang="ru-RU" sz="1800" b="1" spc="-5" dirty="0" err="1" smtClean="0"/>
              <a:t>УОиМП</a:t>
            </a:r>
            <a:r>
              <a:rPr lang="ru-RU" sz="1800" b="1" spc="-5" dirty="0" smtClean="0"/>
              <a:t> </a:t>
            </a:r>
            <a:br>
              <a:rPr lang="ru-RU" sz="1800" b="1" spc="-5" dirty="0" smtClean="0"/>
            </a:br>
            <a:r>
              <a:rPr lang="ru-RU" sz="1800" b="1" spc="-5" dirty="0" smtClean="0"/>
              <a:t>                                                                                            Зотова М.В.</a:t>
            </a:r>
            <a:endParaRPr sz="1800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935530" cy="299216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85800" y="1828800"/>
            <a:ext cx="9220200" cy="157799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5"/>
              </a:spcBef>
              <a:buFont typeface="Ebrima"/>
              <a:buChar char="-"/>
              <a:tabLst>
                <a:tab pos="354965" algn="l"/>
                <a:tab pos="355600" algn="l"/>
              </a:tabLst>
            </a:pPr>
            <a:r>
              <a:rPr lang="ru-RU" sz="2000" b="1" dirty="0">
                <a:solidFill>
                  <a:srgbClr val="300077"/>
                </a:solidFill>
                <a:latin typeface="Cambria"/>
                <a:cs typeface="Cambria"/>
              </a:rPr>
              <a:t>-содействие в оказании социальных услуг на дому;</a:t>
            </a:r>
          </a:p>
          <a:p>
            <a:pPr marL="355600" indent="-342900">
              <a:lnSpc>
                <a:spcPct val="100000"/>
              </a:lnSpc>
              <a:spcBef>
                <a:spcPts val="105"/>
              </a:spcBef>
              <a:buFont typeface="Ebrima"/>
              <a:buChar char="-"/>
              <a:tabLst>
                <a:tab pos="354965" algn="l"/>
                <a:tab pos="355600" algn="l"/>
              </a:tabLst>
            </a:pPr>
            <a:r>
              <a:rPr lang="ru-RU" sz="2000" b="1" dirty="0">
                <a:solidFill>
                  <a:srgbClr val="300077"/>
                </a:solidFill>
                <a:latin typeface="Cambria"/>
                <a:cs typeface="Cambria"/>
              </a:rPr>
              <a:t>-содействие в осуществлении социального обслуживания нуждающимися, в том числе малообеспеченным и одиноким людям, инвалидам и малоподвижным пожилым людям;</a:t>
            </a: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354965" algn="l"/>
                <a:tab pos="355600" algn="l"/>
              </a:tabLst>
            </a:pPr>
            <a:endParaRPr sz="2000" dirty="0">
              <a:latin typeface="Cambria"/>
              <a:cs typeface="Cambri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752600" y="304800"/>
            <a:ext cx="8763000" cy="130484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2800" b="1" spc="-15" dirty="0">
                <a:solidFill>
                  <a:srgbClr val="EB6066"/>
                </a:solidFill>
              </a:rPr>
              <a:t> - добровольчество в сфере социальной поддержки и социального обслуживания населения (Социальное </a:t>
            </a:r>
            <a:r>
              <a:rPr lang="ru-RU" sz="2800" b="1" spc="-15" dirty="0" err="1">
                <a:solidFill>
                  <a:srgbClr val="EB6066"/>
                </a:solidFill>
              </a:rPr>
              <a:t>волонтерство</a:t>
            </a:r>
            <a:r>
              <a:rPr lang="ru-RU" sz="2800" b="1" spc="-15" dirty="0" smtClean="0">
                <a:solidFill>
                  <a:srgbClr val="EB6066"/>
                </a:solidFill>
              </a:rPr>
              <a:t>):</a:t>
            </a:r>
            <a:r>
              <a:rPr lang="ru-RU" sz="2800" b="1" spc="-10" dirty="0" smtClean="0">
                <a:solidFill>
                  <a:srgbClr val="EB6066"/>
                </a:solidFill>
                <a:latin typeface="Ebrima"/>
                <a:cs typeface="Ebrima"/>
              </a:rPr>
              <a:t> </a:t>
            </a:r>
            <a:endParaRPr sz="2800" dirty="0">
              <a:latin typeface="Ebrima"/>
              <a:cs typeface="Ebrima"/>
            </a:endParaRPr>
          </a:p>
        </p:txBody>
      </p:sp>
      <p:pic>
        <p:nvPicPr>
          <p:cNvPr id="5122" name="Picture 2" descr="C:\Users\HP\Desktop\118c7e01-221f-4bee-8514-d0866020957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200400"/>
            <a:ext cx="2373692" cy="3164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HP\Desktop\98c9e0f4-1af6-4c93-b918-49e48bbf6a9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1542" y="3200400"/>
            <a:ext cx="2371220" cy="3164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HP\Desktop\857cb73d-b08a-49f7-aef9-18c1de39abe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200401"/>
            <a:ext cx="2373690" cy="3164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HP\Desktop\IMG_349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3483211"/>
            <a:ext cx="3302156" cy="259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486662" y="1310639"/>
            <a:ext cx="8962138" cy="21929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marR="5080" indent="-287020">
              <a:lnSpc>
                <a:spcPct val="100000"/>
              </a:lnSpc>
              <a:spcBef>
                <a:spcPts val="100"/>
              </a:spcBef>
              <a:tabLst>
                <a:tab pos="299085" algn="l"/>
                <a:tab pos="1697989" algn="l"/>
                <a:tab pos="3996690" algn="l"/>
                <a:tab pos="5615305" algn="l"/>
                <a:tab pos="5929630" algn="l"/>
              </a:tabLst>
            </a:pPr>
            <a:r>
              <a:rPr sz="2000" dirty="0">
                <a:solidFill>
                  <a:srgbClr val="300077"/>
                </a:solidFill>
                <a:latin typeface="Ebrima"/>
                <a:cs typeface="Ebrima"/>
              </a:rPr>
              <a:t>-	</a:t>
            </a:r>
            <a:r>
              <a:rPr lang="ru-RU" sz="2000" b="1" dirty="0" smtClean="0">
                <a:solidFill>
                  <a:srgbClr val="300077"/>
                </a:solidFill>
                <a:latin typeface="Ebrima"/>
                <a:cs typeface="Ebrima"/>
              </a:rPr>
              <a:t>поддержка </a:t>
            </a:r>
            <a:r>
              <a:rPr lang="ru-RU" sz="2000" b="1" dirty="0">
                <a:solidFill>
                  <a:srgbClr val="300077"/>
                </a:solidFill>
                <a:latin typeface="Ebrima"/>
                <a:cs typeface="Ebrima"/>
              </a:rPr>
              <a:t>добровольцами деятельности организаций </a:t>
            </a:r>
            <a:r>
              <a:rPr lang="ru-RU" sz="2000" b="1" dirty="0" smtClean="0">
                <a:solidFill>
                  <a:srgbClr val="300077"/>
                </a:solidFill>
                <a:latin typeface="Ebrima"/>
                <a:cs typeface="Ebrima"/>
              </a:rPr>
              <a:t>  культуры</a:t>
            </a:r>
            <a:r>
              <a:rPr lang="ru-RU" sz="2000" b="1" dirty="0">
                <a:solidFill>
                  <a:srgbClr val="300077"/>
                </a:solidFill>
                <a:latin typeface="Ebrima"/>
                <a:cs typeface="Ebrima"/>
              </a:rPr>
              <a:t>, библиотек;</a:t>
            </a:r>
          </a:p>
          <a:p>
            <a:pPr marL="299085" marR="5080" indent="-287020">
              <a:lnSpc>
                <a:spcPct val="100000"/>
              </a:lnSpc>
              <a:spcBef>
                <a:spcPts val="100"/>
              </a:spcBef>
              <a:tabLst>
                <a:tab pos="299085" algn="l"/>
                <a:tab pos="1697989" algn="l"/>
                <a:tab pos="3996690" algn="l"/>
                <a:tab pos="5615305" algn="l"/>
                <a:tab pos="5929630" algn="l"/>
              </a:tabLst>
            </a:pPr>
            <a:r>
              <a:rPr lang="ru-RU" sz="2000" b="1" dirty="0" smtClean="0">
                <a:solidFill>
                  <a:srgbClr val="300077"/>
                </a:solidFill>
                <a:latin typeface="Ebrima"/>
                <a:cs typeface="Ebrima"/>
              </a:rPr>
              <a:t>-   содействие </a:t>
            </a:r>
            <a:r>
              <a:rPr lang="ru-RU" sz="2000" b="1" dirty="0">
                <a:solidFill>
                  <a:srgbClr val="300077"/>
                </a:solidFill>
                <a:latin typeface="Ebrima"/>
                <a:cs typeface="Ebrima"/>
              </a:rPr>
              <a:t>в организации и проведение конкурсов, выставок и других массовых мероприятий;</a:t>
            </a:r>
          </a:p>
          <a:p>
            <a:pPr marL="299085" marR="5080" indent="-287020">
              <a:lnSpc>
                <a:spcPct val="100000"/>
              </a:lnSpc>
              <a:spcBef>
                <a:spcPts val="100"/>
              </a:spcBef>
              <a:tabLst>
                <a:tab pos="299085" algn="l"/>
                <a:tab pos="1697989" algn="l"/>
                <a:tab pos="3996690" algn="l"/>
                <a:tab pos="5615305" algn="l"/>
                <a:tab pos="5929630" algn="l"/>
              </a:tabLst>
            </a:pPr>
            <a:r>
              <a:rPr lang="ru-RU" sz="2000" b="1" dirty="0" smtClean="0">
                <a:solidFill>
                  <a:srgbClr val="300077"/>
                </a:solidFill>
                <a:latin typeface="Ebrima"/>
                <a:cs typeface="Ebrima"/>
              </a:rPr>
              <a:t>-   участие </a:t>
            </a:r>
            <a:r>
              <a:rPr lang="ru-RU" sz="2000" b="1" dirty="0">
                <a:solidFill>
                  <a:srgbClr val="300077"/>
                </a:solidFill>
                <a:latin typeface="Ebrima"/>
                <a:cs typeface="Ebrima"/>
              </a:rPr>
              <a:t>в осуществлении работ по сохранению объектов культурного наследия (памятников истории культуры</a:t>
            </a:r>
            <a:r>
              <a:rPr lang="ru-RU" sz="2000" b="1" dirty="0" smtClean="0">
                <a:solidFill>
                  <a:srgbClr val="300077"/>
                </a:solidFill>
                <a:latin typeface="Ebrima"/>
                <a:cs typeface="Ebrima"/>
              </a:rPr>
              <a:t>)</a:t>
            </a:r>
            <a:endParaRPr lang="ru-RU" sz="2000" b="1" spc="-10" dirty="0" smtClean="0">
              <a:solidFill>
                <a:srgbClr val="300077"/>
              </a:solidFill>
              <a:latin typeface="Cambria"/>
              <a:cs typeface="Cambria"/>
            </a:endParaRPr>
          </a:p>
          <a:p>
            <a:pPr marL="12700" marR="5715">
              <a:lnSpc>
                <a:spcPct val="100000"/>
              </a:lnSpc>
              <a:tabLst>
                <a:tab pos="321945" algn="l"/>
                <a:tab pos="1728470" algn="l"/>
                <a:tab pos="2075814" algn="l"/>
                <a:tab pos="3702685" algn="l"/>
                <a:tab pos="5374640" algn="l"/>
              </a:tabLst>
            </a:pPr>
            <a:endParaRPr sz="2000" dirty="0">
              <a:latin typeface="Cambria"/>
              <a:cs typeface="Cambria"/>
            </a:endParaRPr>
          </a:p>
        </p:txBody>
      </p:sp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820400" y="237743"/>
            <a:ext cx="1072896" cy="1072896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453644" y="633729"/>
            <a:ext cx="8614156" cy="87395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2800" b="1" spc="-20" dirty="0">
                <a:solidFill>
                  <a:srgbClr val="EB6066"/>
                </a:solidFill>
              </a:rPr>
              <a:t> - добровольчество в сфере культуры:</a:t>
            </a:r>
            <a:br>
              <a:rPr lang="ru-RU" sz="2800" b="1" spc="-20" dirty="0">
                <a:solidFill>
                  <a:srgbClr val="EB6066"/>
                </a:solidFill>
              </a:rPr>
            </a:br>
            <a:r>
              <a:rPr sz="2800" b="1" spc="100" dirty="0" smtClean="0">
                <a:solidFill>
                  <a:srgbClr val="EB6066"/>
                </a:solidFill>
                <a:latin typeface="Cambria"/>
                <a:cs typeface="Cambria"/>
              </a:rPr>
              <a:t> </a:t>
            </a:r>
            <a:endParaRPr sz="2800" dirty="0">
              <a:latin typeface="Ebrima"/>
              <a:cs typeface="Ebrima"/>
            </a:endParaRPr>
          </a:p>
        </p:txBody>
      </p:sp>
      <p:pic>
        <p:nvPicPr>
          <p:cNvPr id="1026" name="Picture 2" descr="C:\Users\HP\Desktop\вк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62" y="3505200"/>
            <a:ext cx="2355819" cy="3141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HP\Desktop\вк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636" y="3503545"/>
            <a:ext cx="4190327" cy="3142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HP\Desktop\ВКуль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503545"/>
            <a:ext cx="4165601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457200" y="1651670"/>
            <a:ext cx="9067800" cy="1243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marR="5080" indent="-287020">
              <a:lnSpc>
                <a:spcPct val="100000"/>
              </a:lnSpc>
              <a:spcBef>
                <a:spcPts val="100"/>
              </a:spcBef>
              <a:tabLst>
                <a:tab pos="299085" algn="l"/>
                <a:tab pos="1697989" algn="l"/>
                <a:tab pos="3996690" algn="l"/>
                <a:tab pos="5615305" algn="l"/>
                <a:tab pos="5929630" algn="l"/>
              </a:tabLst>
            </a:pPr>
            <a:r>
              <a:rPr sz="2000" dirty="0">
                <a:solidFill>
                  <a:srgbClr val="300077"/>
                </a:solidFill>
                <a:latin typeface="Ebrima"/>
                <a:cs typeface="Ebrima"/>
              </a:rPr>
              <a:t>-	</a:t>
            </a:r>
            <a:r>
              <a:rPr lang="ru-RU" sz="2000" b="1" dirty="0" smtClean="0">
                <a:solidFill>
                  <a:srgbClr val="300077"/>
                </a:solidFill>
                <a:latin typeface="Ebrima"/>
                <a:cs typeface="Ebrima"/>
              </a:rPr>
              <a:t>деятельность </a:t>
            </a:r>
            <a:r>
              <a:rPr lang="ru-RU" sz="2000" b="1" dirty="0">
                <a:solidFill>
                  <a:srgbClr val="300077"/>
                </a:solidFill>
                <a:latin typeface="Ebrima"/>
                <a:cs typeface="Ebrima"/>
              </a:rPr>
              <a:t>добровольцев старшего поколения охватывает практически все направления социальной сферы, включая социальную поддержку и защиту, культуру и образование, физическую культуру и </a:t>
            </a:r>
            <a:r>
              <a:rPr lang="ru-RU" sz="2000" b="1" dirty="0" smtClean="0">
                <a:solidFill>
                  <a:srgbClr val="300077"/>
                </a:solidFill>
                <a:latin typeface="Ebrima"/>
                <a:cs typeface="Ebrima"/>
              </a:rPr>
              <a:t>спорт </a:t>
            </a:r>
            <a:endParaRPr lang="ru-RU" sz="2000" b="1" spc="-10" dirty="0" smtClean="0">
              <a:solidFill>
                <a:srgbClr val="300077"/>
              </a:solidFill>
              <a:latin typeface="Cambria"/>
              <a:cs typeface="Cambria"/>
            </a:endParaRPr>
          </a:p>
          <a:p>
            <a:pPr marL="12700" marR="5715">
              <a:lnSpc>
                <a:spcPct val="100000"/>
              </a:lnSpc>
              <a:tabLst>
                <a:tab pos="321945" algn="l"/>
                <a:tab pos="1728470" algn="l"/>
                <a:tab pos="2075814" algn="l"/>
                <a:tab pos="3702685" algn="l"/>
                <a:tab pos="5374640" algn="l"/>
              </a:tabLst>
            </a:pPr>
            <a:endParaRPr sz="2000" dirty="0">
              <a:latin typeface="Cambria"/>
              <a:cs typeface="Cambria"/>
            </a:endParaRPr>
          </a:p>
        </p:txBody>
      </p:sp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820400" y="237743"/>
            <a:ext cx="1072896" cy="1072896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453644" y="633729"/>
            <a:ext cx="8614156" cy="87395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2800" b="1" spc="-20" dirty="0">
                <a:solidFill>
                  <a:srgbClr val="EB6066"/>
                </a:solidFill>
              </a:rPr>
              <a:t> - </a:t>
            </a:r>
            <a:r>
              <a:rPr lang="ru-RU" sz="2800" b="1" spc="-20" dirty="0" smtClean="0">
                <a:solidFill>
                  <a:srgbClr val="EB6066"/>
                </a:solidFill>
              </a:rPr>
              <a:t> </a:t>
            </a:r>
            <a:r>
              <a:rPr lang="ru-RU" sz="2800" b="1" spc="-20" dirty="0">
                <a:solidFill>
                  <a:srgbClr val="EB6066"/>
                </a:solidFill>
              </a:rPr>
              <a:t>добровольческая деятельность граждан старшего возраста </a:t>
            </a:r>
            <a:r>
              <a:rPr lang="ru-RU" sz="2800" b="1" spc="-20" dirty="0" smtClean="0">
                <a:solidFill>
                  <a:srgbClr val="EB6066"/>
                </a:solidFill>
              </a:rPr>
              <a:t>(«серебряное» </a:t>
            </a:r>
            <a:r>
              <a:rPr lang="ru-RU" sz="2800" b="1" spc="-20" dirty="0" err="1">
                <a:solidFill>
                  <a:srgbClr val="EB6066"/>
                </a:solidFill>
              </a:rPr>
              <a:t>волонтерство</a:t>
            </a:r>
            <a:r>
              <a:rPr lang="ru-RU" sz="2800" b="1" spc="-20" dirty="0" smtClean="0">
                <a:solidFill>
                  <a:srgbClr val="EB6066"/>
                </a:solidFill>
              </a:rPr>
              <a:t>):</a:t>
            </a:r>
            <a:endParaRPr sz="2800" dirty="0">
              <a:latin typeface="Ebrima"/>
              <a:cs typeface="Ebrima"/>
            </a:endParaRPr>
          </a:p>
        </p:txBody>
      </p:sp>
      <p:pic>
        <p:nvPicPr>
          <p:cNvPr id="2050" name="Picture 2" descr="C:\Users\HP\Desktop\св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923310"/>
            <a:ext cx="37592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HP\Desktop\св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276" y="2923310"/>
            <a:ext cx="4230750" cy="2819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HP\Desktop\книжка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2019" y="2923310"/>
            <a:ext cx="37592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81768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457200" y="1310639"/>
            <a:ext cx="1074420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marR="5080" indent="-287020">
              <a:lnSpc>
                <a:spcPct val="100000"/>
              </a:lnSpc>
              <a:spcBef>
                <a:spcPts val="100"/>
              </a:spcBef>
              <a:tabLst>
                <a:tab pos="299085" algn="l"/>
                <a:tab pos="1697989" algn="l"/>
                <a:tab pos="3996690" algn="l"/>
                <a:tab pos="5615305" algn="l"/>
                <a:tab pos="5929630" algn="l"/>
              </a:tabLst>
            </a:pPr>
            <a:r>
              <a:rPr sz="2000" b="1" dirty="0" smtClean="0">
                <a:solidFill>
                  <a:srgbClr val="300077"/>
                </a:solidFill>
                <a:latin typeface="Ebrima"/>
                <a:cs typeface="Ebrima"/>
              </a:rPr>
              <a:t>-</a:t>
            </a:r>
            <a:r>
              <a:rPr lang="ru-RU" sz="2000" b="1" dirty="0" smtClean="0">
                <a:solidFill>
                  <a:srgbClr val="300077"/>
                </a:solidFill>
                <a:latin typeface="Ebrima"/>
                <a:cs typeface="Ebrima"/>
              </a:rPr>
              <a:t>  вовлечение </a:t>
            </a:r>
            <a:r>
              <a:rPr lang="ru-RU" sz="2000" b="1" dirty="0">
                <a:solidFill>
                  <a:srgbClr val="300077"/>
                </a:solidFill>
                <a:latin typeface="Ebrima"/>
                <a:cs typeface="Ebrima"/>
              </a:rPr>
              <a:t>в волонтерскую деятельность активистов юного возраста (от </a:t>
            </a:r>
            <a:r>
              <a:rPr lang="ru-RU" sz="2000" b="1" dirty="0" smtClean="0">
                <a:solidFill>
                  <a:srgbClr val="300077"/>
                </a:solidFill>
                <a:latin typeface="Ebrima"/>
                <a:cs typeface="Ebrima"/>
              </a:rPr>
              <a:t>8 до 17 </a:t>
            </a:r>
            <a:r>
              <a:rPr lang="ru-RU" sz="2000" b="1" dirty="0">
                <a:solidFill>
                  <a:srgbClr val="300077"/>
                </a:solidFill>
                <a:latin typeface="Ebrima"/>
                <a:cs typeface="Ebrima"/>
              </a:rPr>
              <a:t>лет)</a:t>
            </a:r>
            <a:r>
              <a:rPr sz="2000" dirty="0">
                <a:solidFill>
                  <a:srgbClr val="300077"/>
                </a:solidFill>
                <a:latin typeface="Ebrima"/>
                <a:cs typeface="Ebrima"/>
              </a:rPr>
              <a:t>	</a:t>
            </a:r>
            <a:r>
              <a:rPr lang="ru-RU" sz="2000" b="1" dirty="0" smtClean="0">
                <a:solidFill>
                  <a:srgbClr val="300077"/>
                </a:solidFill>
                <a:latin typeface="Ebrima"/>
                <a:cs typeface="Ebrima"/>
              </a:rPr>
              <a:t> </a:t>
            </a:r>
            <a:endParaRPr lang="ru-RU" sz="2000" b="1" spc="-10" dirty="0" smtClean="0">
              <a:solidFill>
                <a:srgbClr val="300077"/>
              </a:solidFill>
              <a:latin typeface="Cambria"/>
              <a:cs typeface="Cambria"/>
            </a:endParaRPr>
          </a:p>
          <a:p>
            <a:pPr marL="12700" marR="5715">
              <a:lnSpc>
                <a:spcPct val="100000"/>
              </a:lnSpc>
              <a:tabLst>
                <a:tab pos="321945" algn="l"/>
                <a:tab pos="1728470" algn="l"/>
                <a:tab pos="2075814" algn="l"/>
                <a:tab pos="3702685" algn="l"/>
                <a:tab pos="5374640" algn="l"/>
              </a:tabLst>
            </a:pPr>
            <a:endParaRPr sz="2000" dirty="0">
              <a:latin typeface="Cambria"/>
              <a:cs typeface="Cambria"/>
            </a:endParaRPr>
          </a:p>
        </p:txBody>
      </p:sp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820400" y="237743"/>
            <a:ext cx="1072896" cy="1072896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453644" y="633729"/>
            <a:ext cx="8614156" cy="87395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2800" b="1" spc="-20" dirty="0">
                <a:solidFill>
                  <a:srgbClr val="EB6066"/>
                </a:solidFill>
              </a:rPr>
              <a:t> -   </a:t>
            </a:r>
            <a:r>
              <a:rPr lang="ru-RU" sz="2800" b="1" spc="-20" dirty="0" smtClean="0">
                <a:solidFill>
                  <a:srgbClr val="EB6066"/>
                </a:solidFill>
              </a:rPr>
              <a:t>юные </a:t>
            </a:r>
            <a:r>
              <a:rPr lang="ru-RU" sz="2800" b="1" spc="-20" dirty="0">
                <a:solidFill>
                  <a:srgbClr val="EB6066"/>
                </a:solidFill>
              </a:rPr>
              <a:t>добровольцы:</a:t>
            </a:r>
            <a:br>
              <a:rPr lang="ru-RU" sz="2800" b="1" spc="-20" dirty="0">
                <a:solidFill>
                  <a:srgbClr val="EB6066"/>
                </a:solidFill>
              </a:rPr>
            </a:br>
            <a:endParaRPr sz="2800" dirty="0">
              <a:latin typeface="Ebrima"/>
              <a:cs typeface="Ebrima"/>
            </a:endParaRPr>
          </a:p>
        </p:txBody>
      </p:sp>
      <p:pic>
        <p:nvPicPr>
          <p:cNvPr id="3074" name="Picture 2" descr="C:\Users\HP\Desktop\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70" y="1872482"/>
            <a:ext cx="2730436" cy="2041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HP\Desktop\вот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70" y="4289301"/>
            <a:ext cx="2730436" cy="204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HP\Desktop\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269226"/>
            <a:ext cx="2616953" cy="348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HP\Desktop\12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331571"/>
            <a:ext cx="2596171" cy="3461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HP\Desktop\2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1" y="1872482"/>
            <a:ext cx="2977896" cy="2233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HP\Desktop\вот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4289301"/>
            <a:ext cx="2977895" cy="2233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54414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457200" y="1219200"/>
            <a:ext cx="7467600" cy="189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marR="5080" indent="-287020">
              <a:lnSpc>
                <a:spcPct val="100000"/>
              </a:lnSpc>
              <a:spcBef>
                <a:spcPts val="100"/>
              </a:spcBef>
              <a:tabLst>
                <a:tab pos="299085" algn="l"/>
                <a:tab pos="1697989" algn="l"/>
                <a:tab pos="3996690" algn="l"/>
                <a:tab pos="5615305" algn="l"/>
                <a:tab pos="5929630" algn="l"/>
              </a:tabLst>
            </a:pPr>
            <a:r>
              <a:rPr sz="2000" b="1" dirty="0" smtClean="0">
                <a:solidFill>
                  <a:srgbClr val="300077"/>
                </a:solidFill>
                <a:latin typeface="Ebrima"/>
                <a:cs typeface="Ebrima"/>
              </a:rPr>
              <a:t>-</a:t>
            </a:r>
            <a:r>
              <a:rPr lang="ru-RU" sz="2000" b="1" dirty="0" smtClean="0">
                <a:solidFill>
                  <a:srgbClr val="300077"/>
                </a:solidFill>
                <a:latin typeface="Ebrima"/>
                <a:cs typeface="Ebrima"/>
              </a:rPr>
              <a:t>  </a:t>
            </a:r>
            <a:r>
              <a:rPr lang="ru-RU" sz="2000" b="1" dirty="0">
                <a:solidFill>
                  <a:srgbClr val="300077"/>
                </a:solidFill>
                <a:latin typeface="Ebrima"/>
                <a:cs typeface="Ebrima"/>
              </a:rPr>
              <a:t> </a:t>
            </a:r>
            <a:r>
              <a:rPr lang="ru-RU" sz="2000" b="1" dirty="0" smtClean="0">
                <a:solidFill>
                  <a:srgbClr val="300077"/>
                </a:solidFill>
                <a:latin typeface="Ebrima"/>
                <a:cs typeface="Ebrima"/>
              </a:rPr>
              <a:t>очистка </a:t>
            </a:r>
            <a:r>
              <a:rPr lang="ru-RU" sz="2000" b="1" dirty="0">
                <a:solidFill>
                  <a:srgbClr val="300077"/>
                </a:solidFill>
                <a:latin typeface="Ebrima"/>
                <a:cs typeface="Ebrima"/>
              </a:rPr>
              <a:t>природной среды от мусора;</a:t>
            </a:r>
          </a:p>
          <a:p>
            <a:pPr marL="299085" marR="5080" indent="-287020">
              <a:lnSpc>
                <a:spcPct val="100000"/>
              </a:lnSpc>
              <a:spcBef>
                <a:spcPts val="100"/>
              </a:spcBef>
              <a:tabLst>
                <a:tab pos="299085" algn="l"/>
                <a:tab pos="1697989" algn="l"/>
                <a:tab pos="3996690" algn="l"/>
                <a:tab pos="5615305" algn="l"/>
                <a:tab pos="5929630" algn="l"/>
              </a:tabLst>
            </a:pPr>
            <a:r>
              <a:rPr lang="ru-RU" sz="2000" b="1" dirty="0" smtClean="0">
                <a:solidFill>
                  <a:srgbClr val="300077"/>
                </a:solidFill>
                <a:latin typeface="Ebrima"/>
                <a:cs typeface="Ebrima"/>
              </a:rPr>
              <a:t>-   содействие </a:t>
            </a:r>
            <a:r>
              <a:rPr lang="ru-RU" sz="2000" b="1" dirty="0">
                <a:solidFill>
                  <a:srgbClr val="300077"/>
                </a:solidFill>
                <a:latin typeface="Ebrima"/>
                <a:cs typeface="Ebrima"/>
              </a:rPr>
              <a:t>формированию экологической культуры, экологическому просвещению ;</a:t>
            </a:r>
          </a:p>
          <a:p>
            <a:pPr marL="299085" marR="5080" indent="-287020">
              <a:lnSpc>
                <a:spcPct val="100000"/>
              </a:lnSpc>
              <a:spcBef>
                <a:spcPts val="100"/>
              </a:spcBef>
              <a:tabLst>
                <a:tab pos="299085" algn="l"/>
                <a:tab pos="1697989" algn="l"/>
                <a:tab pos="3996690" algn="l"/>
                <a:tab pos="5615305" algn="l"/>
                <a:tab pos="5929630" algn="l"/>
              </a:tabLst>
            </a:pPr>
            <a:r>
              <a:rPr lang="ru-RU" sz="2000" b="1" dirty="0" smtClean="0">
                <a:solidFill>
                  <a:srgbClr val="300077"/>
                </a:solidFill>
                <a:latin typeface="Ebrima"/>
                <a:cs typeface="Ebrima"/>
              </a:rPr>
              <a:t>-   содействие </a:t>
            </a:r>
            <a:r>
              <a:rPr lang="ru-RU" sz="2000" b="1" dirty="0">
                <a:solidFill>
                  <a:srgbClr val="300077"/>
                </a:solidFill>
                <a:latin typeface="Ebrima"/>
                <a:cs typeface="Ebrima"/>
              </a:rPr>
              <a:t>уходу и заботе о животных</a:t>
            </a:r>
          </a:p>
          <a:p>
            <a:pPr marL="299085" marR="5080" indent="-287020">
              <a:lnSpc>
                <a:spcPct val="100000"/>
              </a:lnSpc>
              <a:spcBef>
                <a:spcPts val="100"/>
              </a:spcBef>
              <a:tabLst>
                <a:tab pos="299085" algn="l"/>
                <a:tab pos="1697989" algn="l"/>
                <a:tab pos="3996690" algn="l"/>
                <a:tab pos="5615305" algn="l"/>
                <a:tab pos="5929630" algn="l"/>
              </a:tabLst>
            </a:pPr>
            <a:r>
              <a:rPr sz="2000" dirty="0">
                <a:solidFill>
                  <a:srgbClr val="300077"/>
                </a:solidFill>
                <a:latin typeface="Ebrima"/>
                <a:cs typeface="Ebrima"/>
              </a:rPr>
              <a:t>	</a:t>
            </a:r>
            <a:r>
              <a:rPr lang="ru-RU" sz="2000" b="1" dirty="0" smtClean="0">
                <a:solidFill>
                  <a:srgbClr val="300077"/>
                </a:solidFill>
                <a:latin typeface="Ebrima"/>
                <a:cs typeface="Ebrima"/>
              </a:rPr>
              <a:t> </a:t>
            </a:r>
            <a:endParaRPr lang="ru-RU" sz="2000" b="1" spc="-10" dirty="0" smtClean="0">
              <a:solidFill>
                <a:srgbClr val="300077"/>
              </a:solidFill>
              <a:latin typeface="Cambria"/>
              <a:cs typeface="Cambria"/>
            </a:endParaRPr>
          </a:p>
          <a:p>
            <a:pPr marL="12700" marR="5715">
              <a:lnSpc>
                <a:spcPct val="100000"/>
              </a:lnSpc>
              <a:tabLst>
                <a:tab pos="321945" algn="l"/>
                <a:tab pos="1728470" algn="l"/>
                <a:tab pos="2075814" algn="l"/>
                <a:tab pos="3702685" algn="l"/>
                <a:tab pos="5374640" algn="l"/>
              </a:tabLst>
            </a:pPr>
            <a:endParaRPr sz="2000" dirty="0">
              <a:latin typeface="Cambria"/>
              <a:cs typeface="Cambria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453644" y="633729"/>
            <a:ext cx="8614156" cy="87395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2800" b="1" spc="-20" dirty="0">
                <a:solidFill>
                  <a:srgbClr val="EB6066"/>
                </a:solidFill>
              </a:rPr>
              <a:t> -  </a:t>
            </a:r>
            <a:r>
              <a:rPr lang="ru-RU" sz="2800" b="1" spc="-20" dirty="0" smtClean="0">
                <a:solidFill>
                  <a:srgbClr val="EB6066"/>
                </a:solidFill>
              </a:rPr>
              <a:t>экологическое </a:t>
            </a:r>
            <a:r>
              <a:rPr lang="ru-RU" sz="2800" b="1" spc="-20" dirty="0" err="1">
                <a:solidFill>
                  <a:srgbClr val="EB6066"/>
                </a:solidFill>
              </a:rPr>
              <a:t>волонтерство</a:t>
            </a:r>
            <a:r>
              <a:rPr lang="ru-RU" sz="2800" b="1" spc="-20" dirty="0">
                <a:solidFill>
                  <a:srgbClr val="EB6066"/>
                </a:solidFill>
              </a:rPr>
              <a:t>:</a:t>
            </a:r>
            <a:br>
              <a:rPr lang="ru-RU" sz="2800" b="1" spc="-20" dirty="0">
                <a:solidFill>
                  <a:srgbClr val="EB6066"/>
                </a:solidFill>
              </a:rPr>
            </a:br>
            <a:r>
              <a:rPr lang="ru-RU" sz="2800" b="1" spc="-20" dirty="0">
                <a:solidFill>
                  <a:srgbClr val="EB6066"/>
                </a:solidFill>
              </a:rPr>
              <a:t> </a:t>
            </a:r>
            <a:endParaRPr sz="2800" dirty="0">
              <a:latin typeface="Ebrima"/>
              <a:cs typeface="Ebrima"/>
            </a:endParaRPr>
          </a:p>
        </p:txBody>
      </p:sp>
      <p:pic>
        <p:nvPicPr>
          <p:cNvPr id="4098" name="Picture 2" descr="C:\Users\HP\Desktop\птицы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667000"/>
            <a:ext cx="2949869" cy="3933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HP\Desktop\животные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06178" y="2667000"/>
            <a:ext cx="2949869" cy="3933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HP\Desktop\а вот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504" y="2667000"/>
            <a:ext cx="2210580" cy="3933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HP\Desktop\5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3505200"/>
            <a:ext cx="3321495" cy="2491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79362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11505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Спасибо</a:t>
            </a:r>
            <a:r>
              <a:rPr spc="170" dirty="0"/>
              <a:t> </a:t>
            </a:r>
            <a:r>
              <a:rPr spc="-5" dirty="0"/>
              <a:t>за</a:t>
            </a:r>
            <a:r>
              <a:rPr spc="170" dirty="0"/>
              <a:t> </a:t>
            </a:r>
            <a:r>
              <a:rPr dirty="0"/>
              <a:t>внимание</a:t>
            </a:r>
            <a:r>
              <a:rPr dirty="0">
                <a:latin typeface="Ebrima"/>
                <a:cs typeface="Ebrima"/>
              </a:rPr>
              <a:t>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9435" y="650493"/>
            <a:ext cx="591693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5" dirty="0">
                <a:solidFill>
                  <a:srgbClr val="36BCB1"/>
                </a:solidFill>
                <a:latin typeface="Cambria"/>
                <a:cs typeface="Cambria"/>
              </a:rPr>
              <a:t>Проект</a:t>
            </a:r>
            <a:r>
              <a:rPr sz="2800" b="1" spc="135" dirty="0">
                <a:solidFill>
                  <a:srgbClr val="36BCB1"/>
                </a:solidFill>
                <a:latin typeface="Cambria"/>
                <a:cs typeface="Cambria"/>
              </a:rPr>
              <a:t> </a:t>
            </a:r>
            <a:r>
              <a:rPr sz="2800" b="1" spc="-10" dirty="0">
                <a:solidFill>
                  <a:srgbClr val="36BCB1"/>
                </a:solidFill>
                <a:latin typeface="Ebrima"/>
                <a:cs typeface="Ebrima"/>
              </a:rPr>
              <a:t>«</a:t>
            </a:r>
            <a:r>
              <a:rPr sz="2800" b="1" spc="-10" dirty="0">
                <a:solidFill>
                  <a:srgbClr val="36BCB1"/>
                </a:solidFill>
                <a:latin typeface="Cambria"/>
                <a:cs typeface="Cambria"/>
              </a:rPr>
              <a:t>Социальная</a:t>
            </a:r>
            <a:r>
              <a:rPr sz="2800" b="1" spc="155" dirty="0">
                <a:solidFill>
                  <a:srgbClr val="36BCB1"/>
                </a:solidFill>
                <a:latin typeface="Cambria"/>
                <a:cs typeface="Cambria"/>
              </a:rPr>
              <a:t> </a:t>
            </a:r>
            <a:r>
              <a:rPr sz="2800" b="1" spc="-5" dirty="0">
                <a:solidFill>
                  <a:srgbClr val="36BCB1"/>
                </a:solidFill>
                <a:latin typeface="Cambria"/>
                <a:cs typeface="Cambria"/>
              </a:rPr>
              <a:t>активность</a:t>
            </a:r>
            <a:r>
              <a:rPr sz="2800" b="1" spc="-5" dirty="0">
                <a:solidFill>
                  <a:srgbClr val="36BCB1"/>
                </a:solidFill>
                <a:latin typeface="Ebrima"/>
                <a:cs typeface="Ebrima"/>
              </a:rPr>
              <a:t>»</a:t>
            </a:r>
            <a:endParaRPr sz="2800">
              <a:latin typeface="Ebrima"/>
              <a:cs typeface="Ebrim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23316" y="3457955"/>
            <a:ext cx="675005" cy="1350010"/>
          </a:xfrm>
          <a:custGeom>
            <a:avLst/>
            <a:gdLst/>
            <a:ahLst/>
            <a:cxnLst/>
            <a:rect l="l" t="t" r="r" b="b"/>
            <a:pathLst>
              <a:path w="675005" h="1350010">
                <a:moveTo>
                  <a:pt x="0" y="0"/>
                </a:moveTo>
                <a:lnTo>
                  <a:pt x="0" y="1349756"/>
                </a:lnTo>
                <a:lnTo>
                  <a:pt x="674878" y="674878"/>
                </a:lnTo>
                <a:lnTo>
                  <a:pt x="0" y="0"/>
                </a:lnTo>
                <a:close/>
              </a:path>
            </a:pathLst>
          </a:custGeom>
          <a:solidFill>
            <a:srgbClr val="36BC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23316" y="1325880"/>
            <a:ext cx="675005" cy="1350010"/>
          </a:xfrm>
          <a:custGeom>
            <a:avLst/>
            <a:gdLst/>
            <a:ahLst/>
            <a:cxnLst/>
            <a:rect l="l" t="t" r="r" b="b"/>
            <a:pathLst>
              <a:path w="675005" h="1350010">
                <a:moveTo>
                  <a:pt x="0" y="0"/>
                </a:moveTo>
                <a:lnTo>
                  <a:pt x="0" y="1349756"/>
                </a:lnTo>
                <a:lnTo>
                  <a:pt x="674878" y="674878"/>
                </a:lnTo>
                <a:lnTo>
                  <a:pt x="0" y="0"/>
                </a:lnTo>
                <a:close/>
              </a:path>
            </a:pathLst>
          </a:custGeom>
          <a:solidFill>
            <a:srgbClr val="36BC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865757" y="1261617"/>
            <a:ext cx="490918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300077"/>
                </a:solidFill>
                <a:latin typeface="Cambria"/>
                <a:cs typeface="Cambria"/>
              </a:rPr>
              <a:t>Региональная</a:t>
            </a:r>
            <a:r>
              <a:rPr sz="1800" b="1" spc="85" dirty="0">
                <a:solidFill>
                  <a:srgbClr val="300077"/>
                </a:solidFill>
                <a:latin typeface="Cambria"/>
                <a:cs typeface="Cambria"/>
              </a:rPr>
              <a:t> </a:t>
            </a:r>
            <a:r>
              <a:rPr sz="1800" b="1" spc="-5" dirty="0">
                <a:solidFill>
                  <a:srgbClr val="300077"/>
                </a:solidFill>
                <a:latin typeface="Cambria"/>
                <a:cs typeface="Cambria"/>
              </a:rPr>
              <a:t>составляющая</a:t>
            </a:r>
            <a:r>
              <a:rPr sz="1800" b="1" spc="120" dirty="0">
                <a:solidFill>
                  <a:srgbClr val="300077"/>
                </a:solidFill>
                <a:latin typeface="Cambria"/>
                <a:cs typeface="Cambria"/>
              </a:rPr>
              <a:t> </a:t>
            </a:r>
            <a:r>
              <a:rPr sz="1800" b="1" spc="-5" dirty="0">
                <a:solidFill>
                  <a:srgbClr val="300077"/>
                </a:solidFill>
                <a:latin typeface="Cambria"/>
                <a:cs typeface="Cambria"/>
              </a:rPr>
              <a:t>федерального </a:t>
            </a:r>
            <a:r>
              <a:rPr sz="1800" b="1" spc="-385" dirty="0">
                <a:solidFill>
                  <a:srgbClr val="300077"/>
                </a:solidFill>
                <a:latin typeface="Cambria"/>
                <a:cs typeface="Cambria"/>
              </a:rPr>
              <a:t> </a:t>
            </a:r>
            <a:r>
              <a:rPr sz="1800" b="1" spc="-5" dirty="0">
                <a:solidFill>
                  <a:srgbClr val="300077"/>
                </a:solidFill>
                <a:latin typeface="Cambria"/>
                <a:cs typeface="Cambria"/>
              </a:rPr>
              <a:t>проекта </a:t>
            </a:r>
            <a:r>
              <a:rPr sz="1800" b="1" spc="-5" dirty="0">
                <a:solidFill>
                  <a:srgbClr val="300077"/>
                </a:solidFill>
                <a:latin typeface="Ebrima"/>
                <a:cs typeface="Ebrima"/>
              </a:rPr>
              <a:t>«</a:t>
            </a:r>
            <a:r>
              <a:rPr sz="1800" b="1" spc="-5" dirty="0">
                <a:solidFill>
                  <a:srgbClr val="300077"/>
                </a:solidFill>
                <a:latin typeface="Cambria"/>
                <a:cs typeface="Cambria"/>
              </a:rPr>
              <a:t>Социальная</a:t>
            </a:r>
            <a:r>
              <a:rPr sz="1800" b="1" dirty="0">
                <a:solidFill>
                  <a:srgbClr val="300077"/>
                </a:solidFill>
                <a:latin typeface="Cambria"/>
                <a:cs typeface="Cambria"/>
              </a:rPr>
              <a:t> </a:t>
            </a:r>
            <a:r>
              <a:rPr sz="1800" b="1" spc="-5" dirty="0">
                <a:solidFill>
                  <a:srgbClr val="300077"/>
                </a:solidFill>
                <a:latin typeface="Cambria"/>
                <a:cs typeface="Cambria"/>
              </a:rPr>
              <a:t>активность</a:t>
            </a:r>
            <a:r>
              <a:rPr sz="1800" b="1" spc="-5" dirty="0">
                <a:solidFill>
                  <a:srgbClr val="300077"/>
                </a:solidFill>
                <a:latin typeface="Ebrima"/>
                <a:cs typeface="Ebrima"/>
              </a:rPr>
              <a:t>» </a:t>
            </a:r>
            <a:r>
              <a:rPr sz="1800" b="1" dirty="0">
                <a:solidFill>
                  <a:srgbClr val="300077"/>
                </a:solidFill>
                <a:latin typeface="Ebrima"/>
                <a:cs typeface="Ebrima"/>
              </a:rPr>
              <a:t> </a:t>
            </a:r>
            <a:r>
              <a:rPr sz="1800" b="1" spc="-10" dirty="0">
                <a:solidFill>
                  <a:srgbClr val="300077"/>
                </a:solidFill>
                <a:latin typeface="Cambria"/>
                <a:cs typeface="Cambria"/>
              </a:rPr>
              <a:t>национального</a:t>
            </a:r>
            <a:r>
              <a:rPr sz="1800" b="1" spc="105" dirty="0">
                <a:solidFill>
                  <a:srgbClr val="300077"/>
                </a:solidFill>
                <a:latin typeface="Cambria"/>
                <a:cs typeface="Cambria"/>
              </a:rPr>
              <a:t> </a:t>
            </a:r>
            <a:r>
              <a:rPr sz="1800" b="1" spc="-5" dirty="0">
                <a:solidFill>
                  <a:srgbClr val="300077"/>
                </a:solidFill>
                <a:latin typeface="Cambria"/>
                <a:cs typeface="Cambria"/>
              </a:rPr>
              <a:t>проекта</a:t>
            </a:r>
            <a:r>
              <a:rPr sz="1800" b="1" spc="90" dirty="0">
                <a:solidFill>
                  <a:srgbClr val="300077"/>
                </a:solidFill>
                <a:latin typeface="Cambria"/>
                <a:cs typeface="Cambria"/>
              </a:rPr>
              <a:t> </a:t>
            </a:r>
            <a:r>
              <a:rPr sz="1800" b="1" spc="-5" dirty="0">
                <a:solidFill>
                  <a:srgbClr val="300077"/>
                </a:solidFill>
                <a:latin typeface="Ebrima"/>
                <a:cs typeface="Ebrima"/>
              </a:rPr>
              <a:t>«</a:t>
            </a:r>
            <a:r>
              <a:rPr sz="1800" b="1" spc="-5" dirty="0">
                <a:solidFill>
                  <a:srgbClr val="300077"/>
                </a:solidFill>
                <a:latin typeface="Cambria"/>
                <a:cs typeface="Cambria"/>
              </a:rPr>
              <a:t>Образование</a:t>
            </a:r>
            <a:r>
              <a:rPr sz="1800" b="1" spc="-5" dirty="0">
                <a:solidFill>
                  <a:srgbClr val="300077"/>
                </a:solidFill>
                <a:latin typeface="Ebrima"/>
                <a:cs typeface="Ebrima"/>
              </a:rPr>
              <a:t>»</a:t>
            </a:r>
            <a:endParaRPr sz="1800">
              <a:latin typeface="Ebrima"/>
              <a:cs typeface="Ebrima"/>
            </a:endParaRPr>
          </a:p>
        </p:txBody>
      </p: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71359" y="550163"/>
            <a:ext cx="989076" cy="760476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2032507" y="2893567"/>
            <a:ext cx="5684520" cy="35928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800" b="1" spc="-50" dirty="0">
                <a:solidFill>
                  <a:srgbClr val="300077"/>
                </a:solidFill>
                <a:latin typeface="Cambria"/>
                <a:cs typeface="Cambria"/>
              </a:rPr>
              <a:t>Указ</a:t>
            </a:r>
            <a:r>
              <a:rPr sz="1800" b="1" spc="-45" dirty="0">
                <a:solidFill>
                  <a:srgbClr val="300077"/>
                </a:solidFill>
                <a:latin typeface="Cambria"/>
                <a:cs typeface="Cambria"/>
              </a:rPr>
              <a:t> </a:t>
            </a:r>
            <a:r>
              <a:rPr sz="1800" b="1" spc="-5" dirty="0">
                <a:solidFill>
                  <a:srgbClr val="300077"/>
                </a:solidFill>
                <a:latin typeface="Cambria"/>
                <a:cs typeface="Cambria"/>
              </a:rPr>
              <a:t>Президента</a:t>
            </a:r>
            <a:r>
              <a:rPr sz="1800" b="1" dirty="0">
                <a:solidFill>
                  <a:srgbClr val="300077"/>
                </a:solidFill>
                <a:latin typeface="Cambria"/>
                <a:cs typeface="Cambria"/>
              </a:rPr>
              <a:t> </a:t>
            </a:r>
            <a:r>
              <a:rPr sz="1800" b="1" spc="-10" dirty="0">
                <a:solidFill>
                  <a:srgbClr val="300077"/>
                </a:solidFill>
                <a:latin typeface="Cambria"/>
                <a:cs typeface="Cambria"/>
              </a:rPr>
              <a:t>Российской</a:t>
            </a:r>
            <a:r>
              <a:rPr sz="1800" b="1" spc="-5" dirty="0">
                <a:solidFill>
                  <a:srgbClr val="300077"/>
                </a:solidFill>
                <a:latin typeface="Cambria"/>
                <a:cs typeface="Cambria"/>
              </a:rPr>
              <a:t> Федерации</a:t>
            </a:r>
            <a:r>
              <a:rPr sz="1800" b="1" dirty="0">
                <a:solidFill>
                  <a:srgbClr val="300077"/>
                </a:solidFill>
                <a:latin typeface="Cambria"/>
                <a:cs typeface="Cambria"/>
              </a:rPr>
              <a:t> </a:t>
            </a:r>
            <a:r>
              <a:rPr sz="1800" b="1" spc="-20" dirty="0">
                <a:solidFill>
                  <a:srgbClr val="300077"/>
                </a:solidFill>
                <a:latin typeface="Cambria"/>
                <a:cs typeface="Cambria"/>
              </a:rPr>
              <a:t>от </a:t>
            </a:r>
            <a:r>
              <a:rPr sz="1800" b="1" spc="-15" dirty="0">
                <a:solidFill>
                  <a:srgbClr val="300077"/>
                </a:solidFill>
                <a:latin typeface="Cambria"/>
                <a:cs typeface="Cambria"/>
              </a:rPr>
              <a:t> </a:t>
            </a:r>
            <a:r>
              <a:rPr sz="1800" b="1" spc="-5" dirty="0">
                <a:solidFill>
                  <a:srgbClr val="300077"/>
                </a:solidFill>
                <a:latin typeface="Ebrima"/>
                <a:cs typeface="Ebrima"/>
              </a:rPr>
              <a:t>21.07.2020</a:t>
            </a:r>
            <a:r>
              <a:rPr sz="1800" b="1" dirty="0">
                <a:solidFill>
                  <a:srgbClr val="300077"/>
                </a:solidFill>
                <a:latin typeface="Ebrima"/>
                <a:cs typeface="Ebrima"/>
              </a:rPr>
              <a:t> </a:t>
            </a:r>
            <a:r>
              <a:rPr sz="1800" b="1" dirty="0">
                <a:solidFill>
                  <a:srgbClr val="300077"/>
                </a:solidFill>
                <a:latin typeface="Cambria"/>
                <a:cs typeface="Cambria"/>
              </a:rPr>
              <a:t>г</a:t>
            </a:r>
            <a:r>
              <a:rPr sz="1800" b="1" dirty="0">
                <a:solidFill>
                  <a:srgbClr val="300077"/>
                </a:solidFill>
                <a:latin typeface="Ebrima"/>
                <a:cs typeface="Ebrima"/>
              </a:rPr>
              <a:t>.</a:t>
            </a:r>
            <a:r>
              <a:rPr sz="1800" b="1" spc="5" dirty="0">
                <a:solidFill>
                  <a:srgbClr val="300077"/>
                </a:solidFill>
                <a:latin typeface="Ebrima"/>
                <a:cs typeface="Ebrima"/>
              </a:rPr>
              <a:t> </a:t>
            </a:r>
            <a:r>
              <a:rPr sz="1800" b="1" dirty="0">
                <a:solidFill>
                  <a:srgbClr val="300077"/>
                </a:solidFill>
                <a:latin typeface="Times New Roman"/>
                <a:cs typeface="Times New Roman"/>
              </a:rPr>
              <a:t>№</a:t>
            </a:r>
            <a:r>
              <a:rPr sz="1800" b="1" spc="5" dirty="0">
                <a:solidFill>
                  <a:srgbClr val="300077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300077"/>
                </a:solidFill>
                <a:latin typeface="Ebrima"/>
                <a:cs typeface="Ebrima"/>
              </a:rPr>
              <a:t>474</a:t>
            </a:r>
            <a:r>
              <a:rPr sz="1800" b="1" dirty="0">
                <a:solidFill>
                  <a:srgbClr val="300077"/>
                </a:solidFill>
                <a:latin typeface="Ebrima"/>
                <a:cs typeface="Ebrima"/>
              </a:rPr>
              <a:t> </a:t>
            </a:r>
            <a:r>
              <a:rPr sz="1800" b="1" spc="-5" dirty="0">
                <a:solidFill>
                  <a:srgbClr val="300077"/>
                </a:solidFill>
                <a:latin typeface="Ebrima"/>
                <a:cs typeface="Ebrima"/>
              </a:rPr>
              <a:t>«</a:t>
            </a:r>
            <a:r>
              <a:rPr sz="1800" b="1" spc="-5" dirty="0">
                <a:solidFill>
                  <a:srgbClr val="300077"/>
                </a:solidFill>
                <a:latin typeface="Cambria"/>
                <a:cs typeface="Cambria"/>
              </a:rPr>
              <a:t>О</a:t>
            </a:r>
            <a:r>
              <a:rPr sz="1800" b="1" dirty="0">
                <a:solidFill>
                  <a:srgbClr val="300077"/>
                </a:solidFill>
                <a:latin typeface="Cambria"/>
                <a:cs typeface="Cambria"/>
              </a:rPr>
              <a:t> </a:t>
            </a:r>
            <a:r>
              <a:rPr sz="1800" b="1" spc="-5" dirty="0">
                <a:solidFill>
                  <a:srgbClr val="300077"/>
                </a:solidFill>
                <a:latin typeface="Cambria"/>
                <a:cs typeface="Cambria"/>
              </a:rPr>
              <a:t>национальных</a:t>
            </a:r>
            <a:r>
              <a:rPr sz="1800" b="1" dirty="0">
                <a:solidFill>
                  <a:srgbClr val="300077"/>
                </a:solidFill>
                <a:latin typeface="Cambria"/>
                <a:cs typeface="Cambria"/>
              </a:rPr>
              <a:t> целях </a:t>
            </a:r>
            <a:r>
              <a:rPr sz="1800" b="1" spc="5" dirty="0">
                <a:solidFill>
                  <a:srgbClr val="300077"/>
                </a:solidFill>
                <a:latin typeface="Cambria"/>
                <a:cs typeface="Cambria"/>
              </a:rPr>
              <a:t> </a:t>
            </a:r>
            <a:r>
              <a:rPr sz="1800" b="1" spc="-5" dirty="0">
                <a:solidFill>
                  <a:srgbClr val="300077"/>
                </a:solidFill>
                <a:latin typeface="Cambria"/>
                <a:cs typeface="Cambria"/>
              </a:rPr>
              <a:t>развития</a:t>
            </a:r>
            <a:r>
              <a:rPr sz="1800" b="1" dirty="0">
                <a:solidFill>
                  <a:srgbClr val="300077"/>
                </a:solidFill>
                <a:latin typeface="Cambria"/>
                <a:cs typeface="Cambria"/>
              </a:rPr>
              <a:t> </a:t>
            </a:r>
            <a:r>
              <a:rPr sz="1800" b="1" spc="-15" dirty="0">
                <a:solidFill>
                  <a:srgbClr val="300077"/>
                </a:solidFill>
                <a:latin typeface="Cambria"/>
                <a:cs typeface="Cambria"/>
              </a:rPr>
              <a:t>Российской</a:t>
            </a:r>
            <a:r>
              <a:rPr sz="1800" b="1" spc="-10" dirty="0">
                <a:solidFill>
                  <a:srgbClr val="300077"/>
                </a:solidFill>
                <a:latin typeface="Cambria"/>
                <a:cs typeface="Cambria"/>
              </a:rPr>
              <a:t> </a:t>
            </a:r>
            <a:r>
              <a:rPr sz="1800" b="1" spc="-5" dirty="0">
                <a:solidFill>
                  <a:srgbClr val="300077"/>
                </a:solidFill>
                <a:latin typeface="Cambria"/>
                <a:cs typeface="Cambria"/>
              </a:rPr>
              <a:t>Федерации</a:t>
            </a:r>
            <a:r>
              <a:rPr sz="1800" b="1" dirty="0">
                <a:solidFill>
                  <a:srgbClr val="300077"/>
                </a:solidFill>
                <a:latin typeface="Cambria"/>
                <a:cs typeface="Cambria"/>
              </a:rPr>
              <a:t> на</a:t>
            </a:r>
            <a:r>
              <a:rPr sz="1800" b="1" spc="5" dirty="0">
                <a:solidFill>
                  <a:srgbClr val="300077"/>
                </a:solidFill>
                <a:latin typeface="Cambria"/>
                <a:cs typeface="Cambria"/>
              </a:rPr>
              <a:t> </a:t>
            </a:r>
            <a:r>
              <a:rPr sz="1800" b="1" spc="-20" dirty="0">
                <a:solidFill>
                  <a:srgbClr val="300077"/>
                </a:solidFill>
                <a:latin typeface="Cambria"/>
                <a:cs typeface="Cambria"/>
              </a:rPr>
              <a:t>период</a:t>
            </a:r>
            <a:r>
              <a:rPr sz="1800" b="1" spc="360" dirty="0">
                <a:solidFill>
                  <a:srgbClr val="300077"/>
                </a:solidFill>
                <a:latin typeface="Cambria"/>
                <a:cs typeface="Cambria"/>
              </a:rPr>
              <a:t> </a:t>
            </a:r>
            <a:r>
              <a:rPr sz="1800" b="1" dirty="0">
                <a:solidFill>
                  <a:srgbClr val="300077"/>
                </a:solidFill>
                <a:latin typeface="Cambria"/>
                <a:cs typeface="Cambria"/>
              </a:rPr>
              <a:t>до </a:t>
            </a:r>
            <a:r>
              <a:rPr sz="1800" b="1" spc="-385" dirty="0">
                <a:solidFill>
                  <a:srgbClr val="300077"/>
                </a:solidFill>
                <a:latin typeface="Cambria"/>
                <a:cs typeface="Cambria"/>
              </a:rPr>
              <a:t> </a:t>
            </a:r>
            <a:r>
              <a:rPr sz="1800" b="1" spc="-5" dirty="0">
                <a:solidFill>
                  <a:srgbClr val="300077"/>
                </a:solidFill>
                <a:latin typeface="Ebrima"/>
                <a:cs typeface="Ebrima"/>
              </a:rPr>
              <a:t>2030</a:t>
            </a:r>
            <a:r>
              <a:rPr sz="1800" b="1" spc="10" dirty="0">
                <a:solidFill>
                  <a:srgbClr val="300077"/>
                </a:solidFill>
                <a:latin typeface="Ebrima"/>
                <a:cs typeface="Ebrima"/>
              </a:rPr>
              <a:t> </a:t>
            </a:r>
            <a:r>
              <a:rPr sz="1800" b="1" spc="-25" dirty="0">
                <a:solidFill>
                  <a:srgbClr val="300077"/>
                </a:solidFill>
                <a:latin typeface="Cambria"/>
                <a:cs typeface="Cambria"/>
              </a:rPr>
              <a:t>года</a:t>
            </a:r>
            <a:r>
              <a:rPr sz="1800" b="1" spc="-25" dirty="0">
                <a:solidFill>
                  <a:srgbClr val="300077"/>
                </a:solidFill>
                <a:latin typeface="Ebrima"/>
                <a:cs typeface="Ebrima"/>
              </a:rPr>
              <a:t>»</a:t>
            </a:r>
            <a:endParaRPr sz="1800" dirty="0">
              <a:latin typeface="Ebrima"/>
              <a:cs typeface="Ebrima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650" dirty="0">
              <a:latin typeface="Ebrima"/>
              <a:cs typeface="Ebrima"/>
            </a:endParaRPr>
          </a:p>
          <a:p>
            <a:pPr marL="12700" marR="8890" algn="just">
              <a:lnSpc>
                <a:spcPct val="100000"/>
              </a:lnSpc>
            </a:pPr>
            <a:r>
              <a:rPr sz="1800" b="1" spc="-5" dirty="0">
                <a:solidFill>
                  <a:srgbClr val="FF0000"/>
                </a:solidFill>
                <a:latin typeface="Cambria"/>
                <a:cs typeface="Cambria"/>
              </a:rPr>
              <a:t>Национальная</a:t>
            </a:r>
            <a:r>
              <a:rPr sz="1800" b="1" dirty="0">
                <a:solidFill>
                  <a:srgbClr val="FF0000"/>
                </a:solidFill>
                <a:latin typeface="Cambria"/>
                <a:cs typeface="Cambria"/>
              </a:rPr>
              <a:t> </a:t>
            </a:r>
            <a:r>
              <a:rPr sz="1800" b="1" spc="-5" dirty="0">
                <a:solidFill>
                  <a:srgbClr val="FF0000"/>
                </a:solidFill>
                <a:latin typeface="Cambria"/>
                <a:cs typeface="Cambria"/>
              </a:rPr>
              <a:t>цель</a:t>
            </a:r>
            <a:r>
              <a:rPr sz="1800" b="1" spc="-5" dirty="0">
                <a:solidFill>
                  <a:srgbClr val="FF0000"/>
                </a:solidFill>
                <a:latin typeface="Ebrima"/>
                <a:cs typeface="Ebrima"/>
              </a:rPr>
              <a:t>:</a:t>
            </a:r>
            <a:r>
              <a:rPr sz="1800" b="1" dirty="0">
                <a:solidFill>
                  <a:srgbClr val="FF0000"/>
                </a:solidFill>
                <a:latin typeface="Ebrima"/>
                <a:cs typeface="Ebrima"/>
              </a:rPr>
              <a:t> </a:t>
            </a:r>
            <a:r>
              <a:rPr sz="1800" b="1" spc="-10" dirty="0">
                <a:solidFill>
                  <a:srgbClr val="300077"/>
                </a:solidFill>
                <a:latin typeface="Cambria"/>
                <a:cs typeface="Cambria"/>
              </a:rPr>
              <a:t>возможности</a:t>
            </a:r>
            <a:r>
              <a:rPr sz="1800" b="1" spc="-5" dirty="0">
                <a:solidFill>
                  <a:srgbClr val="300077"/>
                </a:solidFill>
                <a:latin typeface="Cambria"/>
                <a:cs typeface="Cambria"/>
              </a:rPr>
              <a:t> </a:t>
            </a:r>
            <a:r>
              <a:rPr sz="1800" b="1" dirty="0">
                <a:solidFill>
                  <a:srgbClr val="300077"/>
                </a:solidFill>
                <a:latin typeface="Cambria"/>
                <a:cs typeface="Cambria"/>
              </a:rPr>
              <a:t>для </a:t>
            </a:r>
            <a:r>
              <a:rPr sz="1800" b="1" spc="5" dirty="0">
                <a:solidFill>
                  <a:srgbClr val="300077"/>
                </a:solidFill>
                <a:latin typeface="Cambria"/>
                <a:cs typeface="Cambria"/>
              </a:rPr>
              <a:t> </a:t>
            </a:r>
            <a:r>
              <a:rPr sz="1800" b="1" spc="-5" dirty="0">
                <a:solidFill>
                  <a:srgbClr val="300077"/>
                </a:solidFill>
                <a:latin typeface="Cambria"/>
                <a:cs typeface="Cambria"/>
              </a:rPr>
              <a:t>самореализации</a:t>
            </a:r>
            <a:r>
              <a:rPr sz="1800" b="1" spc="120" dirty="0">
                <a:solidFill>
                  <a:srgbClr val="300077"/>
                </a:solidFill>
                <a:latin typeface="Cambria"/>
                <a:cs typeface="Cambria"/>
              </a:rPr>
              <a:t> </a:t>
            </a:r>
            <a:r>
              <a:rPr sz="1800" b="1" dirty="0">
                <a:solidFill>
                  <a:srgbClr val="300077"/>
                </a:solidFill>
                <a:latin typeface="Cambria"/>
                <a:cs typeface="Cambria"/>
              </a:rPr>
              <a:t>и</a:t>
            </a:r>
            <a:r>
              <a:rPr sz="1800" b="1" spc="105" dirty="0">
                <a:solidFill>
                  <a:srgbClr val="300077"/>
                </a:solidFill>
                <a:latin typeface="Cambria"/>
                <a:cs typeface="Cambria"/>
              </a:rPr>
              <a:t> </a:t>
            </a:r>
            <a:r>
              <a:rPr sz="1800" b="1" spc="-5" dirty="0">
                <a:solidFill>
                  <a:srgbClr val="300077"/>
                </a:solidFill>
                <a:latin typeface="Cambria"/>
                <a:cs typeface="Cambria"/>
              </a:rPr>
              <a:t>развития</a:t>
            </a:r>
            <a:r>
              <a:rPr sz="1800" b="1" spc="95" dirty="0">
                <a:solidFill>
                  <a:srgbClr val="300077"/>
                </a:solidFill>
                <a:latin typeface="Cambria"/>
                <a:cs typeface="Cambria"/>
              </a:rPr>
              <a:t> </a:t>
            </a:r>
            <a:r>
              <a:rPr sz="1800" b="1" spc="-10" dirty="0">
                <a:solidFill>
                  <a:srgbClr val="300077"/>
                </a:solidFill>
                <a:latin typeface="Cambria"/>
                <a:cs typeface="Cambria"/>
              </a:rPr>
              <a:t>талантов</a:t>
            </a:r>
            <a:endParaRPr sz="1800" dirty="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800" dirty="0">
              <a:latin typeface="Cambria"/>
              <a:cs typeface="Cambria"/>
            </a:endParaRPr>
          </a:p>
          <a:p>
            <a:pPr marL="12700" marR="6350" algn="just">
              <a:lnSpc>
                <a:spcPct val="100000"/>
              </a:lnSpc>
              <a:spcBef>
                <a:spcPts val="5"/>
              </a:spcBef>
            </a:pPr>
            <a:r>
              <a:rPr sz="1800" b="1" spc="-5" dirty="0">
                <a:solidFill>
                  <a:srgbClr val="300077"/>
                </a:solidFill>
                <a:latin typeface="Cambria"/>
                <a:cs typeface="Cambria"/>
              </a:rPr>
              <a:t>Целевой</a:t>
            </a:r>
            <a:r>
              <a:rPr sz="1800" b="1" dirty="0">
                <a:solidFill>
                  <a:srgbClr val="300077"/>
                </a:solidFill>
                <a:latin typeface="Cambria"/>
                <a:cs typeface="Cambria"/>
              </a:rPr>
              <a:t> </a:t>
            </a:r>
            <a:r>
              <a:rPr sz="1800" b="1" spc="-10" dirty="0">
                <a:solidFill>
                  <a:srgbClr val="300077"/>
                </a:solidFill>
                <a:latin typeface="Cambria"/>
                <a:cs typeface="Cambria"/>
              </a:rPr>
              <a:t>показатель</a:t>
            </a:r>
            <a:r>
              <a:rPr sz="1800" b="1" spc="-10" dirty="0">
                <a:solidFill>
                  <a:srgbClr val="300077"/>
                </a:solidFill>
                <a:latin typeface="Ebrima"/>
                <a:cs typeface="Ebrima"/>
              </a:rPr>
              <a:t>:</a:t>
            </a:r>
            <a:r>
              <a:rPr sz="1800" b="1" spc="-5" dirty="0">
                <a:solidFill>
                  <a:srgbClr val="300077"/>
                </a:solidFill>
                <a:latin typeface="Ebrima"/>
                <a:cs typeface="Ebrima"/>
              </a:rPr>
              <a:t> </a:t>
            </a:r>
            <a:r>
              <a:rPr sz="1800" b="1" spc="-5" dirty="0">
                <a:solidFill>
                  <a:srgbClr val="300077"/>
                </a:solidFill>
                <a:latin typeface="Cambria"/>
                <a:cs typeface="Cambria"/>
              </a:rPr>
              <a:t>увеличение</a:t>
            </a:r>
            <a:r>
              <a:rPr sz="1800" b="1" dirty="0">
                <a:solidFill>
                  <a:srgbClr val="300077"/>
                </a:solidFill>
                <a:latin typeface="Cambria"/>
                <a:cs typeface="Cambria"/>
              </a:rPr>
              <a:t> доли</a:t>
            </a:r>
            <a:r>
              <a:rPr sz="1800" b="1" spc="5" dirty="0">
                <a:solidFill>
                  <a:srgbClr val="300077"/>
                </a:solidFill>
                <a:latin typeface="Cambria"/>
                <a:cs typeface="Cambria"/>
              </a:rPr>
              <a:t> </a:t>
            </a:r>
            <a:r>
              <a:rPr sz="1800" b="1" spc="-5" dirty="0">
                <a:solidFill>
                  <a:srgbClr val="300077"/>
                </a:solidFill>
                <a:latin typeface="Cambria"/>
                <a:cs typeface="Cambria"/>
              </a:rPr>
              <a:t>граждан</a:t>
            </a:r>
            <a:r>
              <a:rPr sz="1800" b="1" spc="-5" dirty="0">
                <a:solidFill>
                  <a:srgbClr val="300077"/>
                </a:solidFill>
                <a:latin typeface="Ebrima"/>
                <a:cs typeface="Ebrima"/>
              </a:rPr>
              <a:t>, </a:t>
            </a:r>
            <a:r>
              <a:rPr sz="1800" b="1" dirty="0">
                <a:solidFill>
                  <a:srgbClr val="300077"/>
                </a:solidFill>
                <a:latin typeface="Ebrima"/>
                <a:cs typeface="Ebrima"/>
              </a:rPr>
              <a:t> </a:t>
            </a:r>
            <a:r>
              <a:rPr sz="1800" b="1" spc="-10" dirty="0">
                <a:solidFill>
                  <a:srgbClr val="300077"/>
                </a:solidFill>
                <a:latin typeface="Cambria"/>
                <a:cs typeface="Cambria"/>
              </a:rPr>
              <a:t>занимающихся</a:t>
            </a:r>
            <a:r>
              <a:rPr sz="1800" b="1" spc="-5" dirty="0">
                <a:solidFill>
                  <a:srgbClr val="300077"/>
                </a:solidFill>
                <a:latin typeface="Cambria"/>
                <a:cs typeface="Cambria"/>
              </a:rPr>
              <a:t> </a:t>
            </a:r>
            <a:r>
              <a:rPr sz="1800" b="1" spc="-10" dirty="0">
                <a:solidFill>
                  <a:srgbClr val="300077"/>
                </a:solidFill>
                <a:latin typeface="Cambria"/>
                <a:cs typeface="Cambria"/>
              </a:rPr>
              <a:t>волонтерской</a:t>
            </a:r>
            <a:r>
              <a:rPr sz="1800" b="1" spc="-5" dirty="0">
                <a:solidFill>
                  <a:srgbClr val="300077"/>
                </a:solidFill>
                <a:latin typeface="Cambria"/>
                <a:cs typeface="Cambria"/>
              </a:rPr>
              <a:t> </a:t>
            </a:r>
            <a:r>
              <a:rPr sz="1800" b="1" spc="-15" dirty="0">
                <a:solidFill>
                  <a:srgbClr val="300077"/>
                </a:solidFill>
                <a:latin typeface="Ebrima"/>
                <a:cs typeface="Ebrima"/>
              </a:rPr>
              <a:t>(</a:t>
            </a:r>
            <a:r>
              <a:rPr sz="1800" b="1" spc="-15" dirty="0">
                <a:solidFill>
                  <a:srgbClr val="300077"/>
                </a:solidFill>
                <a:latin typeface="Cambria"/>
                <a:cs typeface="Cambria"/>
              </a:rPr>
              <a:t>добровольческой</a:t>
            </a:r>
            <a:r>
              <a:rPr sz="1800" b="1" spc="-15" dirty="0">
                <a:solidFill>
                  <a:srgbClr val="300077"/>
                </a:solidFill>
                <a:latin typeface="Ebrima"/>
                <a:cs typeface="Ebrima"/>
              </a:rPr>
              <a:t>) </a:t>
            </a:r>
            <a:r>
              <a:rPr sz="1800" b="1" spc="-484" dirty="0">
                <a:solidFill>
                  <a:srgbClr val="300077"/>
                </a:solidFill>
                <a:latin typeface="Ebrima"/>
                <a:cs typeface="Ebrima"/>
              </a:rPr>
              <a:t> </a:t>
            </a:r>
            <a:r>
              <a:rPr sz="1800" b="1" spc="-5" dirty="0">
                <a:solidFill>
                  <a:srgbClr val="300077"/>
                </a:solidFill>
                <a:latin typeface="Cambria"/>
                <a:cs typeface="Cambria"/>
              </a:rPr>
              <a:t>деятельностью</a:t>
            </a:r>
            <a:r>
              <a:rPr sz="1800" b="1" dirty="0">
                <a:solidFill>
                  <a:srgbClr val="300077"/>
                </a:solidFill>
                <a:latin typeface="Cambria"/>
                <a:cs typeface="Cambria"/>
              </a:rPr>
              <a:t> или</a:t>
            </a:r>
            <a:r>
              <a:rPr sz="1800" b="1" spc="5" dirty="0">
                <a:solidFill>
                  <a:srgbClr val="300077"/>
                </a:solidFill>
                <a:latin typeface="Cambria"/>
                <a:cs typeface="Cambria"/>
              </a:rPr>
              <a:t> </a:t>
            </a:r>
            <a:r>
              <a:rPr sz="1800" b="1" spc="-5" dirty="0">
                <a:solidFill>
                  <a:srgbClr val="300077"/>
                </a:solidFill>
                <a:latin typeface="Cambria"/>
                <a:cs typeface="Cambria"/>
              </a:rPr>
              <a:t>вовлеченных</a:t>
            </a:r>
            <a:r>
              <a:rPr sz="1800" b="1" dirty="0">
                <a:solidFill>
                  <a:srgbClr val="300077"/>
                </a:solidFill>
                <a:latin typeface="Cambria"/>
                <a:cs typeface="Cambria"/>
              </a:rPr>
              <a:t> в</a:t>
            </a:r>
            <a:r>
              <a:rPr sz="1800" b="1" spc="5" dirty="0">
                <a:solidFill>
                  <a:srgbClr val="300077"/>
                </a:solidFill>
                <a:latin typeface="Cambria"/>
                <a:cs typeface="Cambria"/>
              </a:rPr>
              <a:t> </a:t>
            </a:r>
            <a:r>
              <a:rPr sz="1800" b="1" spc="-5" dirty="0">
                <a:solidFill>
                  <a:srgbClr val="300077"/>
                </a:solidFill>
                <a:latin typeface="Cambria"/>
                <a:cs typeface="Cambria"/>
              </a:rPr>
              <a:t>деятельность </a:t>
            </a:r>
            <a:r>
              <a:rPr sz="1800" b="1" spc="-385" dirty="0">
                <a:solidFill>
                  <a:srgbClr val="300077"/>
                </a:solidFill>
                <a:latin typeface="Cambria"/>
                <a:cs typeface="Cambria"/>
              </a:rPr>
              <a:t> </a:t>
            </a:r>
            <a:r>
              <a:rPr sz="1800" b="1" spc="-5" dirty="0">
                <a:solidFill>
                  <a:srgbClr val="300077"/>
                </a:solidFill>
                <a:latin typeface="Cambria"/>
                <a:cs typeface="Cambria"/>
              </a:rPr>
              <a:t>волонтерских </a:t>
            </a:r>
            <a:r>
              <a:rPr sz="1800" b="1" spc="-10" dirty="0">
                <a:solidFill>
                  <a:srgbClr val="300077"/>
                </a:solidFill>
                <a:latin typeface="Ebrima"/>
                <a:cs typeface="Ebrima"/>
              </a:rPr>
              <a:t>(</a:t>
            </a:r>
            <a:r>
              <a:rPr sz="1800" b="1" spc="-10" dirty="0">
                <a:solidFill>
                  <a:srgbClr val="300077"/>
                </a:solidFill>
                <a:latin typeface="Cambria"/>
                <a:cs typeface="Cambria"/>
              </a:rPr>
              <a:t>добровольческих</a:t>
            </a:r>
            <a:r>
              <a:rPr sz="1800" b="1" spc="-10" dirty="0">
                <a:solidFill>
                  <a:srgbClr val="300077"/>
                </a:solidFill>
                <a:latin typeface="Ebrima"/>
                <a:cs typeface="Ebrima"/>
              </a:rPr>
              <a:t>) </a:t>
            </a:r>
            <a:r>
              <a:rPr sz="1800" b="1" spc="-10" dirty="0">
                <a:solidFill>
                  <a:srgbClr val="300077"/>
                </a:solidFill>
                <a:latin typeface="Cambria"/>
                <a:cs typeface="Cambria"/>
              </a:rPr>
              <a:t>организаций</a:t>
            </a:r>
            <a:r>
              <a:rPr sz="1800" b="1" spc="-10" dirty="0">
                <a:solidFill>
                  <a:srgbClr val="300077"/>
                </a:solidFill>
                <a:latin typeface="Ebrima"/>
                <a:cs typeface="Ebrima"/>
              </a:rPr>
              <a:t>, </a:t>
            </a:r>
            <a:r>
              <a:rPr sz="1800" b="1" spc="-10" dirty="0" err="1">
                <a:solidFill>
                  <a:srgbClr val="FF0000"/>
                </a:solidFill>
                <a:latin typeface="Cambria"/>
                <a:cs typeface="Cambria"/>
              </a:rPr>
              <a:t>до</a:t>
            </a:r>
            <a:r>
              <a:rPr sz="1800" b="1" spc="-10" dirty="0">
                <a:solidFill>
                  <a:srgbClr val="FF0000"/>
                </a:solidFill>
                <a:latin typeface="Cambria"/>
                <a:cs typeface="Cambria"/>
              </a:rPr>
              <a:t> </a:t>
            </a:r>
            <a:r>
              <a:rPr sz="1800" b="1" spc="-5" dirty="0">
                <a:solidFill>
                  <a:srgbClr val="FF0000"/>
                </a:solidFill>
                <a:latin typeface="Cambria"/>
                <a:cs typeface="Cambria"/>
              </a:rPr>
              <a:t> </a:t>
            </a:r>
            <a:r>
              <a:rPr lang="ru-RU" b="1" spc="-5" dirty="0" smtClean="0">
                <a:solidFill>
                  <a:srgbClr val="FF0000"/>
                </a:solidFill>
                <a:latin typeface="Cambria"/>
                <a:cs typeface="Ebrima"/>
              </a:rPr>
              <a:t>20 </a:t>
            </a:r>
            <a:r>
              <a:rPr sz="1800" b="1" spc="10" dirty="0" smtClean="0">
                <a:solidFill>
                  <a:srgbClr val="FF0000"/>
                </a:solidFill>
                <a:latin typeface="Ebrima"/>
                <a:cs typeface="Ebrima"/>
              </a:rPr>
              <a:t> </a:t>
            </a:r>
            <a:r>
              <a:rPr sz="1800" b="1" spc="-10" dirty="0">
                <a:solidFill>
                  <a:srgbClr val="FF0000"/>
                </a:solidFill>
                <a:latin typeface="Cambria"/>
                <a:cs typeface="Cambria"/>
              </a:rPr>
              <a:t>процентов</a:t>
            </a:r>
            <a:endParaRPr sz="1800" dirty="0">
              <a:latin typeface="Cambria"/>
              <a:cs typeface="Cambria"/>
            </a:endParaRPr>
          </a:p>
        </p:txBody>
      </p:sp>
      <p:pic>
        <p:nvPicPr>
          <p:cNvPr id="11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402207" y="5550"/>
            <a:ext cx="2789792" cy="685244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0972" y="674573"/>
            <a:ext cx="5067300" cy="8794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800" b="1" spc="-5" dirty="0">
                <a:solidFill>
                  <a:srgbClr val="EB6066"/>
                </a:solidFill>
                <a:latin typeface="Cambria"/>
                <a:cs typeface="Cambria"/>
              </a:rPr>
              <a:t>Нормативное</a:t>
            </a:r>
            <a:r>
              <a:rPr sz="2800" b="1" spc="170" dirty="0">
                <a:solidFill>
                  <a:srgbClr val="EB6066"/>
                </a:solidFill>
                <a:latin typeface="Cambria"/>
                <a:cs typeface="Cambria"/>
              </a:rPr>
              <a:t> </a:t>
            </a:r>
            <a:r>
              <a:rPr sz="2800" b="1" spc="-20" dirty="0">
                <a:solidFill>
                  <a:srgbClr val="EB6066"/>
                </a:solidFill>
                <a:latin typeface="Cambria"/>
                <a:cs typeface="Cambria"/>
              </a:rPr>
              <a:t>регулирование </a:t>
            </a:r>
            <a:r>
              <a:rPr sz="2800" b="1" spc="-600" dirty="0">
                <a:solidFill>
                  <a:srgbClr val="EB6066"/>
                </a:solidFill>
                <a:latin typeface="Cambria"/>
                <a:cs typeface="Cambria"/>
              </a:rPr>
              <a:t> </a:t>
            </a:r>
            <a:r>
              <a:rPr sz="2800" b="1" spc="-5" dirty="0">
                <a:solidFill>
                  <a:srgbClr val="EB6066"/>
                </a:solidFill>
                <a:latin typeface="Cambria"/>
                <a:cs typeface="Cambria"/>
              </a:rPr>
              <a:t>региона</a:t>
            </a:r>
            <a:r>
              <a:rPr sz="2800" b="1" spc="-5" dirty="0">
                <a:solidFill>
                  <a:srgbClr val="EB6066"/>
                </a:solidFill>
                <a:latin typeface="Ebrima"/>
                <a:cs typeface="Ebrima"/>
              </a:rPr>
              <a:t>:</a:t>
            </a:r>
            <a:endParaRPr sz="2800">
              <a:latin typeface="Ebrima"/>
              <a:cs typeface="Ebri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08533" y="1987676"/>
            <a:ext cx="6754267" cy="449674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05"/>
              </a:spcBef>
            </a:pPr>
            <a:r>
              <a:rPr sz="2000" b="1" spc="-15" dirty="0">
                <a:solidFill>
                  <a:srgbClr val="300077"/>
                </a:solidFill>
                <a:latin typeface="Cambria"/>
                <a:cs typeface="Cambria"/>
              </a:rPr>
              <a:t>Закон</a:t>
            </a:r>
            <a:r>
              <a:rPr sz="2000" b="1" spc="100" dirty="0">
                <a:solidFill>
                  <a:srgbClr val="300077"/>
                </a:solidFill>
                <a:latin typeface="Cambria"/>
                <a:cs typeface="Cambria"/>
              </a:rPr>
              <a:t> </a:t>
            </a:r>
            <a:r>
              <a:rPr sz="2000" b="1" spc="-10" dirty="0">
                <a:solidFill>
                  <a:srgbClr val="300077"/>
                </a:solidFill>
                <a:latin typeface="Cambria"/>
                <a:cs typeface="Cambria"/>
              </a:rPr>
              <a:t>Рязанской</a:t>
            </a:r>
            <a:r>
              <a:rPr sz="2000" b="1" spc="114" dirty="0">
                <a:solidFill>
                  <a:srgbClr val="300077"/>
                </a:solidFill>
                <a:latin typeface="Cambria"/>
                <a:cs typeface="Cambria"/>
              </a:rPr>
              <a:t> </a:t>
            </a:r>
            <a:r>
              <a:rPr sz="2000" b="1" spc="-5" dirty="0">
                <a:solidFill>
                  <a:srgbClr val="300077"/>
                </a:solidFill>
                <a:latin typeface="Cambria"/>
                <a:cs typeface="Cambria"/>
              </a:rPr>
              <a:t>области</a:t>
            </a:r>
            <a:endParaRPr sz="2000" dirty="0">
              <a:latin typeface="Cambria"/>
              <a:cs typeface="Cambria"/>
            </a:endParaRPr>
          </a:p>
          <a:p>
            <a:pPr marL="25400">
              <a:lnSpc>
                <a:spcPct val="100000"/>
              </a:lnSpc>
            </a:pPr>
            <a:r>
              <a:rPr sz="2000" b="1" spc="5" dirty="0">
                <a:solidFill>
                  <a:srgbClr val="300077"/>
                </a:solidFill>
                <a:latin typeface="Times New Roman"/>
                <a:cs typeface="Times New Roman"/>
              </a:rPr>
              <a:t>№</a:t>
            </a:r>
            <a:r>
              <a:rPr sz="2000" b="1" spc="50" dirty="0">
                <a:solidFill>
                  <a:srgbClr val="300077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300077"/>
                </a:solidFill>
                <a:latin typeface="Ebrima"/>
                <a:cs typeface="Ebrima"/>
              </a:rPr>
              <a:t>111-</a:t>
            </a:r>
            <a:r>
              <a:rPr sz="2000" b="1" dirty="0">
                <a:solidFill>
                  <a:srgbClr val="300077"/>
                </a:solidFill>
                <a:latin typeface="Cambria"/>
                <a:cs typeface="Cambria"/>
              </a:rPr>
              <a:t>ОЗ</a:t>
            </a:r>
            <a:r>
              <a:rPr sz="2000" b="1" spc="90" dirty="0">
                <a:solidFill>
                  <a:srgbClr val="300077"/>
                </a:solidFill>
                <a:latin typeface="Cambria"/>
                <a:cs typeface="Cambria"/>
              </a:rPr>
              <a:t> </a:t>
            </a:r>
            <a:r>
              <a:rPr sz="2000" b="1" dirty="0">
                <a:solidFill>
                  <a:srgbClr val="300077"/>
                </a:solidFill>
                <a:latin typeface="Ebrima"/>
                <a:cs typeface="Ebrima"/>
              </a:rPr>
              <a:t>«</a:t>
            </a:r>
            <a:r>
              <a:rPr sz="2000" b="1" dirty="0">
                <a:solidFill>
                  <a:srgbClr val="300077"/>
                </a:solidFill>
                <a:latin typeface="Cambria"/>
                <a:cs typeface="Cambria"/>
              </a:rPr>
              <a:t>О</a:t>
            </a:r>
            <a:r>
              <a:rPr sz="2000" b="1" spc="100" dirty="0">
                <a:solidFill>
                  <a:srgbClr val="300077"/>
                </a:solidFill>
                <a:latin typeface="Cambria"/>
                <a:cs typeface="Cambria"/>
              </a:rPr>
              <a:t> </a:t>
            </a:r>
            <a:r>
              <a:rPr sz="2000" b="1" spc="-15" dirty="0">
                <a:solidFill>
                  <a:srgbClr val="300077"/>
                </a:solidFill>
                <a:latin typeface="Cambria"/>
                <a:cs typeface="Cambria"/>
              </a:rPr>
              <a:t>регулировании</a:t>
            </a:r>
            <a:r>
              <a:rPr sz="2000" b="1" spc="95" dirty="0">
                <a:solidFill>
                  <a:srgbClr val="300077"/>
                </a:solidFill>
                <a:latin typeface="Cambria"/>
                <a:cs typeface="Cambria"/>
              </a:rPr>
              <a:t> </a:t>
            </a:r>
            <a:r>
              <a:rPr sz="2000" b="1" spc="-20" dirty="0">
                <a:solidFill>
                  <a:srgbClr val="300077"/>
                </a:solidFill>
                <a:latin typeface="Cambria"/>
                <a:cs typeface="Cambria"/>
              </a:rPr>
              <a:t>отдельных</a:t>
            </a:r>
            <a:r>
              <a:rPr sz="2000" b="1" spc="80" dirty="0">
                <a:solidFill>
                  <a:srgbClr val="300077"/>
                </a:solidFill>
                <a:latin typeface="Cambria"/>
                <a:cs typeface="Cambria"/>
              </a:rPr>
              <a:t> </a:t>
            </a:r>
            <a:r>
              <a:rPr sz="2000" b="1" spc="-5" dirty="0">
                <a:solidFill>
                  <a:srgbClr val="300077"/>
                </a:solidFill>
                <a:latin typeface="Cambria"/>
                <a:cs typeface="Cambria"/>
              </a:rPr>
              <a:t>вопросов</a:t>
            </a:r>
            <a:endParaRPr sz="2000" dirty="0">
              <a:latin typeface="Cambria"/>
              <a:cs typeface="Cambria"/>
            </a:endParaRPr>
          </a:p>
          <a:p>
            <a:pPr marL="25400">
              <a:lnSpc>
                <a:spcPct val="100000"/>
              </a:lnSpc>
            </a:pPr>
            <a:r>
              <a:rPr sz="2000" b="1" dirty="0">
                <a:solidFill>
                  <a:srgbClr val="300077"/>
                </a:solidFill>
                <a:latin typeface="Cambria"/>
                <a:cs typeface="Cambria"/>
              </a:rPr>
              <a:t>в</a:t>
            </a:r>
            <a:r>
              <a:rPr sz="2000" b="1" spc="110" dirty="0">
                <a:solidFill>
                  <a:srgbClr val="300077"/>
                </a:solidFill>
                <a:latin typeface="Cambria"/>
                <a:cs typeface="Cambria"/>
              </a:rPr>
              <a:t> </a:t>
            </a:r>
            <a:r>
              <a:rPr sz="2000" b="1" dirty="0">
                <a:solidFill>
                  <a:srgbClr val="300077"/>
                </a:solidFill>
                <a:latin typeface="Cambria"/>
                <a:cs typeface="Cambria"/>
              </a:rPr>
              <a:t>сфере</a:t>
            </a:r>
            <a:r>
              <a:rPr sz="2000" b="1" spc="110" dirty="0">
                <a:solidFill>
                  <a:srgbClr val="300077"/>
                </a:solidFill>
                <a:latin typeface="Cambria"/>
                <a:cs typeface="Cambria"/>
              </a:rPr>
              <a:t> </a:t>
            </a:r>
            <a:r>
              <a:rPr sz="2000" b="1" spc="-15" dirty="0">
                <a:solidFill>
                  <a:srgbClr val="300077"/>
                </a:solidFill>
                <a:latin typeface="Cambria"/>
                <a:cs typeface="Cambria"/>
              </a:rPr>
              <a:t>добровольчества</a:t>
            </a:r>
            <a:r>
              <a:rPr sz="2000" b="1" spc="90" dirty="0">
                <a:solidFill>
                  <a:srgbClr val="300077"/>
                </a:solidFill>
                <a:latin typeface="Cambria"/>
                <a:cs typeface="Cambria"/>
              </a:rPr>
              <a:t> </a:t>
            </a:r>
            <a:r>
              <a:rPr sz="2000" b="1" spc="-5" dirty="0">
                <a:solidFill>
                  <a:srgbClr val="300077"/>
                </a:solidFill>
                <a:latin typeface="Ebrima"/>
                <a:cs typeface="Ebrima"/>
              </a:rPr>
              <a:t>(</a:t>
            </a:r>
            <a:r>
              <a:rPr sz="2000" b="1" spc="-5" dirty="0">
                <a:solidFill>
                  <a:srgbClr val="300077"/>
                </a:solidFill>
                <a:latin typeface="Cambria"/>
                <a:cs typeface="Cambria"/>
              </a:rPr>
              <a:t>волонтерства</a:t>
            </a:r>
            <a:r>
              <a:rPr sz="2000" b="1" spc="-5" dirty="0">
                <a:solidFill>
                  <a:srgbClr val="300077"/>
                </a:solidFill>
                <a:latin typeface="Ebrima"/>
                <a:cs typeface="Ebrima"/>
              </a:rPr>
              <a:t>)</a:t>
            </a:r>
            <a:endParaRPr sz="2000" dirty="0">
              <a:latin typeface="Ebrima"/>
              <a:cs typeface="Ebrima"/>
            </a:endParaRPr>
          </a:p>
          <a:p>
            <a:pPr marL="25400">
              <a:lnSpc>
                <a:spcPct val="100000"/>
              </a:lnSpc>
            </a:pPr>
            <a:r>
              <a:rPr sz="2000" b="1" dirty="0">
                <a:solidFill>
                  <a:srgbClr val="300077"/>
                </a:solidFill>
                <a:latin typeface="Cambria"/>
                <a:cs typeface="Cambria"/>
              </a:rPr>
              <a:t>в</a:t>
            </a:r>
            <a:r>
              <a:rPr sz="2000" b="1" spc="100" dirty="0">
                <a:solidFill>
                  <a:srgbClr val="300077"/>
                </a:solidFill>
                <a:latin typeface="Cambria"/>
                <a:cs typeface="Cambria"/>
              </a:rPr>
              <a:t> </a:t>
            </a:r>
            <a:r>
              <a:rPr sz="2000" b="1" spc="-10" dirty="0">
                <a:solidFill>
                  <a:srgbClr val="300077"/>
                </a:solidFill>
                <a:latin typeface="Cambria"/>
                <a:cs typeface="Cambria"/>
              </a:rPr>
              <a:t>Рязанской</a:t>
            </a:r>
            <a:r>
              <a:rPr sz="2000" b="1" spc="100" dirty="0">
                <a:solidFill>
                  <a:srgbClr val="300077"/>
                </a:solidFill>
                <a:latin typeface="Cambria"/>
                <a:cs typeface="Cambria"/>
              </a:rPr>
              <a:t> </a:t>
            </a:r>
            <a:r>
              <a:rPr sz="2000" b="1" spc="-5" dirty="0">
                <a:solidFill>
                  <a:srgbClr val="300077"/>
                </a:solidFill>
                <a:latin typeface="Cambria"/>
                <a:cs typeface="Cambria"/>
              </a:rPr>
              <a:t>области</a:t>
            </a:r>
            <a:r>
              <a:rPr sz="2000" b="1" spc="-5" dirty="0">
                <a:solidFill>
                  <a:srgbClr val="300077"/>
                </a:solidFill>
                <a:latin typeface="Ebrima"/>
                <a:cs typeface="Ebrima"/>
              </a:rPr>
              <a:t>»</a:t>
            </a:r>
            <a:endParaRPr sz="2000" dirty="0">
              <a:latin typeface="Ebrima"/>
              <a:cs typeface="Ebrima"/>
            </a:endParaRPr>
          </a:p>
          <a:p>
            <a:pPr marL="12700">
              <a:lnSpc>
                <a:spcPct val="100000"/>
              </a:lnSpc>
              <a:spcBef>
                <a:spcPts val="1920"/>
              </a:spcBef>
            </a:pPr>
            <a:r>
              <a:rPr sz="2000" b="1" spc="-5" dirty="0">
                <a:solidFill>
                  <a:srgbClr val="300077"/>
                </a:solidFill>
                <a:latin typeface="Cambria"/>
                <a:cs typeface="Cambria"/>
              </a:rPr>
              <a:t>Межведомственная</a:t>
            </a:r>
            <a:r>
              <a:rPr sz="2000" b="1" spc="100" dirty="0">
                <a:solidFill>
                  <a:srgbClr val="300077"/>
                </a:solidFill>
                <a:latin typeface="Cambria"/>
                <a:cs typeface="Cambria"/>
              </a:rPr>
              <a:t> </a:t>
            </a:r>
            <a:r>
              <a:rPr sz="2000" b="1" spc="-5" dirty="0">
                <a:solidFill>
                  <a:srgbClr val="300077"/>
                </a:solidFill>
                <a:latin typeface="Cambria"/>
                <a:cs typeface="Cambria"/>
              </a:rPr>
              <a:t>программа</a:t>
            </a:r>
            <a:r>
              <a:rPr sz="2000" b="1" spc="120" dirty="0">
                <a:solidFill>
                  <a:srgbClr val="300077"/>
                </a:solidFill>
                <a:latin typeface="Cambria"/>
                <a:cs typeface="Cambria"/>
              </a:rPr>
              <a:t> </a:t>
            </a:r>
            <a:r>
              <a:rPr sz="2000" b="1" spc="-10" dirty="0">
                <a:solidFill>
                  <a:srgbClr val="300077"/>
                </a:solidFill>
                <a:latin typeface="Ebrima"/>
                <a:cs typeface="Ebrima"/>
              </a:rPr>
              <a:t>«</a:t>
            </a:r>
            <a:r>
              <a:rPr sz="2000" b="1" spc="-10" dirty="0">
                <a:solidFill>
                  <a:srgbClr val="300077"/>
                </a:solidFill>
                <a:latin typeface="Cambria"/>
                <a:cs typeface="Cambria"/>
              </a:rPr>
              <a:t>Развитие</a:t>
            </a:r>
            <a:endParaRPr sz="2000" dirty="0">
              <a:latin typeface="Cambria"/>
              <a:cs typeface="Cambria"/>
            </a:endParaRPr>
          </a:p>
          <a:p>
            <a:pPr marL="12700">
              <a:lnSpc>
                <a:spcPct val="100000"/>
              </a:lnSpc>
            </a:pPr>
            <a:r>
              <a:rPr sz="2000" b="1" spc="-10" dirty="0">
                <a:solidFill>
                  <a:srgbClr val="300077"/>
                </a:solidFill>
                <a:latin typeface="Cambria"/>
                <a:cs typeface="Cambria"/>
              </a:rPr>
              <a:t>добровольчества</a:t>
            </a:r>
            <a:r>
              <a:rPr sz="2000" b="1" spc="80" dirty="0">
                <a:solidFill>
                  <a:srgbClr val="300077"/>
                </a:solidFill>
                <a:latin typeface="Cambria"/>
                <a:cs typeface="Cambria"/>
              </a:rPr>
              <a:t> </a:t>
            </a:r>
            <a:r>
              <a:rPr sz="2000" b="1" spc="-5" dirty="0">
                <a:solidFill>
                  <a:srgbClr val="300077"/>
                </a:solidFill>
                <a:latin typeface="Ebrima"/>
                <a:cs typeface="Ebrima"/>
              </a:rPr>
              <a:t>(</a:t>
            </a:r>
            <a:r>
              <a:rPr sz="2000" b="1" spc="-5" dirty="0">
                <a:solidFill>
                  <a:srgbClr val="300077"/>
                </a:solidFill>
                <a:latin typeface="Cambria"/>
                <a:cs typeface="Cambria"/>
              </a:rPr>
              <a:t>волонтерства</a:t>
            </a:r>
            <a:r>
              <a:rPr sz="2000" b="1" spc="-5" dirty="0">
                <a:solidFill>
                  <a:srgbClr val="300077"/>
                </a:solidFill>
                <a:latin typeface="Ebrima"/>
                <a:cs typeface="Ebrima"/>
              </a:rPr>
              <a:t>)</a:t>
            </a:r>
            <a:r>
              <a:rPr sz="2000" b="1" spc="-30" dirty="0">
                <a:solidFill>
                  <a:srgbClr val="300077"/>
                </a:solidFill>
                <a:latin typeface="Ebrima"/>
                <a:cs typeface="Ebrima"/>
              </a:rPr>
              <a:t> </a:t>
            </a:r>
            <a:r>
              <a:rPr sz="2000" b="1" dirty="0">
                <a:solidFill>
                  <a:srgbClr val="300077"/>
                </a:solidFill>
                <a:latin typeface="Cambria"/>
                <a:cs typeface="Cambria"/>
              </a:rPr>
              <a:t>в</a:t>
            </a:r>
            <a:r>
              <a:rPr sz="2000" b="1" spc="114" dirty="0">
                <a:solidFill>
                  <a:srgbClr val="300077"/>
                </a:solidFill>
                <a:latin typeface="Cambria"/>
                <a:cs typeface="Cambria"/>
              </a:rPr>
              <a:t> </a:t>
            </a:r>
            <a:r>
              <a:rPr sz="2000" b="1" spc="-10" dirty="0">
                <a:solidFill>
                  <a:srgbClr val="300077"/>
                </a:solidFill>
                <a:latin typeface="Cambria"/>
                <a:cs typeface="Cambria"/>
              </a:rPr>
              <a:t>Рязанской</a:t>
            </a:r>
            <a:r>
              <a:rPr sz="2000" b="1" spc="105" dirty="0">
                <a:solidFill>
                  <a:srgbClr val="300077"/>
                </a:solidFill>
                <a:latin typeface="Cambria"/>
                <a:cs typeface="Cambria"/>
              </a:rPr>
              <a:t> </a:t>
            </a:r>
            <a:r>
              <a:rPr sz="2000" b="1" spc="-5" dirty="0">
                <a:solidFill>
                  <a:srgbClr val="300077"/>
                </a:solidFill>
                <a:latin typeface="Cambria"/>
                <a:cs typeface="Cambria"/>
              </a:rPr>
              <a:t>области</a:t>
            </a:r>
            <a:r>
              <a:rPr sz="2000" b="1" spc="-5" dirty="0">
                <a:solidFill>
                  <a:srgbClr val="300077"/>
                </a:solidFill>
                <a:latin typeface="Ebrima"/>
                <a:cs typeface="Ebrima"/>
              </a:rPr>
              <a:t>»</a:t>
            </a:r>
            <a:endParaRPr sz="2000" dirty="0">
              <a:latin typeface="Ebrima"/>
              <a:cs typeface="Ebrima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550" dirty="0">
              <a:latin typeface="Ebrima"/>
              <a:cs typeface="Ebrima"/>
            </a:endParaRPr>
          </a:p>
          <a:p>
            <a:pPr marL="34925">
              <a:lnSpc>
                <a:spcPct val="100000"/>
              </a:lnSpc>
            </a:pPr>
            <a:r>
              <a:rPr lang="ru-RU" sz="2000" b="1" spc="-5" dirty="0">
                <a:solidFill>
                  <a:srgbClr val="300077"/>
                </a:solidFill>
                <a:latin typeface="Cambria"/>
                <a:cs typeface="Cambria"/>
              </a:rPr>
              <a:t>П</a:t>
            </a:r>
            <a:r>
              <a:rPr sz="2000" b="1" spc="-5" dirty="0" err="1" smtClean="0">
                <a:solidFill>
                  <a:srgbClr val="300077"/>
                </a:solidFill>
                <a:latin typeface="Cambria"/>
                <a:cs typeface="Cambria"/>
              </a:rPr>
              <a:t>орядок</a:t>
            </a:r>
            <a:r>
              <a:rPr sz="2000" b="1" spc="105" dirty="0" smtClean="0">
                <a:solidFill>
                  <a:srgbClr val="300077"/>
                </a:solidFill>
                <a:latin typeface="Cambria"/>
                <a:cs typeface="Cambria"/>
              </a:rPr>
              <a:t> </a:t>
            </a:r>
            <a:r>
              <a:rPr sz="2000" b="1" spc="-10" dirty="0">
                <a:solidFill>
                  <a:srgbClr val="300077"/>
                </a:solidFill>
                <a:latin typeface="Cambria"/>
                <a:cs typeface="Cambria"/>
              </a:rPr>
              <a:t>взаимодействия</a:t>
            </a:r>
            <a:r>
              <a:rPr sz="2000" b="1" spc="114" dirty="0">
                <a:solidFill>
                  <a:srgbClr val="300077"/>
                </a:solidFill>
                <a:latin typeface="Cambria"/>
                <a:cs typeface="Cambria"/>
              </a:rPr>
              <a:t> </a:t>
            </a:r>
            <a:r>
              <a:rPr sz="2000" b="1" spc="-5" dirty="0">
                <a:solidFill>
                  <a:srgbClr val="300077"/>
                </a:solidFill>
                <a:latin typeface="Cambria"/>
                <a:cs typeface="Cambria"/>
              </a:rPr>
              <a:t>ЦИОГВ</a:t>
            </a:r>
            <a:r>
              <a:rPr sz="2000" b="1" spc="85" dirty="0">
                <a:solidFill>
                  <a:srgbClr val="300077"/>
                </a:solidFill>
                <a:latin typeface="Cambria"/>
                <a:cs typeface="Cambria"/>
              </a:rPr>
              <a:t> </a:t>
            </a:r>
            <a:r>
              <a:rPr sz="2000" b="1" spc="-5" dirty="0">
                <a:solidFill>
                  <a:srgbClr val="300077"/>
                </a:solidFill>
                <a:latin typeface="Cambria"/>
                <a:cs typeface="Cambria"/>
              </a:rPr>
              <a:t>Рязанской</a:t>
            </a:r>
            <a:r>
              <a:rPr sz="2000" b="1" spc="120" dirty="0">
                <a:solidFill>
                  <a:srgbClr val="300077"/>
                </a:solidFill>
                <a:latin typeface="Cambria"/>
                <a:cs typeface="Cambria"/>
              </a:rPr>
              <a:t> </a:t>
            </a:r>
            <a:r>
              <a:rPr sz="2000" b="1" spc="-5" dirty="0">
                <a:solidFill>
                  <a:srgbClr val="300077"/>
                </a:solidFill>
                <a:latin typeface="Cambria"/>
                <a:cs typeface="Cambria"/>
              </a:rPr>
              <a:t>области</a:t>
            </a:r>
            <a:r>
              <a:rPr sz="2000" b="1" spc="-5" dirty="0">
                <a:solidFill>
                  <a:srgbClr val="300077"/>
                </a:solidFill>
                <a:latin typeface="Ebrima"/>
                <a:cs typeface="Ebrima"/>
              </a:rPr>
              <a:t>,</a:t>
            </a:r>
            <a:endParaRPr sz="2000" dirty="0">
              <a:latin typeface="Ebrima"/>
              <a:cs typeface="Ebrima"/>
            </a:endParaRPr>
          </a:p>
          <a:p>
            <a:pPr marL="34925" marR="1395095">
              <a:lnSpc>
                <a:spcPct val="100000"/>
              </a:lnSpc>
            </a:pPr>
            <a:r>
              <a:rPr sz="2000" b="1" dirty="0">
                <a:solidFill>
                  <a:srgbClr val="300077"/>
                </a:solidFill>
                <a:latin typeface="Cambria"/>
                <a:cs typeface="Cambria"/>
              </a:rPr>
              <a:t>уполномоченных</a:t>
            </a:r>
            <a:r>
              <a:rPr sz="2000" b="1" spc="50" dirty="0">
                <a:solidFill>
                  <a:srgbClr val="300077"/>
                </a:solidFill>
                <a:latin typeface="Cambria"/>
                <a:cs typeface="Cambria"/>
              </a:rPr>
              <a:t> </a:t>
            </a:r>
            <a:r>
              <a:rPr sz="2000" b="1" dirty="0">
                <a:solidFill>
                  <a:srgbClr val="300077"/>
                </a:solidFill>
                <a:latin typeface="Cambria"/>
                <a:cs typeface="Cambria"/>
              </a:rPr>
              <a:t>в</a:t>
            </a:r>
            <a:r>
              <a:rPr sz="2000" b="1" spc="90" dirty="0">
                <a:solidFill>
                  <a:srgbClr val="300077"/>
                </a:solidFill>
                <a:latin typeface="Cambria"/>
                <a:cs typeface="Cambria"/>
              </a:rPr>
              <a:t> </a:t>
            </a:r>
            <a:r>
              <a:rPr sz="2000" b="1" dirty="0">
                <a:solidFill>
                  <a:srgbClr val="300077"/>
                </a:solidFill>
                <a:latin typeface="Cambria"/>
                <a:cs typeface="Cambria"/>
              </a:rPr>
              <a:t>сфере</a:t>
            </a:r>
            <a:r>
              <a:rPr sz="2000" b="1" spc="85" dirty="0">
                <a:solidFill>
                  <a:srgbClr val="300077"/>
                </a:solidFill>
                <a:latin typeface="Cambria"/>
                <a:cs typeface="Cambria"/>
              </a:rPr>
              <a:t> </a:t>
            </a:r>
            <a:r>
              <a:rPr sz="2000" b="1" spc="-10" dirty="0">
                <a:solidFill>
                  <a:srgbClr val="300077"/>
                </a:solidFill>
                <a:latin typeface="Cambria"/>
                <a:cs typeface="Cambria"/>
              </a:rPr>
              <a:t>добровольчества</a:t>
            </a:r>
            <a:r>
              <a:rPr sz="2000" b="1" spc="-10" dirty="0">
                <a:solidFill>
                  <a:srgbClr val="300077"/>
                </a:solidFill>
                <a:latin typeface="Ebrima"/>
                <a:cs typeface="Ebrima"/>
              </a:rPr>
              <a:t>, </a:t>
            </a:r>
            <a:r>
              <a:rPr sz="2000" b="1" spc="-540" dirty="0">
                <a:solidFill>
                  <a:srgbClr val="300077"/>
                </a:solidFill>
                <a:latin typeface="Ebrima"/>
                <a:cs typeface="Ebrima"/>
              </a:rPr>
              <a:t> </a:t>
            </a:r>
            <a:r>
              <a:rPr sz="2000" b="1" spc="-10" dirty="0">
                <a:solidFill>
                  <a:srgbClr val="300077"/>
                </a:solidFill>
                <a:latin typeface="Cambria"/>
                <a:cs typeface="Cambria"/>
              </a:rPr>
              <a:t>подведомственных</a:t>
            </a:r>
            <a:r>
              <a:rPr sz="2000" b="1" spc="90" dirty="0">
                <a:solidFill>
                  <a:srgbClr val="300077"/>
                </a:solidFill>
                <a:latin typeface="Cambria"/>
                <a:cs typeface="Cambria"/>
              </a:rPr>
              <a:t> </a:t>
            </a:r>
            <a:r>
              <a:rPr sz="2000" b="1" spc="-5" dirty="0">
                <a:solidFill>
                  <a:srgbClr val="300077"/>
                </a:solidFill>
                <a:latin typeface="Cambria"/>
                <a:cs typeface="Cambria"/>
              </a:rPr>
              <a:t>им</a:t>
            </a:r>
            <a:endParaRPr sz="2000" dirty="0">
              <a:latin typeface="Cambria"/>
              <a:cs typeface="Cambria"/>
            </a:endParaRPr>
          </a:p>
          <a:p>
            <a:pPr marL="34925">
              <a:lnSpc>
                <a:spcPct val="100000"/>
              </a:lnSpc>
            </a:pPr>
            <a:r>
              <a:rPr sz="2000" b="1" spc="-10" dirty="0">
                <a:solidFill>
                  <a:srgbClr val="300077"/>
                </a:solidFill>
                <a:latin typeface="Cambria"/>
                <a:cs typeface="Cambria"/>
              </a:rPr>
              <a:t>гос</a:t>
            </a:r>
            <a:r>
              <a:rPr sz="2000" b="1" spc="-10" dirty="0">
                <a:solidFill>
                  <a:srgbClr val="300077"/>
                </a:solidFill>
                <a:latin typeface="Ebrima"/>
                <a:cs typeface="Ebrima"/>
              </a:rPr>
              <a:t>.</a:t>
            </a:r>
            <a:r>
              <a:rPr sz="2000" b="1" spc="-15" dirty="0">
                <a:solidFill>
                  <a:srgbClr val="300077"/>
                </a:solidFill>
                <a:latin typeface="Ebrima"/>
                <a:cs typeface="Ebrima"/>
              </a:rPr>
              <a:t> </a:t>
            </a:r>
            <a:r>
              <a:rPr sz="2000" b="1" dirty="0">
                <a:solidFill>
                  <a:srgbClr val="300077"/>
                </a:solidFill>
                <a:latin typeface="Cambria"/>
                <a:cs typeface="Cambria"/>
              </a:rPr>
              <a:t>учреждений</a:t>
            </a:r>
            <a:r>
              <a:rPr sz="2000" b="1" spc="100" dirty="0">
                <a:solidFill>
                  <a:srgbClr val="300077"/>
                </a:solidFill>
                <a:latin typeface="Cambria"/>
                <a:cs typeface="Cambria"/>
              </a:rPr>
              <a:t> </a:t>
            </a:r>
            <a:r>
              <a:rPr sz="2000" b="1" dirty="0">
                <a:solidFill>
                  <a:srgbClr val="300077"/>
                </a:solidFill>
                <a:latin typeface="Cambria"/>
                <a:cs typeface="Cambria"/>
              </a:rPr>
              <a:t>с</a:t>
            </a:r>
            <a:r>
              <a:rPr sz="2000" b="1" spc="110" dirty="0">
                <a:solidFill>
                  <a:srgbClr val="300077"/>
                </a:solidFill>
                <a:latin typeface="Cambria"/>
                <a:cs typeface="Cambria"/>
              </a:rPr>
              <a:t> </a:t>
            </a:r>
            <a:r>
              <a:rPr sz="2000" b="1" spc="-5" dirty="0">
                <a:solidFill>
                  <a:srgbClr val="300077"/>
                </a:solidFill>
                <a:latin typeface="Cambria"/>
                <a:cs typeface="Cambria"/>
              </a:rPr>
              <a:t>участниками</a:t>
            </a:r>
            <a:r>
              <a:rPr sz="2000" b="1" spc="105" dirty="0">
                <a:solidFill>
                  <a:srgbClr val="300077"/>
                </a:solidFill>
                <a:latin typeface="Cambria"/>
                <a:cs typeface="Cambria"/>
              </a:rPr>
              <a:t> </a:t>
            </a:r>
            <a:r>
              <a:rPr sz="2000" b="1" spc="-15" dirty="0">
                <a:solidFill>
                  <a:srgbClr val="300077"/>
                </a:solidFill>
                <a:latin typeface="Cambria"/>
                <a:cs typeface="Cambria"/>
              </a:rPr>
              <a:t>добровольческой</a:t>
            </a:r>
            <a:endParaRPr sz="2000" dirty="0">
              <a:latin typeface="Cambria"/>
              <a:cs typeface="Cambria"/>
            </a:endParaRPr>
          </a:p>
          <a:p>
            <a:pPr marL="34925">
              <a:lnSpc>
                <a:spcPct val="100000"/>
              </a:lnSpc>
            </a:pPr>
            <a:r>
              <a:rPr sz="2000" b="1" spc="-5" dirty="0">
                <a:solidFill>
                  <a:srgbClr val="300077"/>
                </a:solidFill>
                <a:latin typeface="Cambria"/>
                <a:cs typeface="Cambria"/>
              </a:rPr>
              <a:t>деятельности</a:t>
            </a:r>
            <a:endParaRPr sz="2000" dirty="0">
              <a:latin typeface="Cambria"/>
              <a:cs typeface="Cambria"/>
            </a:endParaRPr>
          </a:p>
        </p:txBody>
      </p:sp>
      <p:pic>
        <p:nvPicPr>
          <p:cNvPr id="4" name="Picture 2" descr="C:\Users\HP\Desktop\волонтеры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752600"/>
            <a:ext cx="4914769" cy="3686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30174" y="660018"/>
            <a:ext cx="610933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5" dirty="0">
                <a:solidFill>
                  <a:srgbClr val="EB6066"/>
                </a:solidFill>
                <a:latin typeface="Cambria"/>
                <a:cs typeface="Cambria"/>
              </a:rPr>
              <a:t>Нормативное</a:t>
            </a:r>
            <a:r>
              <a:rPr sz="2800" b="1" spc="185" dirty="0">
                <a:solidFill>
                  <a:srgbClr val="EB6066"/>
                </a:solidFill>
                <a:latin typeface="Cambria"/>
                <a:cs typeface="Cambria"/>
              </a:rPr>
              <a:t> </a:t>
            </a:r>
            <a:r>
              <a:rPr sz="2800" b="1" spc="-20" dirty="0">
                <a:solidFill>
                  <a:srgbClr val="EB6066"/>
                </a:solidFill>
                <a:latin typeface="Cambria"/>
                <a:cs typeface="Cambria"/>
              </a:rPr>
              <a:t>регулирование</a:t>
            </a:r>
            <a:r>
              <a:rPr sz="2800" b="1" spc="170" dirty="0">
                <a:solidFill>
                  <a:srgbClr val="EB6066"/>
                </a:solidFill>
                <a:latin typeface="Cambria"/>
                <a:cs typeface="Cambria"/>
              </a:rPr>
              <a:t> </a:t>
            </a:r>
            <a:r>
              <a:rPr sz="2800" b="1" spc="-5" dirty="0">
                <a:solidFill>
                  <a:srgbClr val="EB6066"/>
                </a:solidFill>
                <a:latin typeface="Cambria"/>
                <a:cs typeface="Cambria"/>
              </a:rPr>
              <a:t>в</a:t>
            </a:r>
            <a:r>
              <a:rPr sz="2800" b="1" spc="145" dirty="0">
                <a:solidFill>
                  <a:srgbClr val="EB6066"/>
                </a:solidFill>
                <a:latin typeface="Cambria"/>
                <a:cs typeface="Cambria"/>
              </a:rPr>
              <a:t> </a:t>
            </a:r>
            <a:r>
              <a:rPr sz="2800" b="1" spc="-5" dirty="0">
                <a:solidFill>
                  <a:srgbClr val="EB6066"/>
                </a:solidFill>
                <a:latin typeface="Cambria"/>
                <a:cs typeface="Cambria"/>
              </a:rPr>
              <a:t>МО</a:t>
            </a:r>
            <a:r>
              <a:rPr sz="2800" b="1" spc="-5" dirty="0">
                <a:solidFill>
                  <a:srgbClr val="EB6066"/>
                </a:solidFill>
                <a:latin typeface="Ebrima"/>
                <a:cs typeface="Ebrima"/>
              </a:rPr>
              <a:t>:</a:t>
            </a:r>
            <a:endParaRPr sz="2800">
              <a:latin typeface="Ebrima"/>
              <a:cs typeface="Ebri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30174" y="1287271"/>
            <a:ext cx="8561426" cy="4937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5"/>
              </a:spcBef>
              <a:buFont typeface="Calibri"/>
              <a:buChar char="-"/>
              <a:tabLst>
                <a:tab pos="354965" algn="l"/>
                <a:tab pos="355600" algn="l"/>
              </a:tabLst>
            </a:pPr>
            <a:r>
              <a:rPr sz="2000" b="1" spc="-5" dirty="0" err="1">
                <a:solidFill>
                  <a:srgbClr val="0033CC"/>
                </a:solidFill>
                <a:latin typeface="Calibri"/>
                <a:cs typeface="Calibri"/>
              </a:rPr>
              <a:t>распоряжение</a:t>
            </a:r>
            <a:r>
              <a:rPr sz="2000" b="1" spc="-10" dirty="0">
                <a:solidFill>
                  <a:srgbClr val="0033CC"/>
                </a:solidFill>
                <a:latin typeface="Calibri"/>
                <a:cs typeface="Calibri"/>
              </a:rPr>
              <a:t> </a:t>
            </a:r>
            <a:r>
              <a:rPr sz="2000" b="1" spc="-5" dirty="0" err="1" smtClean="0">
                <a:solidFill>
                  <a:srgbClr val="0033CC"/>
                </a:solidFill>
                <a:latin typeface="Calibri"/>
                <a:cs typeface="Calibri"/>
              </a:rPr>
              <a:t>администрации</a:t>
            </a:r>
            <a:r>
              <a:rPr sz="2000" b="1" spc="-15" dirty="0" smtClean="0">
                <a:solidFill>
                  <a:srgbClr val="0033CC"/>
                </a:solidFill>
                <a:latin typeface="Calibri"/>
                <a:cs typeface="Calibri"/>
              </a:rPr>
              <a:t> </a:t>
            </a:r>
            <a:r>
              <a:rPr lang="ru-RU" sz="2000" b="1" spc="-15" dirty="0" smtClean="0">
                <a:solidFill>
                  <a:srgbClr val="0033CC"/>
                </a:solidFill>
                <a:latin typeface="Calibri"/>
                <a:cs typeface="Calibri"/>
              </a:rPr>
              <a:t>муниципального образования </a:t>
            </a:r>
            <a:r>
              <a:rPr lang="ru-RU" sz="2000" b="1" spc="-15" dirty="0" err="1" smtClean="0">
                <a:solidFill>
                  <a:srgbClr val="0033CC"/>
                </a:solidFill>
                <a:latin typeface="Calibri"/>
                <a:cs typeface="Calibri"/>
              </a:rPr>
              <a:t>Старожиловский</a:t>
            </a:r>
            <a:r>
              <a:rPr lang="ru-RU" sz="2000" b="1" spc="-15" dirty="0" smtClean="0">
                <a:solidFill>
                  <a:srgbClr val="0033CC"/>
                </a:solidFill>
                <a:latin typeface="Calibri"/>
                <a:cs typeface="Calibri"/>
              </a:rPr>
              <a:t> муниципальный район </a:t>
            </a:r>
            <a:r>
              <a:rPr lang="ru-RU" sz="2000" b="1" spc="-15" dirty="0">
                <a:solidFill>
                  <a:srgbClr val="0033CC"/>
                </a:solidFill>
                <a:cs typeface="Calibri"/>
              </a:rPr>
              <a:t>Рязанской </a:t>
            </a:r>
            <a:r>
              <a:rPr lang="ru-RU" sz="2000" b="1" spc="-15" dirty="0" smtClean="0">
                <a:solidFill>
                  <a:srgbClr val="0033CC"/>
                </a:solidFill>
                <a:cs typeface="Calibri"/>
              </a:rPr>
              <a:t>области от 02.07.2018г</a:t>
            </a:r>
            <a:r>
              <a:rPr lang="ru-RU" sz="2000" b="1" spc="-15" dirty="0">
                <a:solidFill>
                  <a:srgbClr val="0033CC"/>
                </a:solidFill>
                <a:cs typeface="Calibri"/>
              </a:rPr>
              <a:t>. № 285 «О развитии добровольческого движения в Рязанской </a:t>
            </a:r>
            <a:r>
              <a:rPr lang="ru-RU" sz="2000" b="1" spc="-15" dirty="0" smtClean="0">
                <a:solidFill>
                  <a:srgbClr val="0033CC"/>
                </a:solidFill>
                <a:cs typeface="Calibri"/>
              </a:rPr>
              <a:t>области»</a:t>
            </a:r>
            <a:endParaRPr sz="1950" dirty="0">
              <a:latin typeface="Calibri"/>
              <a:cs typeface="Calibri"/>
            </a:endParaRPr>
          </a:p>
          <a:p>
            <a:pPr marL="355600" marR="139065" indent="-342900">
              <a:lnSpc>
                <a:spcPct val="100000"/>
              </a:lnSpc>
              <a:buFont typeface="Calibri"/>
              <a:buChar char="-"/>
              <a:tabLst>
                <a:tab pos="354965" algn="l"/>
                <a:tab pos="355600" algn="l"/>
              </a:tabLst>
            </a:pPr>
            <a:r>
              <a:rPr lang="ru-RU" sz="2000" b="1" spc="-5" dirty="0">
                <a:solidFill>
                  <a:srgbClr val="0033CC"/>
                </a:solidFill>
                <a:cs typeface="Calibri"/>
              </a:rPr>
              <a:t> приказ </a:t>
            </a:r>
            <a:r>
              <a:rPr lang="ru-RU" sz="2000" b="1" spc="-5" dirty="0" err="1">
                <a:solidFill>
                  <a:srgbClr val="0033CC"/>
                </a:solidFill>
                <a:cs typeface="Calibri"/>
              </a:rPr>
              <a:t>УОиМП</a:t>
            </a:r>
            <a:r>
              <a:rPr lang="ru-RU" sz="2000" b="1" spc="-5" dirty="0">
                <a:solidFill>
                  <a:srgbClr val="0033CC"/>
                </a:solidFill>
                <a:cs typeface="Calibri"/>
              </a:rPr>
              <a:t>  о закреплении сотрудника за Центром поддержки добровольчества</a:t>
            </a:r>
            <a:r>
              <a:rPr sz="2000" b="1" spc="-5" dirty="0" smtClean="0">
                <a:solidFill>
                  <a:srgbClr val="0033CC"/>
                </a:solidFill>
                <a:latin typeface="Calibri"/>
                <a:cs typeface="Calibri"/>
              </a:rPr>
              <a:t>;</a:t>
            </a:r>
            <a:endParaRPr sz="1950" dirty="0">
              <a:latin typeface="Calibri"/>
              <a:cs typeface="Calibri"/>
            </a:endParaRPr>
          </a:p>
          <a:p>
            <a:pPr marL="355600" marR="166370" indent="-342900">
              <a:lnSpc>
                <a:spcPct val="100000"/>
              </a:lnSpc>
              <a:buFont typeface="Calibri"/>
              <a:buChar char="-"/>
              <a:tabLst>
                <a:tab pos="354965" algn="l"/>
                <a:tab pos="355600" algn="l"/>
              </a:tabLst>
            </a:pPr>
            <a:r>
              <a:rPr sz="2000" b="1" spc="-15" dirty="0" err="1">
                <a:solidFill>
                  <a:srgbClr val="0033CC"/>
                </a:solidFill>
                <a:latin typeface="Calibri"/>
                <a:cs typeface="Calibri"/>
              </a:rPr>
              <a:t>положение</a:t>
            </a:r>
            <a:r>
              <a:rPr sz="2000" b="1" spc="-15" dirty="0">
                <a:solidFill>
                  <a:srgbClr val="0033CC"/>
                </a:solidFill>
                <a:latin typeface="Calibri"/>
                <a:cs typeface="Calibri"/>
              </a:rPr>
              <a:t> </a:t>
            </a:r>
            <a:r>
              <a:rPr lang="ru-RU" sz="2000" b="1" dirty="0" smtClean="0">
                <a:solidFill>
                  <a:srgbClr val="0033CC"/>
                </a:solidFill>
                <a:latin typeface="Calibri"/>
                <a:cs typeface="Calibri"/>
              </a:rPr>
              <a:t>о </a:t>
            </a:r>
            <a:r>
              <a:rPr lang="ru-RU" sz="2000" b="1" spc="-5" dirty="0">
                <a:solidFill>
                  <a:srgbClr val="0033CC"/>
                </a:solidFill>
                <a:latin typeface="Calibri"/>
                <a:cs typeface="Calibri"/>
              </a:rPr>
              <a:t>Ц</a:t>
            </a:r>
            <a:r>
              <a:rPr sz="2000" b="1" spc="-5" dirty="0" err="1" smtClean="0">
                <a:solidFill>
                  <a:srgbClr val="0033CC"/>
                </a:solidFill>
                <a:latin typeface="Calibri"/>
                <a:cs typeface="Calibri"/>
              </a:rPr>
              <a:t>ентр</a:t>
            </a:r>
            <a:r>
              <a:rPr lang="ru-RU" sz="2000" b="1" spc="-5" dirty="0" smtClean="0">
                <a:solidFill>
                  <a:srgbClr val="0033CC"/>
                </a:solidFill>
                <a:latin typeface="Calibri"/>
                <a:cs typeface="Calibri"/>
              </a:rPr>
              <a:t>е добровольчества;</a:t>
            </a:r>
            <a:endParaRPr sz="195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Calibri"/>
              <a:buChar char="-"/>
              <a:tabLst>
                <a:tab pos="354965" algn="l"/>
                <a:tab pos="355600" algn="l"/>
              </a:tabLst>
            </a:pPr>
            <a:r>
              <a:rPr lang="ru-RU" sz="2000" b="1" dirty="0">
                <a:solidFill>
                  <a:srgbClr val="0033CC"/>
                </a:solidFill>
                <a:cs typeface="Calibri"/>
              </a:rPr>
              <a:t> Постановление администрации муниципального образования – </a:t>
            </a:r>
            <a:r>
              <a:rPr lang="ru-RU" sz="2000" b="1" dirty="0" err="1">
                <a:solidFill>
                  <a:srgbClr val="0033CC"/>
                </a:solidFill>
                <a:cs typeface="Calibri"/>
              </a:rPr>
              <a:t>Старожиловский</a:t>
            </a:r>
            <a:r>
              <a:rPr lang="ru-RU" sz="2000" b="1" dirty="0">
                <a:solidFill>
                  <a:srgbClr val="0033CC"/>
                </a:solidFill>
                <a:cs typeface="Calibri"/>
              </a:rPr>
              <a:t> муниципальный район Рязанской области от 23.06.2021 года № 358 об утверждении Порядка взаимодействия органов местного самоуправления  и муниципальных учреждений с организаторами добровольческой (волонтерской)  деятельности, добровольческими  (волонтерскими)  организациями на территории администрации муниципального образования – </a:t>
            </a:r>
            <a:r>
              <a:rPr lang="ru-RU" sz="2000" b="1" dirty="0" err="1">
                <a:solidFill>
                  <a:srgbClr val="0033CC"/>
                </a:solidFill>
                <a:cs typeface="Calibri"/>
              </a:rPr>
              <a:t>Старожиловский</a:t>
            </a:r>
            <a:r>
              <a:rPr lang="ru-RU" sz="2000" b="1" dirty="0">
                <a:solidFill>
                  <a:srgbClr val="0033CC"/>
                </a:solidFill>
                <a:cs typeface="Calibri"/>
              </a:rPr>
              <a:t> муниципальный район Рязанской области;</a:t>
            </a:r>
          </a:p>
          <a:p>
            <a:pPr marL="355600" indent="-342900">
              <a:lnSpc>
                <a:spcPct val="100000"/>
              </a:lnSpc>
              <a:buFont typeface="Calibri"/>
              <a:buChar char="-"/>
              <a:tabLst>
                <a:tab pos="354965" algn="l"/>
                <a:tab pos="355600" algn="l"/>
              </a:tabLst>
            </a:pPr>
            <a:r>
              <a:rPr sz="2000" b="1" spc="-5" dirty="0" err="1" smtClean="0">
                <a:solidFill>
                  <a:srgbClr val="0033CC"/>
                </a:solidFill>
                <a:latin typeface="Calibri"/>
                <a:cs typeface="Calibri"/>
              </a:rPr>
              <a:t>программа</a:t>
            </a:r>
            <a:r>
              <a:rPr sz="2000" b="1" spc="-40" dirty="0" smtClean="0">
                <a:solidFill>
                  <a:srgbClr val="0033CC"/>
                </a:solidFill>
                <a:latin typeface="Calibri"/>
                <a:cs typeface="Calibri"/>
              </a:rPr>
              <a:t> </a:t>
            </a:r>
            <a:r>
              <a:rPr sz="2000" b="1" dirty="0" err="1">
                <a:solidFill>
                  <a:srgbClr val="0033CC"/>
                </a:solidFill>
                <a:latin typeface="Calibri"/>
                <a:cs typeface="Calibri"/>
              </a:rPr>
              <a:t>развития</a:t>
            </a:r>
            <a:r>
              <a:rPr sz="2000" b="1" spc="-40" dirty="0">
                <a:solidFill>
                  <a:srgbClr val="0033CC"/>
                </a:solidFill>
                <a:latin typeface="Calibri"/>
                <a:cs typeface="Calibri"/>
              </a:rPr>
              <a:t> </a:t>
            </a:r>
            <a:r>
              <a:rPr sz="2000" b="1" spc="-5" dirty="0" err="1" smtClean="0">
                <a:solidFill>
                  <a:srgbClr val="0033CC"/>
                </a:solidFill>
                <a:latin typeface="Calibri"/>
                <a:cs typeface="Calibri"/>
              </a:rPr>
              <a:t>добровольчества</a:t>
            </a:r>
            <a:r>
              <a:rPr lang="ru-RU" sz="2000" b="1" spc="-5" dirty="0" smtClean="0">
                <a:solidFill>
                  <a:srgbClr val="0033CC"/>
                </a:solidFill>
                <a:latin typeface="Calibri"/>
                <a:cs typeface="Calibri"/>
              </a:rPr>
              <a:t>;</a:t>
            </a:r>
            <a:endParaRPr sz="195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000" b="1" dirty="0" smtClean="0">
                <a:solidFill>
                  <a:srgbClr val="0033CC"/>
                </a:solidFill>
                <a:latin typeface="Calibri"/>
                <a:cs typeface="Calibri"/>
              </a:rPr>
              <a:t>-</a:t>
            </a:r>
            <a:r>
              <a:rPr lang="ru-RU" sz="2000" b="1" dirty="0" smtClean="0">
                <a:solidFill>
                  <a:srgbClr val="0033CC"/>
                </a:solidFill>
                <a:latin typeface="Calibri"/>
                <a:cs typeface="Calibri"/>
              </a:rPr>
              <a:t>     календарный</a:t>
            </a:r>
            <a:r>
              <a:rPr sz="2000" b="1" dirty="0" smtClean="0">
                <a:solidFill>
                  <a:srgbClr val="0033CC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0033CC"/>
                </a:solidFill>
                <a:latin typeface="Calibri"/>
                <a:cs typeface="Calibri"/>
              </a:rPr>
              <a:t>план</a:t>
            </a:r>
            <a:r>
              <a:rPr sz="2000" b="1" spc="-20" dirty="0">
                <a:solidFill>
                  <a:srgbClr val="0033CC"/>
                </a:solidFill>
                <a:latin typeface="Calibri"/>
                <a:cs typeface="Calibri"/>
              </a:rPr>
              <a:t> </a:t>
            </a:r>
            <a:r>
              <a:rPr sz="2000" b="1" dirty="0" err="1">
                <a:solidFill>
                  <a:srgbClr val="0033CC"/>
                </a:solidFill>
                <a:latin typeface="Calibri"/>
                <a:cs typeface="Calibri"/>
              </a:rPr>
              <a:t>основных</a:t>
            </a:r>
            <a:r>
              <a:rPr sz="2000" b="1" spc="-25" dirty="0">
                <a:solidFill>
                  <a:srgbClr val="0033CC"/>
                </a:solidFill>
                <a:latin typeface="Calibri"/>
                <a:cs typeface="Calibri"/>
              </a:rPr>
              <a:t> </a:t>
            </a:r>
            <a:r>
              <a:rPr sz="2000" b="1" spc="-5" dirty="0" err="1" smtClean="0">
                <a:solidFill>
                  <a:srgbClr val="0033CC"/>
                </a:solidFill>
                <a:latin typeface="Calibri"/>
                <a:cs typeface="Calibri"/>
              </a:rPr>
              <a:t>мероприятий</a:t>
            </a:r>
            <a:r>
              <a:rPr lang="ru-RU" sz="2000" b="1" spc="-35" dirty="0">
                <a:solidFill>
                  <a:srgbClr val="0033CC"/>
                </a:solidFill>
                <a:latin typeface="Calibri"/>
                <a:cs typeface="Calibri"/>
              </a:rPr>
              <a:t>.</a:t>
            </a:r>
            <a:endParaRPr sz="2000" dirty="0">
              <a:latin typeface="Calibri"/>
              <a:cs typeface="Calibri"/>
            </a:endParaRPr>
          </a:p>
        </p:txBody>
      </p:sp>
      <p:pic>
        <p:nvPicPr>
          <p:cNvPr id="3074" name="Picture 2" descr="G:\АРМИ 2021\просто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7855" y="283469"/>
            <a:ext cx="2942771" cy="3720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G:\АРМИ 2021\внд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7855" y="4038600"/>
            <a:ext cx="2942771" cy="2207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8"/>
          <p:cNvSpPr/>
          <p:nvPr/>
        </p:nvSpPr>
        <p:spPr>
          <a:xfrm>
            <a:off x="1417994" y="2649930"/>
            <a:ext cx="1151783" cy="1093449"/>
          </a:xfrm>
          <a:prstGeom prst="ellipse">
            <a:avLst/>
          </a:prstGeom>
          <a:solidFill>
            <a:srgbClr val="1CAC7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8"/>
          <p:cNvSpPr/>
          <p:nvPr/>
        </p:nvSpPr>
        <p:spPr>
          <a:xfrm>
            <a:off x="422383" y="1267830"/>
            <a:ext cx="1516775" cy="1428214"/>
          </a:xfrm>
          <a:prstGeom prst="roundRect">
            <a:avLst>
              <a:gd name="adj" fmla="val 50000"/>
            </a:avLst>
          </a:prstGeom>
          <a:solidFill>
            <a:srgbClr val="C996BB"/>
          </a:solidFill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13</a:t>
            </a:r>
            <a:endParaRPr sz="60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8"/>
          <p:cNvSpPr txBox="1"/>
          <p:nvPr/>
        </p:nvSpPr>
        <p:spPr>
          <a:xfrm>
            <a:off x="2072914" y="1704938"/>
            <a:ext cx="4865152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волонтерских отряда</a:t>
            </a:r>
            <a:endParaRPr sz="3000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8"/>
          <p:cNvSpPr/>
          <p:nvPr/>
        </p:nvSpPr>
        <p:spPr>
          <a:xfrm>
            <a:off x="1736079" y="5576381"/>
            <a:ext cx="608006" cy="636402"/>
          </a:xfrm>
          <a:prstGeom prst="ellipse">
            <a:avLst/>
          </a:prstGeom>
          <a:solidFill>
            <a:srgbClr val="1CB5E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8"/>
          <p:cNvSpPr/>
          <p:nvPr/>
        </p:nvSpPr>
        <p:spPr>
          <a:xfrm>
            <a:off x="1552096" y="3821560"/>
            <a:ext cx="952620" cy="872835"/>
          </a:xfrm>
          <a:prstGeom prst="ellipse">
            <a:avLst/>
          </a:prstGeom>
          <a:solidFill>
            <a:srgbClr val="536FA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8"/>
          <p:cNvSpPr/>
          <p:nvPr/>
        </p:nvSpPr>
        <p:spPr>
          <a:xfrm>
            <a:off x="1678208" y="4800409"/>
            <a:ext cx="669593" cy="688123"/>
          </a:xfrm>
          <a:prstGeom prst="roundRect">
            <a:avLst>
              <a:gd name="adj" fmla="val 50000"/>
            </a:avLst>
          </a:prstGeom>
          <a:solidFill>
            <a:srgbClr val="D0CECE"/>
          </a:solidFill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8"/>
          <p:cNvSpPr/>
          <p:nvPr/>
        </p:nvSpPr>
        <p:spPr>
          <a:xfrm>
            <a:off x="4661897" y="4449364"/>
            <a:ext cx="966932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68</a:t>
            </a:r>
            <a:endParaRPr sz="54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8"/>
          <p:cNvSpPr/>
          <p:nvPr/>
        </p:nvSpPr>
        <p:spPr>
          <a:xfrm>
            <a:off x="9656658" y="4605862"/>
            <a:ext cx="4412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11</a:t>
            </a:r>
            <a:endParaRPr sz="18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8"/>
          <p:cNvSpPr/>
          <p:nvPr/>
        </p:nvSpPr>
        <p:spPr>
          <a:xfrm>
            <a:off x="11287122" y="4790528"/>
            <a:ext cx="47641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sz="40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8"/>
          <p:cNvSpPr/>
          <p:nvPr/>
        </p:nvSpPr>
        <p:spPr>
          <a:xfrm>
            <a:off x="1552098" y="2781155"/>
            <a:ext cx="88357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endParaRPr sz="48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8"/>
          <p:cNvSpPr/>
          <p:nvPr/>
        </p:nvSpPr>
        <p:spPr>
          <a:xfrm>
            <a:off x="2569778" y="2511378"/>
            <a:ext cx="133325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НА БАЗЕ</a:t>
            </a:r>
            <a:r>
              <a:rPr lang="ru-RU" sz="1800" b="1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1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8"/>
          <p:cNvSpPr/>
          <p:nvPr/>
        </p:nvSpPr>
        <p:spPr>
          <a:xfrm>
            <a:off x="2569184" y="3020912"/>
            <a:ext cx="7794016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600" b="1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общеобразовательных учреждений</a:t>
            </a:r>
            <a:r>
              <a:rPr lang="ru-RU" sz="2600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;</a:t>
            </a:r>
            <a:endParaRPr sz="2600" dirty="0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8"/>
          <p:cNvSpPr/>
          <p:nvPr/>
        </p:nvSpPr>
        <p:spPr>
          <a:xfrm>
            <a:off x="1678208" y="3934810"/>
            <a:ext cx="6849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36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8"/>
          <p:cNvSpPr/>
          <p:nvPr/>
        </p:nvSpPr>
        <p:spPr>
          <a:xfrm>
            <a:off x="1819054" y="4852083"/>
            <a:ext cx="41870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32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8"/>
          <p:cNvSpPr/>
          <p:nvPr/>
        </p:nvSpPr>
        <p:spPr>
          <a:xfrm>
            <a:off x="1832679" y="5632972"/>
            <a:ext cx="39145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>
                <a:solidFill>
                  <a:schemeClr val="lt1"/>
                </a:solidFill>
                <a:latin typeface="Arial"/>
                <a:ea typeface="Calibri"/>
                <a:cs typeface="Arial"/>
                <a:sym typeface="Arial"/>
              </a:rPr>
              <a:t>1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8"/>
          <p:cNvSpPr/>
          <p:nvPr/>
        </p:nvSpPr>
        <p:spPr>
          <a:xfrm>
            <a:off x="2435674" y="4890549"/>
            <a:ext cx="9603926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ru-RU" sz="2400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2400" b="1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Центральной библиотеки </a:t>
            </a:r>
            <a:r>
              <a:rPr lang="ru-RU" sz="2400" b="1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Старожиловского</a:t>
            </a:r>
            <a:r>
              <a:rPr lang="ru-RU" sz="2400" b="1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муниципального района (волонтерский отряд «серебряных» добровольцев;</a:t>
            </a:r>
            <a:endParaRPr sz="2400" b="1" dirty="0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8"/>
          <p:cNvSpPr/>
          <p:nvPr/>
        </p:nvSpPr>
        <p:spPr>
          <a:xfrm>
            <a:off x="2569184" y="4019450"/>
            <a:ext cx="9194350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ru-RU" sz="2500" b="1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Центральной библиотеки </a:t>
            </a:r>
            <a:r>
              <a:rPr lang="ru-RU" sz="2500" b="1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Старожиловского</a:t>
            </a:r>
            <a:r>
              <a:rPr lang="ru-RU" sz="2500" b="1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муниципального района (волонтеры </a:t>
            </a:r>
            <a:r>
              <a:rPr lang="ru-RU" sz="2500" b="1" dirty="0" smtClean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культуры)  </a:t>
            </a:r>
            <a:endParaRPr sz="2500" b="1" dirty="0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8"/>
          <p:cNvSpPr/>
          <p:nvPr/>
        </p:nvSpPr>
        <p:spPr>
          <a:xfrm>
            <a:off x="2450244" y="5709916"/>
            <a:ext cx="8522556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ru-RU" sz="2300" b="1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социального учреждения ГБУ РО «</a:t>
            </a:r>
            <a:r>
              <a:rPr lang="ru-RU" sz="2300" b="1" dirty="0" err="1" smtClean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Старожиловский</a:t>
            </a:r>
            <a:r>
              <a:rPr lang="ru-RU" sz="2300" b="1" dirty="0" smtClean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КЦСОН»)</a:t>
            </a:r>
            <a:endParaRPr sz="2300" b="1" dirty="0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6977" y="168749"/>
            <a:ext cx="1071372" cy="1071372"/>
          </a:xfrm>
          <a:prstGeom prst="rect">
            <a:avLst/>
          </a:prstGeom>
        </p:spPr>
      </p:pic>
      <p:sp>
        <p:nvSpPr>
          <p:cNvPr id="33" name="object 3"/>
          <p:cNvSpPr txBox="1"/>
          <p:nvPr/>
        </p:nvSpPr>
        <p:spPr>
          <a:xfrm>
            <a:off x="1840738" y="549021"/>
            <a:ext cx="10275062" cy="7643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400" b="1" spc="-15" dirty="0" smtClean="0">
                <a:solidFill>
                  <a:srgbClr val="300077"/>
                </a:solidFill>
                <a:latin typeface="Cambria"/>
                <a:cs typeface="Ebrima"/>
              </a:rPr>
              <a:t>Волонтёрское сообщество </a:t>
            </a:r>
            <a:r>
              <a:rPr lang="ru-RU" sz="2400" b="1" spc="-15" dirty="0" err="1" smtClean="0">
                <a:solidFill>
                  <a:srgbClr val="300077"/>
                </a:solidFill>
                <a:latin typeface="Cambria"/>
                <a:cs typeface="Ebrima"/>
              </a:rPr>
              <a:t>Старожиловского</a:t>
            </a:r>
            <a:r>
              <a:rPr lang="ru-RU" sz="2400" b="1" spc="-15" dirty="0" smtClean="0">
                <a:solidFill>
                  <a:srgbClr val="300077"/>
                </a:solidFill>
                <a:latin typeface="Cambria"/>
                <a:cs typeface="Ebrima"/>
              </a:rPr>
              <a:t> муниципального района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400" b="1" spc="-15" dirty="0" smtClean="0">
                <a:solidFill>
                  <a:srgbClr val="300077"/>
                </a:solidFill>
                <a:latin typeface="Cambria"/>
                <a:cs typeface="Ebrima"/>
              </a:rPr>
              <a:t> </a:t>
            </a:r>
            <a:endParaRPr sz="2400" dirty="0">
              <a:latin typeface="Ebrima"/>
              <a:cs typeface="Ebrima"/>
            </a:endParaRPr>
          </a:p>
        </p:txBody>
      </p:sp>
    </p:spTree>
    <p:extLst>
      <p:ext uri="{BB962C8B-B14F-4D97-AF65-F5344CB8AC3E}">
        <p14:creationId xmlns:p14="http://schemas.microsoft.com/office/powerpoint/2010/main" val="3665605082"/>
      </p:ext>
    </p:extLst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840738" y="549021"/>
            <a:ext cx="10275062" cy="7643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400" b="1" spc="-15" dirty="0" smtClean="0">
                <a:solidFill>
                  <a:srgbClr val="300077"/>
                </a:solidFill>
                <a:latin typeface="Cambria"/>
                <a:cs typeface="Ebrima"/>
              </a:rPr>
              <a:t>Волонтёрское сообщество </a:t>
            </a:r>
            <a:r>
              <a:rPr lang="ru-RU" sz="2400" b="1" spc="-15" dirty="0" err="1" smtClean="0">
                <a:solidFill>
                  <a:srgbClr val="300077"/>
                </a:solidFill>
                <a:latin typeface="Cambria"/>
                <a:cs typeface="Ebrima"/>
              </a:rPr>
              <a:t>Старожиловского</a:t>
            </a:r>
            <a:r>
              <a:rPr lang="ru-RU" sz="2400" b="1" spc="-15" dirty="0" smtClean="0">
                <a:solidFill>
                  <a:srgbClr val="300077"/>
                </a:solidFill>
                <a:latin typeface="Cambria"/>
                <a:cs typeface="Ebrima"/>
              </a:rPr>
              <a:t> муниципального района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400" b="1" spc="-15" dirty="0" smtClean="0">
                <a:solidFill>
                  <a:srgbClr val="300077"/>
                </a:solidFill>
                <a:latin typeface="Cambria"/>
                <a:cs typeface="Ebrima"/>
              </a:rPr>
              <a:t> </a:t>
            </a:r>
            <a:endParaRPr sz="2400" dirty="0">
              <a:latin typeface="Ebrima"/>
              <a:cs typeface="Ebrima"/>
            </a:endParaRPr>
          </a:p>
        </p:txBody>
      </p:sp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0500" y="294131"/>
            <a:ext cx="1071372" cy="1071372"/>
          </a:xfrm>
          <a:prstGeom prst="rect">
            <a:avLst/>
          </a:prstGeom>
        </p:spPr>
      </p:pic>
      <p:pic>
        <p:nvPicPr>
          <p:cNvPr id="2050" name="Picture 2" descr="C:\Users\HP\Desktop\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99" y="1752600"/>
            <a:ext cx="5271655" cy="3515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bject 5"/>
          <p:cNvSpPr txBox="1"/>
          <p:nvPr/>
        </p:nvSpPr>
        <p:spPr>
          <a:xfrm flipH="1">
            <a:off x="5867399" y="1251110"/>
            <a:ext cx="6172200" cy="1670969"/>
          </a:xfrm>
          <a:prstGeom prst="rect">
            <a:avLst/>
          </a:prstGeom>
        </p:spPr>
        <p:txBody>
          <a:bodyPr vert="horz" wrap="square" lIns="0" tIns="6476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lang="ru-RU" sz="2400" b="1" spc="-10" dirty="0" smtClean="0">
                <a:solidFill>
                  <a:srgbClr val="300077"/>
                </a:solidFill>
                <a:latin typeface="Cambria"/>
                <a:cs typeface="Cambria"/>
              </a:rPr>
              <a:t> Динамика увеличения количества волонтеров за последние 3 года:</a:t>
            </a:r>
          </a:p>
          <a:p>
            <a:pPr marL="12700">
              <a:lnSpc>
                <a:spcPct val="100000"/>
              </a:lnSpc>
              <a:spcBef>
                <a:spcPts val="509"/>
              </a:spcBef>
            </a:pPr>
            <a:endParaRPr lang="ru-RU" sz="2400" b="1" spc="-10" dirty="0" smtClean="0">
              <a:solidFill>
                <a:srgbClr val="300077"/>
              </a:solidFill>
              <a:latin typeface="Cambria"/>
              <a:cs typeface="Ebrima"/>
            </a:endParaRPr>
          </a:p>
          <a:p>
            <a:pPr marL="12700">
              <a:lnSpc>
                <a:spcPct val="100000"/>
              </a:lnSpc>
              <a:spcBef>
                <a:spcPts val="509"/>
              </a:spcBef>
            </a:pPr>
            <a:endParaRPr sz="2400" dirty="0">
              <a:latin typeface="Ebrima"/>
              <a:cs typeface="Ebrima"/>
            </a:endParaRPr>
          </a:p>
        </p:txBody>
      </p:sp>
      <p:sp>
        <p:nvSpPr>
          <p:cNvPr id="16" name="Google Shape;181;p8"/>
          <p:cNvSpPr/>
          <p:nvPr/>
        </p:nvSpPr>
        <p:spPr>
          <a:xfrm>
            <a:off x="5715000" y="2123148"/>
            <a:ext cx="952620" cy="872835"/>
          </a:xfrm>
          <a:prstGeom prst="ellipse">
            <a:avLst/>
          </a:prstGeom>
          <a:solidFill>
            <a:srgbClr val="536FA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ru-RU" sz="180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150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91;p8"/>
          <p:cNvSpPr/>
          <p:nvPr/>
        </p:nvSpPr>
        <p:spPr>
          <a:xfrm>
            <a:off x="6971342" y="2374899"/>
            <a:ext cx="133325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 smtClean="0">
                <a:solidFill>
                  <a:srgbClr val="7030A0"/>
                </a:solidFill>
                <a:latin typeface="Arial"/>
                <a:ea typeface="Calibri"/>
                <a:cs typeface="Arial"/>
                <a:sym typeface="Arial"/>
              </a:rPr>
              <a:t>2019  год</a:t>
            </a:r>
            <a:endParaRPr sz="2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1;p8"/>
          <p:cNvSpPr/>
          <p:nvPr/>
        </p:nvSpPr>
        <p:spPr>
          <a:xfrm>
            <a:off x="5715000" y="3124075"/>
            <a:ext cx="952620" cy="872835"/>
          </a:xfrm>
          <a:prstGeom prst="ellipse">
            <a:avLst/>
          </a:prstGeom>
          <a:solidFill>
            <a:srgbClr val="536FA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+85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81;p8"/>
          <p:cNvSpPr/>
          <p:nvPr/>
        </p:nvSpPr>
        <p:spPr>
          <a:xfrm>
            <a:off x="5735781" y="4082242"/>
            <a:ext cx="952620" cy="872835"/>
          </a:xfrm>
          <a:prstGeom prst="ellipse">
            <a:avLst/>
          </a:prstGeom>
          <a:solidFill>
            <a:srgbClr val="536FA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ru-RU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41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191;p8"/>
          <p:cNvSpPr/>
          <p:nvPr/>
        </p:nvSpPr>
        <p:spPr>
          <a:xfrm>
            <a:off x="6994629" y="3325495"/>
            <a:ext cx="133325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 smtClean="0">
                <a:solidFill>
                  <a:srgbClr val="7030A0"/>
                </a:solidFill>
                <a:latin typeface="Arial"/>
                <a:ea typeface="Calibri"/>
                <a:cs typeface="Arial"/>
                <a:sym typeface="Arial"/>
              </a:rPr>
              <a:t>2020  год</a:t>
            </a:r>
            <a:endParaRPr sz="2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191;p8"/>
          <p:cNvSpPr/>
          <p:nvPr/>
        </p:nvSpPr>
        <p:spPr>
          <a:xfrm>
            <a:off x="6994629" y="4333993"/>
            <a:ext cx="133325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 smtClean="0">
                <a:solidFill>
                  <a:srgbClr val="7030A0"/>
                </a:solidFill>
                <a:latin typeface="Arial"/>
                <a:ea typeface="Calibri"/>
                <a:cs typeface="Arial"/>
                <a:sym typeface="Arial"/>
              </a:rPr>
              <a:t>2021  год</a:t>
            </a:r>
            <a:endParaRPr sz="2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829799" y="1313333"/>
            <a:ext cx="2362199" cy="592682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28600" y="264707"/>
            <a:ext cx="7772400" cy="118173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ru-RU" sz="2800" b="1" spc="-15" dirty="0">
                <a:solidFill>
                  <a:srgbClr val="EB6066"/>
                </a:solidFill>
              </a:rPr>
              <a:t> </a:t>
            </a:r>
            <a:r>
              <a:rPr lang="ru-RU" sz="2400" b="1" spc="-15" dirty="0">
                <a:solidFill>
                  <a:srgbClr val="EB6066"/>
                </a:solidFill>
              </a:rPr>
              <a:t>Общая численность граждан, вовлеченных Центром поддержки добровольчества  в добровольческую (волонтерскую) деятельность – 1051 </a:t>
            </a:r>
            <a:r>
              <a:rPr lang="ru-RU" sz="2400" b="1" spc="-15" dirty="0" smtClean="0">
                <a:solidFill>
                  <a:srgbClr val="EB6066"/>
                </a:solidFill>
              </a:rPr>
              <a:t>из них</a:t>
            </a:r>
            <a:r>
              <a:rPr sz="2400" b="1" spc="-10" dirty="0" smtClean="0">
                <a:solidFill>
                  <a:srgbClr val="EB6066"/>
                </a:solidFill>
                <a:latin typeface="Ebrima"/>
                <a:cs typeface="Ebrima"/>
              </a:rPr>
              <a:t>:</a:t>
            </a:r>
            <a:endParaRPr sz="2400" dirty="0">
              <a:latin typeface="Ebrima"/>
              <a:cs typeface="Ebri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16887" y="2728444"/>
            <a:ext cx="6575756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  <a:tabLst>
                <a:tab pos="804545" algn="l"/>
              </a:tabLst>
            </a:pPr>
            <a:r>
              <a:rPr sz="2000" b="1" dirty="0" smtClean="0">
                <a:solidFill>
                  <a:srgbClr val="300077"/>
                </a:solidFill>
                <a:latin typeface="Ebrima"/>
                <a:cs typeface="Ebrima"/>
              </a:rPr>
              <a:t>—</a:t>
            </a:r>
            <a:r>
              <a:rPr lang="ru-RU" sz="2000" b="1" dirty="0" smtClean="0">
                <a:solidFill>
                  <a:srgbClr val="300077"/>
                </a:solidFill>
                <a:latin typeface="Ebrima"/>
                <a:cs typeface="Ebrima"/>
              </a:rPr>
              <a:t> количество </a:t>
            </a:r>
            <a:r>
              <a:rPr lang="ru-RU" sz="2000" b="1" dirty="0">
                <a:solidFill>
                  <a:srgbClr val="300077"/>
                </a:solidFill>
                <a:latin typeface="Ebrima"/>
                <a:cs typeface="Ebrima"/>
              </a:rPr>
              <a:t>добровольцев (волонтеров) в возрасте от 14 до 30 лет - </a:t>
            </a:r>
            <a:r>
              <a:rPr lang="ru-RU" sz="2000" b="1" dirty="0" smtClean="0">
                <a:solidFill>
                  <a:srgbClr val="300077"/>
                </a:solidFill>
                <a:latin typeface="Ebrima"/>
                <a:cs typeface="Ebrima"/>
              </a:rPr>
              <a:t>455</a:t>
            </a:r>
            <a:r>
              <a:rPr sz="2000" b="1" spc="-10" dirty="0" smtClean="0">
                <a:solidFill>
                  <a:srgbClr val="300077"/>
                </a:solidFill>
                <a:latin typeface="Ebrima"/>
                <a:cs typeface="Ebrima"/>
              </a:rPr>
              <a:t>;</a:t>
            </a:r>
            <a:endParaRPr sz="2000" dirty="0">
              <a:latin typeface="Ebrima"/>
              <a:cs typeface="Ebri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49749" y="3562623"/>
            <a:ext cx="6728157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00100" algn="l"/>
                <a:tab pos="2973705" algn="l"/>
              </a:tabLst>
            </a:pPr>
            <a:r>
              <a:rPr sz="2000" b="1" dirty="0" smtClean="0">
                <a:solidFill>
                  <a:srgbClr val="300077"/>
                </a:solidFill>
                <a:latin typeface="Ebrima"/>
                <a:cs typeface="Ebrima"/>
              </a:rPr>
              <a:t>—</a:t>
            </a:r>
            <a:r>
              <a:rPr lang="ru-RU" sz="2000" b="1" dirty="0" smtClean="0">
                <a:solidFill>
                  <a:srgbClr val="300077"/>
                </a:solidFill>
                <a:latin typeface="Ebrima"/>
                <a:cs typeface="Ebrima"/>
              </a:rPr>
              <a:t> количество </a:t>
            </a:r>
            <a:r>
              <a:rPr lang="ru-RU" sz="2000" b="1" dirty="0">
                <a:solidFill>
                  <a:srgbClr val="300077"/>
                </a:solidFill>
                <a:latin typeface="Ebrima"/>
                <a:cs typeface="Ebrima"/>
              </a:rPr>
              <a:t>добровольцев (волонтеров) в возрасте от 31 до 54 лет - 136</a:t>
            </a:r>
            <a:r>
              <a:rPr sz="2000" b="1" dirty="0" smtClean="0">
                <a:solidFill>
                  <a:srgbClr val="300077"/>
                </a:solidFill>
                <a:latin typeface="Ebrima"/>
                <a:cs typeface="Ebrima"/>
              </a:rPr>
              <a:t>	</a:t>
            </a:r>
            <a:endParaRPr sz="2000" dirty="0">
              <a:latin typeface="Ebrima"/>
              <a:cs typeface="Ebrima"/>
            </a:endParaRPr>
          </a:p>
        </p:txBody>
      </p:sp>
      <p:sp>
        <p:nvSpPr>
          <p:cNvPr id="15" name="object 7"/>
          <p:cNvSpPr txBox="1"/>
          <p:nvPr/>
        </p:nvSpPr>
        <p:spPr>
          <a:xfrm>
            <a:off x="716887" y="1840786"/>
            <a:ext cx="6880556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  <a:tabLst>
                <a:tab pos="804545" algn="l"/>
              </a:tabLst>
            </a:pPr>
            <a:r>
              <a:rPr sz="2000" b="1" dirty="0" smtClean="0">
                <a:solidFill>
                  <a:srgbClr val="300077"/>
                </a:solidFill>
                <a:latin typeface="Ebrima"/>
                <a:cs typeface="Ebrima"/>
              </a:rPr>
              <a:t>—</a:t>
            </a:r>
            <a:r>
              <a:rPr lang="ru-RU" sz="2000" b="1" dirty="0" smtClean="0">
                <a:solidFill>
                  <a:srgbClr val="300077"/>
                </a:solidFill>
                <a:latin typeface="Ebrima"/>
                <a:cs typeface="Ebrima"/>
              </a:rPr>
              <a:t> </a:t>
            </a:r>
            <a:r>
              <a:rPr lang="ru-RU" sz="2000" b="1" dirty="0">
                <a:solidFill>
                  <a:srgbClr val="300077"/>
                </a:solidFill>
                <a:latin typeface="Ebrima"/>
                <a:cs typeface="Ebrima"/>
              </a:rPr>
              <a:t>к</a:t>
            </a:r>
            <a:r>
              <a:rPr lang="ru-RU" sz="2000" b="1" dirty="0" smtClean="0">
                <a:solidFill>
                  <a:srgbClr val="300077"/>
                </a:solidFill>
                <a:latin typeface="Ebrima"/>
                <a:cs typeface="Ebrima"/>
              </a:rPr>
              <a:t>оличество </a:t>
            </a:r>
            <a:r>
              <a:rPr lang="ru-RU" sz="2000" b="1" dirty="0">
                <a:solidFill>
                  <a:srgbClr val="300077"/>
                </a:solidFill>
                <a:latin typeface="Ebrima"/>
                <a:cs typeface="Ebrima"/>
              </a:rPr>
              <a:t>добровольцев (волонтеров) в возрасте от 7 до 13 лет - </a:t>
            </a:r>
            <a:r>
              <a:rPr lang="ru-RU" sz="2000" b="1" dirty="0" smtClean="0">
                <a:solidFill>
                  <a:srgbClr val="300077"/>
                </a:solidFill>
                <a:latin typeface="Ebrima"/>
                <a:cs typeface="Ebrima"/>
              </a:rPr>
              <a:t>414</a:t>
            </a:r>
            <a:r>
              <a:rPr sz="2000" b="1" spc="-10" dirty="0" smtClean="0">
                <a:solidFill>
                  <a:srgbClr val="300077"/>
                </a:solidFill>
                <a:latin typeface="Ebrima"/>
                <a:cs typeface="Ebrima"/>
              </a:rPr>
              <a:t>;</a:t>
            </a:r>
            <a:endParaRPr sz="2000" dirty="0">
              <a:latin typeface="Ebrima"/>
              <a:cs typeface="Ebrima"/>
            </a:endParaRPr>
          </a:p>
        </p:txBody>
      </p:sp>
      <p:sp>
        <p:nvSpPr>
          <p:cNvPr id="16" name="object 10"/>
          <p:cNvSpPr txBox="1"/>
          <p:nvPr/>
        </p:nvSpPr>
        <p:spPr>
          <a:xfrm>
            <a:off x="716887" y="4512115"/>
            <a:ext cx="6728157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00100" algn="l"/>
                <a:tab pos="2973705" algn="l"/>
              </a:tabLst>
            </a:pPr>
            <a:r>
              <a:rPr sz="2000" b="1" dirty="0" smtClean="0">
                <a:solidFill>
                  <a:srgbClr val="300077"/>
                </a:solidFill>
                <a:latin typeface="Ebrima"/>
                <a:cs typeface="Ebrima"/>
              </a:rPr>
              <a:t>—</a:t>
            </a:r>
            <a:r>
              <a:rPr lang="ru-RU" sz="2000" b="1" dirty="0">
                <a:solidFill>
                  <a:srgbClr val="300077"/>
                </a:solidFill>
                <a:latin typeface="Ebrima"/>
                <a:cs typeface="Ebrima"/>
              </a:rPr>
              <a:t> </a:t>
            </a:r>
            <a:r>
              <a:rPr lang="ru-RU" sz="2000" b="1" dirty="0" smtClean="0">
                <a:solidFill>
                  <a:srgbClr val="300077"/>
                </a:solidFill>
                <a:latin typeface="Ebrima"/>
                <a:cs typeface="Ebrima"/>
              </a:rPr>
              <a:t>количество </a:t>
            </a:r>
            <a:r>
              <a:rPr lang="ru-RU" sz="2000" b="1" dirty="0">
                <a:solidFill>
                  <a:srgbClr val="300077"/>
                </a:solidFill>
                <a:latin typeface="Ebrima"/>
                <a:cs typeface="Ebrima"/>
              </a:rPr>
              <a:t>добровольцев (волонтеров) «серебряного» возраста (55 лет и старше) - 46</a:t>
            </a:r>
            <a:r>
              <a:rPr sz="2000" b="1" dirty="0" smtClean="0">
                <a:solidFill>
                  <a:srgbClr val="300077"/>
                </a:solidFill>
                <a:latin typeface="Ebrima"/>
                <a:cs typeface="Ebrima"/>
              </a:rPr>
              <a:t>	</a:t>
            </a:r>
            <a:endParaRPr sz="2000" dirty="0">
              <a:latin typeface="Ebrima"/>
              <a:cs typeface="Ebrima"/>
            </a:endParaRPr>
          </a:p>
        </p:txBody>
      </p:sp>
      <p:pic>
        <p:nvPicPr>
          <p:cNvPr id="3074" name="Picture 2" descr="C:\Users\HP\Desktop\IMG-20201221-WA0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6661" y="1822001"/>
            <a:ext cx="4641658" cy="3481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28600" y="264707"/>
            <a:ext cx="8382000" cy="118173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ru-RU" sz="2800" b="1" spc="-15" dirty="0">
                <a:solidFill>
                  <a:srgbClr val="EB6066"/>
                </a:solidFill>
              </a:rPr>
              <a:t> </a:t>
            </a:r>
            <a:r>
              <a:rPr lang="ru-RU" sz="2400" b="1" spc="-15" dirty="0">
                <a:solidFill>
                  <a:srgbClr val="EB6066"/>
                </a:solidFill>
              </a:rPr>
              <a:t> Общая численность граждан, относящих себя к </a:t>
            </a:r>
            <a:r>
              <a:rPr lang="ru-RU" sz="2400" b="1" spc="-15" dirty="0" smtClean="0">
                <a:solidFill>
                  <a:srgbClr val="EB6066"/>
                </a:solidFill>
              </a:rPr>
              <a:t>постоянно действующим </a:t>
            </a:r>
            <a:r>
              <a:rPr lang="ru-RU" sz="2400" b="1" spc="-15" dirty="0">
                <a:solidFill>
                  <a:srgbClr val="EB6066"/>
                </a:solidFill>
              </a:rPr>
              <a:t>добровольцам на территории муниципального образования - 375 из </a:t>
            </a:r>
            <a:r>
              <a:rPr lang="ru-RU" sz="2400" b="1" spc="-15" dirty="0" smtClean="0">
                <a:solidFill>
                  <a:srgbClr val="EB6066"/>
                </a:solidFill>
              </a:rPr>
              <a:t>них</a:t>
            </a:r>
            <a:r>
              <a:rPr sz="2400" b="1" spc="-10" dirty="0" smtClean="0">
                <a:solidFill>
                  <a:srgbClr val="EB6066"/>
                </a:solidFill>
                <a:latin typeface="Ebrima"/>
                <a:cs typeface="Ebrima"/>
              </a:rPr>
              <a:t>:</a:t>
            </a:r>
            <a:endParaRPr sz="2400" dirty="0">
              <a:latin typeface="Ebrima"/>
              <a:cs typeface="Ebri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39442" y="2469804"/>
            <a:ext cx="7109157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  <a:tabLst>
                <a:tab pos="804545" algn="l"/>
              </a:tabLst>
            </a:pPr>
            <a:r>
              <a:rPr sz="2000" b="1" dirty="0" smtClean="0">
                <a:solidFill>
                  <a:srgbClr val="300077"/>
                </a:solidFill>
                <a:latin typeface="Ebrima"/>
                <a:cs typeface="Ebrima"/>
              </a:rPr>
              <a:t>—</a:t>
            </a:r>
            <a:r>
              <a:rPr lang="ru-RU" sz="2000" b="1" dirty="0">
                <a:solidFill>
                  <a:srgbClr val="300077"/>
                </a:solidFill>
                <a:latin typeface="Ebrima"/>
                <a:cs typeface="Ebrima"/>
              </a:rPr>
              <a:t> </a:t>
            </a:r>
            <a:r>
              <a:rPr lang="ru-RU" sz="2000" b="1" dirty="0" smtClean="0">
                <a:solidFill>
                  <a:srgbClr val="300077"/>
                </a:solidFill>
                <a:latin typeface="Ebrima"/>
                <a:cs typeface="Ebrima"/>
              </a:rPr>
              <a:t>количество </a:t>
            </a:r>
            <a:r>
              <a:rPr lang="ru-RU" sz="2000" b="1" dirty="0">
                <a:solidFill>
                  <a:srgbClr val="300077"/>
                </a:solidFill>
                <a:latin typeface="Ebrima"/>
                <a:cs typeface="Ebrima"/>
              </a:rPr>
              <a:t>волонтеров в социальном </a:t>
            </a:r>
            <a:r>
              <a:rPr lang="ru-RU" sz="2000" b="1" dirty="0" err="1">
                <a:solidFill>
                  <a:srgbClr val="300077"/>
                </a:solidFill>
                <a:latin typeface="Ebrima"/>
                <a:cs typeface="Ebrima"/>
              </a:rPr>
              <a:t>волонтерстве</a:t>
            </a:r>
            <a:r>
              <a:rPr lang="ru-RU" sz="2000" b="1" dirty="0">
                <a:solidFill>
                  <a:srgbClr val="300077"/>
                </a:solidFill>
                <a:latin typeface="Ebrima"/>
                <a:cs typeface="Ebrima"/>
              </a:rPr>
              <a:t> - </a:t>
            </a:r>
            <a:r>
              <a:rPr lang="ru-RU" sz="2000" b="1" dirty="0" smtClean="0">
                <a:solidFill>
                  <a:srgbClr val="300077"/>
                </a:solidFill>
                <a:latin typeface="Ebrima"/>
                <a:cs typeface="Ebrima"/>
              </a:rPr>
              <a:t>40</a:t>
            </a:r>
            <a:r>
              <a:rPr sz="2000" b="1" spc="-10" dirty="0" smtClean="0">
                <a:solidFill>
                  <a:srgbClr val="300077"/>
                </a:solidFill>
                <a:latin typeface="Ebrima"/>
                <a:cs typeface="Ebrima"/>
              </a:rPr>
              <a:t>;</a:t>
            </a:r>
            <a:endParaRPr sz="2000" dirty="0">
              <a:latin typeface="Ebrima"/>
              <a:cs typeface="Ebri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39438" y="2965717"/>
            <a:ext cx="6728157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00100" algn="l"/>
                <a:tab pos="2973705" algn="l"/>
              </a:tabLst>
            </a:pPr>
            <a:r>
              <a:rPr sz="2000" b="1" dirty="0" smtClean="0">
                <a:solidFill>
                  <a:srgbClr val="300077"/>
                </a:solidFill>
                <a:latin typeface="Ebrima"/>
                <a:cs typeface="Ebrima"/>
              </a:rPr>
              <a:t>—</a:t>
            </a:r>
            <a:r>
              <a:rPr lang="ru-RU" sz="2000" b="1" dirty="0" smtClean="0">
                <a:solidFill>
                  <a:srgbClr val="300077"/>
                </a:solidFill>
                <a:latin typeface="Ebrima"/>
                <a:cs typeface="Ebrima"/>
              </a:rPr>
              <a:t> количество </a:t>
            </a:r>
            <a:r>
              <a:rPr lang="ru-RU" sz="2000" b="1" dirty="0">
                <a:solidFill>
                  <a:srgbClr val="300077"/>
                </a:solidFill>
                <a:latin typeface="Ebrima"/>
                <a:cs typeface="Ebrima"/>
              </a:rPr>
              <a:t>волонтеров в сфере культуры - 47</a:t>
            </a:r>
            <a:r>
              <a:rPr sz="2000" b="1" dirty="0" smtClean="0">
                <a:solidFill>
                  <a:srgbClr val="300077"/>
                </a:solidFill>
                <a:latin typeface="Ebrima"/>
                <a:cs typeface="Ebrima"/>
              </a:rPr>
              <a:t>	</a:t>
            </a:r>
            <a:endParaRPr sz="2000" dirty="0">
              <a:latin typeface="Ebrima"/>
              <a:cs typeface="Ebrima"/>
            </a:endParaRPr>
          </a:p>
        </p:txBody>
      </p:sp>
      <p:sp>
        <p:nvSpPr>
          <p:cNvPr id="15" name="object 7"/>
          <p:cNvSpPr txBox="1"/>
          <p:nvPr/>
        </p:nvSpPr>
        <p:spPr>
          <a:xfrm>
            <a:off x="739443" y="1600200"/>
            <a:ext cx="6956757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  <a:tabLst>
                <a:tab pos="804545" algn="l"/>
              </a:tabLst>
            </a:pPr>
            <a:r>
              <a:rPr sz="2000" b="1" dirty="0" smtClean="0">
                <a:solidFill>
                  <a:srgbClr val="300077"/>
                </a:solidFill>
                <a:latin typeface="Ebrima"/>
                <a:cs typeface="Ebrima"/>
              </a:rPr>
              <a:t>—</a:t>
            </a:r>
            <a:r>
              <a:rPr lang="ru-RU" sz="2000" b="1" dirty="0">
                <a:solidFill>
                  <a:srgbClr val="300077"/>
                </a:solidFill>
                <a:latin typeface="Ebrima"/>
                <a:cs typeface="Ebrima"/>
              </a:rPr>
              <a:t> </a:t>
            </a:r>
            <a:r>
              <a:rPr lang="ru-RU" sz="2000" b="1" dirty="0" smtClean="0">
                <a:solidFill>
                  <a:srgbClr val="300077"/>
                </a:solidFill>
                <a:latin typeface="Ebrima"/>
                <a:cs typeface="Ebrima"/>
              </a:rPr>
              <a:t>количество </a:t>
            </a:r>
            <a:r>
              <a:rPr lang="ru-RU" sz="2000" b="1" dirty="0">
                <a:solidFill>
                  <a:srgbClr val="300077"/>
                </a:solidFill>
                <a:latin typeface="Ebrima"/>
                <a:cs typeface="Ebrima"/>
              </a:rPr>
              <a:t>волонтеров в сфере гражданско-патриотического воспитания - </a:t>
            </a:r>
            <a:r>
              <a:rPr lang="ru-RU" sz="2000" b="1" dirty="0" smtClean="0">
                <a:solidFill>
                  <a:srgbClr val="300077"/>
                </a:solidFill>
                <a:latin typeface="Ebrima"/>
                <a:cs typeface="Ebrima"/>
              </a:rPr>
              <a:t>150</a:t>
            </a:r>
            <a:r>
              <a:rPr sz="2000" b="1" spc="-10" dirty="0" smtClean="0">
                <a:solidFill>
                  <a:srgbClr val="300077"/>
                </a:solidFill>
                <a:latin typeface="Ebrima"/>
                <a:cs typeface="Ebrima"/>
              </a:rPr>
              <a:t>;</a:t>
            </a:r>
            <a:endParaRPr sz="2000" dirty="0">
              <a:latin typeface="Ebrima"/>
              <a:cs typeface="Ebrima"/>
            </a:endParaRPr>
          </a:p>
        </p:txBody>
      </p:sp>
      <p:sp>
        <p:nvSpPr>
          <p:cNvPr id="16" name="object 10"/>
          <p:cNvSpPr txBox="1"/>
          <p:nvPr/>
        </p:nvSpPr>
        <p:spPr>
          <a:xfrm>
            <a:off x="739442" y="4191000"/>
            <a:ext cx="8556958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00100" algn="l"/>
                <a:tab pos="2973705" algn="l"/>
              </a:tabLst>
            </a:pPr>
            <a:r>
              <a:rPr sz="2000" b="1" dirty="0" smtClean="0">
                <a:solidFill>
                  <a:srgbClr val="300077"/>
                </a:solidFill>
                <a:latin typeface="Ebrima"/>
                <a:cs typeface="Ebrima"/>
              </a:rPr>
              <a:t>—</a:t>
            </a:r>
            <a:r>
              <a:rPr lang="ru-RU" sz="2000" b="1" dirty="0">
                <a:solidFill>
                  <a:srgbClr val="300077"/>
                </a:solidFill>
                <a:latin typeface="Ebrima"/>
                <a:cs typeface="Ebrima"/>
              </a:rPr>
              <a:t> </a:t>
            </a:r>
            <a:r>
              <a:rPr lang="ru-RU" sz="2000" b="1" dirty="0" smtClean="0">
                <a:solidFill>
                  <a:srgbClr val="300077"/>
                </a:solidFill>
                <a:latin typeface="Ebrima"/>
                <a:cs typeface="Ebrima"/>
              </a:rPr>
              <a:t>количество </a:t>
            </a:r>
            <a:r>
              <a:rPr lang="ru-RU" sz="2000" b="1" dirty="0">
                <a:solidFill>
                  <a:srgbClr val="300077"/>
                </a:solidFill>
                <a:latin typeface="Ebrima"/>
                <a:cs typeface="Ebrima"/>
              </a:rPr>
              <a:t>волонтеров в </a:t>
            </a:r>
            <a:r>
              <a:rPr lang="ru-RU" sz="2000" b="1" dirty="0" smtClean="0">
                <a:solidFill>
                  <a:srgbClr val="300077"/>
                </a:solidFill>
                <a:latin typeface="Ebrima"/>
                <a:cs typeface="Ebrima"/>
              </a:rPr>
              <a:t>сфере</a:t>
            </a:r>
            <a:br>
              <a:rPr lang="ru-RU" sz="2000" b="1" dirty="0" smtClean="0">
                <a:solidFill>
                  <a:srgbClr val="300077"/>
                </a:solidFill>
                <a:latin typeface="Ebrima"/>
                <a:cs typeface="Ebrima"/>
              </a:rPr>
            </a:br>
            <a:r>
              <a:rPr lang="ru-RU" sz="2000" b="1" dirty="0" smtClean="0">
                <a:solidFill>
                  <a:srgbClr val="300077"/>
                </a:solidFill>
                <a:latin typeface="Ebrima"/>
                <a:cs typeface="Ebrima"/>
              </a:rPr>
              <a:t> </a:t>
            </a:r>
            <a:r>
              <a:rPr lang="ru-RU" sz="2000" b="1" dirty="0">
                <a:solidFill>
                  <a:srgbClr val="300077"/>
                </a:solidFill>
                <a:latin typeface="Ebrima"/>
                <a:cs typeface="Ebrima"/>
              </a:rPr>
              <a:t>физической культуры и спорта - 25</a:t>
            </a:r>
            <a:r>
              <a:rPr sz="2000" b="1" dirty="0" smtClean="0">
                <a:solidFill>
                  <a:srgbClr val="300077"/>
                </a:solidFill>
                <a:latin typeface="Ebrima"/>
                <a:cs typeface="Ebrima"/>
              </a:rPr>
              <a:t>	</a:t>
            </a:r>
            <a:endParaRPr sz="2000" dirty="0">
              <a:latin typeface="Ebrima"/>
              <a:cs typeface="Ebrima"/>
            </a:endParaRPr>
          </a:p>
        </p:txBody>
      </p:sp>
      <p:sp>
        <p:nvSpPr>
          <p:cNvPr id="8" name="object 10"/>
          <p:cNvSpPr txBox="1"/>
          <p:nvPr/>
        </p:nvSpPr>
        <p:spPr>
          <a:xfrm>
            <a:off x="739438" y="3475171"/>
            <a:ext cx="7337761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00100" algn="l"/>
                <a:tab pos="2973705" algn="l"/>
              </a:tabLst>
            </a:pPr>
            <a:r>
              <a:rPr sz="2000" b="1" dirty="0" smtClean="0">
                <a:solidFill>
                  <a:srgbClr val="300077"/>
                </a:solidFill>
                <a:latin typeface="Ebrima"/>
                <a:cs typeface="Ebrima"/>
              </a:rPr>
              <a:t>—</a:t>
            </a:r>
            <a:r>
              <a:rPr lang="ru-RU" sz="2000" b="1" dirty="0" smtClean="0">
                <a:solidFill>
                  <a:srgbClr val="300077"/>
                </a:solidFill>
                <a:latin typeface="Ebrima"/>
                <a:cs typeface="Ebrima"/>
              </a:rPr>
              <a:t> количество </a:t>
            </a:r>
            <a:r>
              <a:rPr lang="ru-RU" sz="2000" b="1" dirty="0">
                <a:solidFill>
                  <a:srgbClr val="300077"/>
                </a:solidFill>
                <a:latin typeface="Ebrima"/>
                <a:cs typeface="Ebrima"/>
              </a:rPr>
              <a:t>волонтеров в событийном </a:t>
            </a:r>
            <a:r>
              <a:rPr lang="ru-RU" sz="2000" b="1" dirty="0" err="1">
                <a:solidFill>
                  <a:srgbClr val="300077"/>
                </a:solidFill>
                <a:latin typeface="Ebrima"/>
                <a:cs typeface="Ebrima"/>
              </a:rPr>
              <a:t>волонтерстве</a:t>
            </a:r>
            <a:r>
              <a:rPr lang="ru-RU" sz="2000" b="1" dirty="0">
                <a:solidFill>
                  <a:srgbClr val="300077"/>
                </a:solidFill>
                <a:latin typeface="Ebrima"/>
                <a:cs typeface="Ebrima"/>
              </a:rPr>
              <a:t> - 205    </a:t>
            </a:r>
            <a:r>
              <a:rPr sz="2000" b="1" dirty="0" smtClean="0">
                <a:solidFill>
                  <a:srgbClr val="300077"/>
                </a:solidFill>
                <a:latin typeface="Ebrima"/>
                <a:cs typeface="Ebrima"/>
              </a:rPr>
              <a:t>	</a:t>
            </a:r>
            <a:endParaRPr sz="2000" dirty="0">
              <a:latin typeface="Ebrima"/>
              <a:cs typeface="Ebrima"/>
            </a:endParaRPr>
          </a:p>
        </p:txBody>
      </p:sp>
      <p:sp>
        <p:nvSpPr>
          <p:cNvPr id="9" name="object 10"/>
          <p:cNvSpPr txBox="1"/>
          <p:nvPr/>
        </p:nvSpPr>
        <p:spPr>
          <a:xfrm>
            <a:off x="739438" y="4903477"/>
            <a:ext cx="8556958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00100" algn="l"/>
                <a:tab pos="2973705" algn="l"/>
              </a:tabLst>
            </a:pPr>
            <a:r>
              <a:rPr sz="2000" b="1" dirty="0" smtClean="0">
                <a:solidFill>
                  <a:srgbClr val="300077"/>
                </a:solidFill>
                <a:latin typeface="Ebrima"/>
                <a:cs typeface="Ebrima"/>
              </a:rPr>
              <a:t>—</a:t>
            </a:r>
            <a:r>
              <a:rPr lang="ru-RU" sz="2000" b="1" dirty="0">
                <a:solidFill>
                  <a:srgbClr val="300077"/>
                </a:solidFill>
                <a:latin typeface="Ebrima"/>
                <a:cs typeface="Ebrima"/>
              </a:rPr>
              <a:t> </a:t>
            </a:r>
            <a:r>
              <a:rPr lang="ru-RU" sz="2000" b="1" dirty="0" smtClean="0">
                <a:solidFill>
                  <a:srgbClr val="300077"/>
                </a:solidFill>
                <a:latin typeface="Ebrima"/>
                <a:cs typeface="Ebrima"/>
              </a:rPr>
              <a:t>количество </a:t>
            </a:r>
            <a:r>
              <a:rPr lang="ru-RU" sz="2000" b="1" dirty="0">
                <a:solidFill>
                  <a:srgbClr val="300077"/>
                </a:solidFill>
                <a:latin typeface="Ebrima"/>
                <a:cs typeface="Ebrima"/>
              </a:rPr>
              <a:t>волонтеров в экологическом </a:t>
            </a:r>
            <a:r>
              <a:rPr lang="ru-RU" sz="2000" b="1" dirty="0" err="1">
                <a:solidFill>
                  <a:srgbClr val="300077"/>
                </a:solidFill>
                <a:latin typeface="Ebrima"/>
                <a:cs typeface="Ebrima"/>
              </a:rPr>
              <a:t>волонтерстве</a:t>
            </a:r>
            <a:r>
              <a:rPr lang="ru-RU" sz="2000" b="1" dirty="0">
                <a:solidFill>
                  <a:srgbClr val="300077"/>
                </a:solidFill>
                <a:latin typeface="Ebrima"/>
                <a:cs typeface="Ebrima"/>
              </a:rPr>
              <a:t> - 75</a:t>
            </a:r>
            <a:r>
              <a:rPr sz="2000" b="1" dirty="0" smtClean="0">
                <a:solidFill>
                  <a:srgbClr val="300077"/>
                </a:solidFill>
                <a:latin typeface="Ebrima"/>
                <a:cs typeface="Ebrima"/>
              </a:rPr>
              <a:t>	</a:t>
            </a:r>
            <a:endParaRPr sz="2000" dirty="0">
              <a:latin typeface="Ebrima"/>
              <a:cs typeface="Ebrima"/>
            </a:endParaRPr>
          </a:p>
        </p:txBody>
      </p:sp>
      <p:sp>
        <p:nvSpPr>
          <p:cNvPr id="11" name="object 10"/>
          <p:cNvSpPr txBox="1"/>
          <p:nvPr/>
        </p:nvSpPr>
        <p:spPr>
          <a:xfrm>
            <a:off x="730736" y="5375448"/>
            <a:ext cx="8556958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00100" algn="l"/>
                <a:tab pos="2973705" algn="l"/>
              </a:tabLst>
            </a:pPr>
            <a:r>
              <a:rPr sz="2000" b="1" dirty="0" smtClean="0">
                <a:solidFill>
                  <a:srgbClr val="300077"/>
                </a:solidFill>
                <a:latin typeface="Ebrima"/>
                <a:cs typeface="Ebrima"/>
              </a:rPr>
              <a:t>—</a:t>
            </a:r>
            <a:r>
              <a:rPr lang="ru-RU" sz="2000" b="1" dirty="0">
                <a:solidFill>
                  <a:srgbClr val="300077"/>
                </a:solidFill>
                <a:latin typeface="Ebrima"/>
                <a:cs typeface="Ebrima"/>
              </a:rPr>
              <a:t> </a:t>
            </a:r>
            <a:r>
              <a:rPr lang="ru-RU" sz="2000" b="1" dirty="0" smtClean="0">
                <a:solidFill>
                  <a:srgbClr val="300077"/>
                </a:solidFill>
                <a:latin typeface="Ebrima"/>
                <a:cs typeface="Ebrima"/>
              </a:rPr>
              <a:t>количество </a:t>
            </a:r>
            <a:r>
              <a:rPr lang="ru-RU" sz="2000" b="1" dirty="0">
                <a:solidFill>
                  <a:srgbClr val="300077"/>
                </a:solidFill>
                <a:latin typeface="Ebrima"/>
                <a:cs typeface="Ebrima"/>
              </a:rPr>
              <a:t>волонтеров в «серебряного» возраста	24</a:t>
            </a:r>
            <a:endParaRPr sz="2000" dirty="0">
              <a:latin typeface="Ebrima"/>
              <a:cs typeface="Ebrima"/>
            </a:endParaRPr>
          </a:p>
        </p:txBody>
      </p:sp>
      <p:pic>
        <p:nvPicPr>
          <p:cNvPr id="12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15301" y="2"/>
            <a:ext cx="4076699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3040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65226" y="640842"/>
            <a:ext cx="664210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2800" b="1" spc="-15" dirty="0">
                <a:solidFill>
                  <a:srgbClr val="EB6066"/>
                </a:solidFill>
              </a:rPr>
              <a:t> гражданско-патриотическое</a:t>
            </a:r>
            <a:r>
              <a:rPr sz="2800" b="1" spc="-10" dirty="0" smtClean="0">
                <a:solidFill>
                  <a:srgbClr val="EB6066"/>
                </a:solidFill>
                <a:latin typeface="Ebrima"/>
                <a:cs typeface="Ebrima"/>
              </a:rPr>
              <a:t>:</a:t>
            </a:r>
            <a:endParaRPr sz="2800" dirty="0">
              <a:latin typeface="Ebrima"/>
              <a:cs typeface="Ebri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28600" y="1377772"/>
            <a:ext cx="11277600" cy="219354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4965" marR="121920" indent="-342900">
              <a:lnSpc>
                <a:spcPct val="100000"/>
              </a:lnSpc>
              <a:spcBef>
                <a:spcPts val="105"/>
              </a:spcBef>
              <a:tabLst>
                <a:tab pos="354965" algn="l"/>
              </a:tabLst>
            </a:pPr>
            <a:r>
              <a:rPr sz="2400" b="1" dirty="0" smtClean="0">
                <a:solidFill>
                  <a:srgbClr val="300077"/>
                </a:solidFill>
                <a:latin typeface="Ebrima"/>
                <a:cs typeface="Ebrima"/>
              </a:rPr>
              <a:t>-</a:t>
            </a:r>
            <a:r>
              <a:rPr lang="ru-RU" sz="2400" b="1" dirty="0" smtClean="0">
                <a:solidFill>
                  <a:srgbClr val="300077"/>
                </a:solidFill>
                <a:latin typeface="Ebrima"/>
                <a:cs typeface="Ebrima"/>
              </a:rPr>
              <a:t>    оказание </a:t>
            </a:r>
            <a:r>
              <a:rPr lang="ru-RU" sz="2400" b="1" dirty="0">
                <a:solidFill>
                  <a:srgbClr val="300077"/>
                </a:solidFill>
                <a:latin typeface="Ebrima"/>
                <a:cs typeface="Ebrima"/>
              </a:rPr>
              <a:t>помощи </a:t>
            </a:r>
            <a:r>
              <a:rPr lang="ru-RU" sz="2400" b="1" dirty="0" smtClean="0">
                <a:solidFill>
                  <a:srgbClr val="300077"/>
                </a:solidFill>
                <a:latin typeface="Ebrima"/>
                <a:cs typeface="Ebrima"/>
              </a:rPr>
              <a:t>ветеранам;</a:t>
            </a:r>
            <a:endParaRPr lang="ru-RU" sz="2400" b="1" dirty="0">
              <a:solidFill>
                <a:srgbClr val="300077"/>
              </a:solidFill>
              <a:latin typeface="Ebrima"/>
              <a:cs typeface="Ebrima"/>
            </a:endParaRPr>
          </a:p>
          <a:p>
            <a:pPr marL="354965" marR="121920" indent="-342900">
              <a:lnSpc>
                <a:spcPct val="100000"/>
              </a:lnSpc>
              <a:spcBef>
                <a:spcPts val="105"/>
              </a:spcBef>
              <a:tabLst>
                <a:tab pos="354965" algn="l"/>
              </a:tabLst>
            </a:pPr>
            <a:r>
              <a:rPr lang="ru-RU" sz="2400" b="1" dirty="0" smtClean="0">
                <a:solidFill>
                  <a:srgbClr val="300077"/>
                </a:solidFill>
                <a:latin typeface="Ebrima"/>
                <a:cs typeface="Ebrima"/>
              </a:rPr>
              <a:t>-    благоустройство </a:t>
            </a:r>
            <a:r>
              <a:rPr lang="ru-RU" sz="2400" b="1" dirty="0">
                <a:solidFill>
                  <a:srgbClr val="300077"/>
                </a:solidFill>
                <a:latin typeface="Ebrima"/>
                <a:cs typeface="Ebrima"/>
              </a:rPr>
              <a:t>памятных мест и воинских захоронений;</a:t>
            </a:r>
          </a:p>
          <a:p>
            <a:pPr marL="354965" marR="121920" indent="-342900">
              <a:lnSpc>
                <a:spcPct val="100000"/>
              </a:lnSpc>
              <a:spcBef>
                <a:spcPts val="105"/>
              </a:spcBef>
              <a:tabLst>
                <a:tab pos="354965" algn="l"/>
              </a:tabLst>
            </a:pPr>
            <a:r>
              <a:rPr lang="ru-RU" sz="2400" b="1" dirty="0" smtClean="0">
                <a:solidFill>
                  <a:srgbClr val="300077"/>
                </a:solidFill>
                <a:latin typeface="Ebrima"/>
                <a:cs typeface="Ebrima"/>
              </a:rPr>
              <a:t>-    проведение </a:t>
            </a:r>
            <a:r>
              <a:rPr lang="ru-RU" sz="2400" b="1" dirty="0">
                <a:solidFill>
                  <a:srgbClr val="300077"/>
                </a:solidFill>
                <a:latin typeface="Ebrima"/>
                <a:cs typeface="Ebrima"/>
              </a:rPr>
              <a:t>Всероссийских акций в формате «Дни единых </a:t>
            </a:r>
            <a:r>
              <a:rPr lang="ru-RU" sz="2400" b="1" dirty="0" smtClean="0">
                <a:solidFill>
                  <a:srgbClr val="300077"/>
                </a:solidFill>
                <a:latin typeface="Ebrima"/>
                <a:cs typeface="Ebrima"/>
              </a:rPr>
              <a:t>действий</a:t>
            </a:r>
            <a:r>
              <a:rPr lang="ru-RU" sz="2400" b="1" dirty="0">
                <a:solidFill>
                  <a:srgbClr val="300077"/>
                </a:solidFill>
                <a:latin typeface="Ebrima"/>
                <a:cs typeface="Ebrima"/>
              </a:rPr>
              <a:t>», посвященных памятным событиям в истории России Георгиевская ленточка, Свеча памяти, День неизвестного </a:t>
            </a:r>
            <a:r>
              <a:rPr lang="ru-RU" sz="2400" b="1" dirty="0" smtClean="0">
                <a:solidFill>
                  <a:srgbClr val="300077"/>
                </a:solidFill>
                <a:latin typeface="Ebrima"/>
                <a:cs typeface="Ebrima"/>
              </a:rPr>
              <a:t>солдата</a:t>
            </a:r>
            <a:r>
              <a:rPr lang="ru-RU" sz="2400" b="1" spc="-10" dirty="0" smtClean="0">
                <a:solidFill>
                  <a:srgbClr val="300077"/>
                </a:solidFill>
                <a:latin typeface="Cambria"/>
                <a:cs typeface="Cambria"/>
              </a:rPr>
              <a:t> </a:t>
            </a:r>
            <a:endParaRPr sz="2400" b="1" dirty="0" smtClean="0">
              <a:latin typeface="Ebrima"/>
              <a:cs typeface="Ebrima"/>
            </a:endParaRPr>
          </a:p>
          <a:p>
            <a:pPr marL="82550">
              <a:lnSpc>
                <a:spcPct val="100000"/>
              </a:lnSpc>
            </a:pPr>
            <a:r>
              <a:rPr lang="ru-RU" sz="2000" b="1" dirty="0" smtClean="0">
                <a:solidFill>
                  <a:srgbClr val="300077"/>
                </a:solidFill>
                <a:latin typeface="Ebrima"/>
                <a:cs typeface="Ebrima"/>
              </a:rPr>
              <a:t> </a:t>
            </a:r>
            <a:endParaRPr sz="2000" dirty="0">
              <a:latin typeface="Ebrima"/>
              <a:cs typeface="Ebrima"/>
            </a:endParaRPr>
          </a:p>
        </p:txBody>
      </p:sp>
      <p:pic>
        <p:nvPicPr>
          <p:cNvPr id="4098" name="Picture 2" descr="C:\Users\HP\Desktop\моя ответственность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4142508"/>
            <a:ext cx="3209711" cy="2407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HP\Desktop\пожилые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142509"/>
            <a:ext cx="3209711" cy="2407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HP\Desktop\лент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56" y="4114800"/>
            <a:ext cx="1826244" cy="2434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HP\Desktop\свеча пам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840" y="4142509"/>
            <a:ext cx="1805463" cy="2407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401</TotalTime>
  <Words>662</Words>
  <Application>Microsoft Office PowerPoint</Application>
  <PresentationFormat>Произвольный</PresentationFormat>
  <Paragraphs>88</Paragraphs>
  <Slides>15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Times New Roman</vt:lpstr>
      <vt:lpstr>Calibri</vt:lpstr>
      <vt:lpstr>Ebrima</vt:lpstr>
      <vt:lpstr>Cambria</vt:lpstr>
      <vt:lpstr>Office Theme</vt:lpstr>
      <vt:lpstr>ФОРМЫ И ЭФФЕКТИВНОСТЬ РЕАЛИЗАЦИИ МЕРОПРИЯТИЙ НАЦИОНАЛЬНОГО ПРОЕКТА «ОБРАЗОВАНИЕ» КАК ФАКТОР ПОВЫШЕНИЯ ВОСПИТАНИЯ И КАЧЕСТВА ОБУЧЕНИЯ       Главный специалист по делам молодежи УОиМП                                                                                              Зотова М.В.</vt:lpstr>
      <vt:lpstr>Проект «Социальная активность»</vt:lpstr>
      <vt:lpstr>Нормативное регулирование  региона:</vt:lpstr>
      <vt:lpstr>Нормативное регулирование в МО:</vt:lpstr>
      <vt:lpstr>Презентация PowerPoint</vt:lpstr>
      <vt:lpstr>Презентация PowerPoint</vt:lpstr>
      <vt:lpstr> Общая численность граждан, вовлеченных Центром поддержки добровольчества  в добровольческую (волонтерскую) деятельность – 1051 из них:</vt:lpstr>
      <vt:lpstr>  Общая численность граждан, относящих себя к постоянно действующим добровольцам на территории муниципального образования - 375 из них:</vt:lpstr>
      <vt:lpstr> гражданско-патриотическое:</vt:lpstr>
      <vt:lpstr> - добровольчество в сфере социальной поддержки и социального обслуживания населения (Социальное волонтерство): </vt:lpstr>
      <vt:lpstr> - добровольчество в сфере культуры:  </vt:lpstr>
      <vt:lpstr> -  добровольческая деятельность граждан старшего возраста («серебряное» волонтерство):</vt:lpstr>
      <vt:lpstr> -   юные добровольцы: </vt:lpstr>
      <vt:lpstr> -  экологическое волонтерство:  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Учетная запись Майкрософт</dc:creator>
  <cp:lastModifiedBy>Mari</cp:lastModifiedBy>
  <cp:revision>26</cp:revision>
  <dcterms:created xsi:type="dcterms:W3CDTF">2021-08-11T18:22:42Z</dcterms:created>
  <dcterms:modified xsi:type="dcterms:W3CDTF">2021-11-09T06:30:58Z</dcterms:modified>
</cp:coreProperties>
</file>