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9" r:id="rId2"/>
    <p:sldMasterId id="2147483686" r:id="rId3"/>
    <p:sldMasterId id="2147483690" r:id="rId4"/>
  </p:sldMasterIdLst>
  <p:notesMasterIdLst>
    <p:notesMasterId r:id="rId47"/>
  </p:notesMasterIdLst>
  <p:handoutMasterIdLst>
    <p:handoutMasterId r:id="rId48"/>
  </p:handoutMasterIdLst>
  <p:sldIdLst>
    <p:sldId id="309" r:id="rId5"/>
    <p:sldId id="258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297" r:id="rId22"/>
    <p:sldId id="298" r:id="rId23"/>
    <p:sldId id="270" r:id="rId24"/>
    <p:sldId id="300" r:id="rId25"/>
    <p:sldId id="277" r:id="rId26"/>
    <p:sldId id="278" r:id="rId27"/>
    <p:sldId id="271" r:id="rId28"/>
    <p:sldId id="272" r:id="rId29"/>
    <p:sldId id="273" r:id="rId30"/>
    <p:sldId id="274" r:id="rId31"/>
    <p:sldId id="301" r:id="rId32"/>
    <p:sldId id="276" r:id="rId33"/>
    <p:sldId id="275" r:id="rId34"/>
    <p:sldId id="286" r:id="rId35"/>
    <p:sldId id="279" r:id="rId36"/>
    <p:sldId id="303" r:id="rId37"/>
    <p:sldId id="302" r:id="rId38"/>
    <p:sldId id="304" r:id="rId39"/>
    <p:sldId id="307" r:id="rId40"/>
    <p:sldId id="305" r:id="rId41"/>
    <p:sldId id="280" r:id="rId42"/>
    <p:sldId id="281" r:id="rId43"/>
    <p:sldId id="282" r:id="rId44"/>
    <p:sldId id="283" r:id="rId45"/>
    <p:sldId id="284" r:id="rId46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9E41526-440B-4D56-9518-90A2A24CD8DE}">
          <p14:sldIdLst>
            <p14:sldId id="309"/>
            <p14:sldId id="258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</p14:sldIdLst>
        </p14:section>
        <p14:section name="Раздел без заголовка" id="{A098A033-EF2D-42BA-9B9F-D43CCC7D74A8}">
          <p14:sldIdLst>
            <p14:sldId id="297"/>
            <p14:sldId id="298"/>
            <p14:sldId id="270"/>
            <p14:sldId id="300"/>
            <p14:sldId id="277"/>
            <p14:sldId id="278"/>
            <p14:sldId id="271"/>
            <p14:sldId id="272"/>
            <p14:sldId id="273"/>
            <p14:sldId id="274"/>
            <p14:sldId id="301"/>
            <p14:sldId id="276"/>
            <p14:sldId id="275"/>
            <p14:sldId id="286"/>
            <p14:sldId id="279"/>
            <p14:sldId id="303"/>
            <p14:sldId id="302"/>
            <p14:sldId id="304"/>
            <p14:sldId id="307"/>
            <p14:sldId id="305"/>
            <p14:sldId id="280"/>
            <p14:sldId id="281"/>
            <p14:sldId id="282"/>
            <p14:sldId id="283"/>
            <p14:sldId id="28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16" autoAdjust="0"/>
  </p:normalViewPr>
  <p:slideViewPr>
    <p:cSldViewPr>
      <p:cViewPr>
        <p:scale>
          <a:sx n="100" d="100"/>
          <a:sy n="100" d="100"/>
        </p:scale>
        <p:origin x="-1590" y="-24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329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F6804-19A5-4358-B96F-89E38B0D3A7C}" type="datetimeFigureOut">
              <a:rPr lang="ru-RU" smtClean="0"/>
              <a:t>20.06.2025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855979-D427-451C-ADD4-B3656868A2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632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49EC2-994D-47E4-A3BD-FAD8EA9876AE}" type="datetimeFigureOut">
              <a:rPr lang="ru-RU" smtClean="0"/>
              <a:t>20.06.2025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C56FE-F81C-4707-B7B9-B54D365DA7C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9854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0237" y="100804"/>
            <a:ext cx="8046906" cy="881385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80239" y="6500194"/>
            <a:ext cx="8046905" cy="246221"/>
          </a:xfrm>
        </p:spPr>
        <p:txBody>
          <a:bodyPr wrap="square" anchor="ctr" anchorCtr="0">
            <a:spAutoFit/>
          </a:bodyPr>
          <a:lstStyle>
            <a:lvl1pPr marL="0" indent="0" algn="l" defTabSz="107274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6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63383" y="1214547"/>
            <a:ext cx="9563761" cy="49508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63386" y="1214548"/>
            <a:ext cx="9563761" cy="154982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3"/>
          </p:nvPr>
        </p:nvSpPr>
        <p:spPr>
          <a:xfrm>
            <a:off x="163386" y="2898155"/>
            <a:ext cx="9563761" cy="32380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680237" y="100808"/>
            <a:ext cx="8046906" cy="881385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80239" y="6500198"/>
            <a:ext cx="8046905" cy="246221"/>
          </a:xfrm>
        </p:spPr>
        <p:txBody>
          <a:bodyPr wrap="square" anchor="ctr" anchorCtr="0">
            <a:spAutoFit/>
          </a:bodyPr>
          <a:lstStyle>
            <a:lvl1pPr marL="0" indent="0" algn="l" defTabSz="107274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6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80237" y="100808"/>
            <a:ext cx="8046906" cy="881385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80239" y="6500198"/>
            <a:ext cx="8046905" cy="246221"/>
          </a:xfrm>
        </p:spPr>
        <p:txBody>
          <a:bodyPr wrap="square" anchor="ctr" anchorCtr="0">
            <a:spAutoFit/>
          </a:bodyPr>
          <a:lstStyle>
            <a:lvl1pPr marL="0" indent="0" algn="l" defTabSz="107274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6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80239" y="6479679"/>
            <a:ext cx="8046905" cy="246221"/>
          </a:xfrm>
        </p:spPr>
        <p:txBody>
          <a:bodyPr wrap="square">
            <a:spAutoFit/>
          </a:bodyPr>
          <a:lstStyle>
            <a:lvl1pPr marL="0" indent="0" algn="l" defTabSz="107274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6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1680239" y="1305989"/>
            <a:ext cx="8046905" cy="4830233"/>
          </a:xfrm>
        </p:spPr>
        <p:txBody>
          <a:bodyPr anchor="ctr" anchorCtr="0"/>
          <a:lstStyle>
            <a:lvl1pPr>
              <a:defRPr b="1"/>
            </a:lvl1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20.06.2025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80239" y="6500200"/>
            <a:ext cx="8046905" cy="246221"/>
          </a:xfrm>
        </p:spPr>
        <p:txBody>
          <a:bodyPr wrap="square">
            <a:spAutoFit/>
          </a:bodyPr>
          <a:lstStyle>
            <a:lvl1pPr marL="0" indent="0" algn="l" defTabSz="107274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6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1680239" y="1305989"/>
            <a:ext cx="8046905" cy="4830233"/>
          </a:xfrm>
        </p:spPr>
        <p:txBody>
          <a:bodyPr anchor="ctr" anchorCtr="0"/>
          <a:lstStyle>
            <a:lvl1pPr>
              <a:defRPr b="1"/>
            </a:lvl1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80239" y="6500200"/>
            <a:ext cx="8046905" cy="246221"/>
          </a:xfrm>
        </p:spPr>
        <p:txBody>
          <a:bodyPr wrap="square">
            <a:spAutoFit/>
          </a:bodyPr>
          <a:lstStyle>
            <a:lvl1pPr marL="0" indent="0" algn="l" defTabSz="107274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6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1680239" y="1305989"/>
            <a:ext cx="8046905" cy="4830233"/>
          </a:xfrm>
        </p:spPr>
        <p:txBody>
          <a:bodyPr anchor="ctr" anchorCtr="0"/>
          <a:lstStyle>
            <a:lvl1pPr>
              <a:defRPr b="1"/>
            </a:lvl1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0237" y="100802"/>
            <a:ext cx="8046906" cy="881385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63382" y="1214545"/>
            <a:ext cx="9563761" cy="495088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80238" y="6500192"/>
            <a:ext cx="8046905" cy="246221"/>
          </a:xfrm>
        </p:spPr>
        <p:txBody>
          <a:bodyPr wrap="square" anchor="ctr" anchorCtr="0">
            <a:spAutoFit/>
          </a:bodyPr>
          <a:lstStyle>
            <a:lvl1pPr marL="0" indent="0" algn="l" defTabSz="107274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6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4586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63381" y="1214545"/>
            <a:ext cx="3083586" cy="495088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3"/>
          </p:nvPr>
        </p:nvSpPr>
        <p:spPr>
          <a:xfrm>
            <a:off x="6654953" y="1214545"/>
            <a:ext cx="3072190" cy="495088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4"/>
          </p:nvPr>
        </p:nvSpPr>
        <p:spPr>
          <a:xfrm>
            <a:off x="3405040" y="1214545"/>
            <a:ext cx="3083586" cy="495088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680237" y="100802"/>
            <a:ext cx="8046906" cy="881385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80238" y="6500192"/>
            <a:ext cx="8046905" cy="246221"/>
          </a:xfrm>
        </p:spPr>
        <p:txBody>
          <a:bodyPr wrap="square" anchor="ctr" anchorCtr="0">
            <a:spAutoFit/>
          </a:bodyPr>
          <a:lstStyle>
            <a:lvl1pPr marL="0" indent="0" algn="l" defTabSz="107274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6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9107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0"/>
          </p:nvPr>
        </p:nvSpPr>
        <p:spPr>
          <a:xfrm>
            <a:off x="163381" y="1214545"/>
            <a:ext cx="3083586" cy="495088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4"/>
          </p:nvPr>
        </p:nvSpPr>
        <p:spPr>
          <a:xfrm>
            <a:off x="3405038" y="1214545"/>
            <a:ext cx="6322104" cy="495088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680237" y="100802"/>
            <a:ext cx="8046906" cy="881385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80238" y="6500192"/>
            <a:ext cx="8046905" cy="246221"/>
          </a:xfrm>
        </p:spPr>
        <p:txBody>
          <a:bodyPr wrap="square" anchor="ctr" anchorCtr="0">
            <a:spAutoFit/>
          </a:bodyPr>
          <a:lstStyle>
            <a:lvl1pPr marL="0" indent="0" algn="l" defTabSz="107274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6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484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63382" y="1214546"/>
            <a:ext cx="9563761" cy="154982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3"/>
          </p:nvPr>
        </p:nvSpPr>
        <p:spPr>
          <a:xfrm>
            <a:off x="163382" y="2898149"/>
            <a:ext cx="9563761" cy="3238071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680237" y="100802"/>
            <a:ext cx="8046906" cy="881385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80238" y="6500192"/>
            <a:ext cx="8046905" cy="246221"/>
          </a:xfrm>
        </p:spPr>
        <p:txBody>
          <a:bodyPr wrap="square" anchor="ctr" anchorCtr="0">
            <a:spAutoFit/>
          </a:bodyPr>
          <a:lstStyle>
            <a:lvl1pPr marL="0" indent="0" algn="l" defTabSz="107274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6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927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63381" y="1214547"/>
            <a:ext cx="3083586" cy="49508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3"/>
          </p:nvPr>
        </p:nvSpPr>
        <p:spPr>
          <a:xfrm>
            <a:off x="6654953" y="1214547"/>
            <a:ext cx="3072190" cy="49508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4"/>
          </p:nvPr>
        </p:nvSpPr>
        <p:spPr>
          <a:xfrm>
            <a:off x="3405041" y="1214547"/>
            <a:ext cx="3083586" cy="49508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680237" y="100804"/>
            <a:ext cx="8046906" cy="881385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80239" y="6500194"/>
            <a:ext cx="8046905" cy="246221"/>
          </a:xfrm>
        </p:spPr>
        <p:txBody>
          <a:bodyPr wrap="square" anchor="ctr" anchorCtr="0">
            <a:spAutoFit/>
          </a:bodyPr>
          <a:lstStyle>
            <a:lvl1pPr marL="0" indent="0" algn="l" defTabSz="107274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6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80237" y="100802"/>
            <a:ext cx="8046906" cy="881385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80238" y="6500192"/>
            <a:ext cx="8046905" cy="246221"/>
          </a:xfrm>
        </p:spPr>
        <p:txBody>
          <a:bodyPr wrap="square" anchor="ctr" anchorCtr="0">
            <a:spAutoFit/>
          </a:bodyPr>
          <a:lstStyle>
            <a:lvl1pPr marL="0" indent="0" algn="l" defTabSz="107274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6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0997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80238" y="6479673"/>
            <a:ext cx="8046905" cy="246221"/>
          </a:xfrm>
        </p:spPr>
        <p:txBody>
          <a:bodyPr wrap="square">
            <a:spAutoFit/>
          </a:bodyPr>
          <a:lstStyle>
            <a:lvl1pPr marL="0" indent="0" algn="l" defTabSz="107274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6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МЕРОПРИЯТИЯ</a:t>
            </a:r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 hasCustomPrompt="1"/>
          </p:nvPr>
        </p:nvSpPr>
        <p:spPr>
          <a:xfrm>
            <a:off x="1680238" y="1305986"/>
            <a:ext cx="8046905" cy="4830233"/>
          </a:xfrm>
        </p:spPr>
        <p:txBody>
          <a:bodyPr anchor="ctr" anchorCtr="0"/>
          <a:lstStyle>
            <a:lvl1pPr>
              <a:defRPr b="1"/>
            </a:lvl1pPr>
          </a:lstStyle>
          <a:p>
            <a:pPr lvl="0"/>
            <a:r>
              <a:rPr lang="ru-RU" dirty="0" smtClean="0"/>
              <a:t>НАЗВАНИЕ ПРЕЗЕНТАЦИИ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455632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0"/>
          </p:nvPr>
        </p:nvSpPr>
        <p:spPr>
          <a:xfrm>
            <a:off x="163381" y="1214547"/>
            <a:ext cx="3083586" cy="49508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4"/>
          </p:nvPr>
        </p:nvSpPr>
        <p:spPr>
          <a:xfrm>
            <a:off x="3405038" y="1214547"/>
            <a:ext cx="6322104" cy="49508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680237" y="100804"/>
            <a:ext cx="8046906" cy="881385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80239" y="6500194"/>
            <a:ext cx="8046905" cy="246221"/>
          </a:xfrm>
        </p:spPr>
        <p:txBody>
          <a:bodyPr wrap="square" anchor="ctr" anchorCtr="0">
            <a:spAutoFit/>
          </a:bodyPr>
          <a:lstStyle>
            <a:lvl1pPr marL="0" indent="0" algn="l" defTabSz="107274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6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4"/>
          <p:cNvSpPr>
            <a:spLocks noGrp="1"/>
          </p:cNvSpPr>
          <p:nvPr>
            <p:ph type="body" sz="quarter" idx="10"/>
          </p:nvPr>
        </p:nvSpPr>
        <p:spPr>
          <a:xfrm>
            <a:off x="163383" y="1214548"/>
            <a:ext cx="9563761" cy="154982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3"/>
          </p:nvPr>
        </p:nvSpPr>
        <p:spPr>
          <a:xfrm>
            <a:off x="163383" y="2898151"/>
            <a:ext cx="9563761" cy="32380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680237" y="100804"/>
            <a:ext cx="8046906" cy="881385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80239" y="6500194"/>
            <a:ext cx="8046905" cy="246221"/>
          </a:xfrm>
        </p:spPr>
        <p:txBody>
          <a:bodyPr wrap="square" anchor="ctr" anchorCtr="0">
            <a:spAutoFit/>
          </a:bodyPr>
          <a:lstStyle>
            <a:lvl1pPr marL="0" indent="0" algn="l" defTabSz="107274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6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80237" y="100804"/>
            <a:ext cx="8046906" cy="881385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80239" y="6500194"/>
            <a:ext cx="8046905" cy="246221"/>
          </a:xfrm>
        </p:spPr>
        <p:txBody>
          <a:bodyPr wrap="square" anchor="ctr" anchorCtr="0">
            <a:spAutoFit/>
          </a:bodyPr>
          <a:lstStyle>
            <a:lvl1pPr marL="0" indent="0" algn="l" defTabSz="107274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6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20.06.2025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0237" y="100808"/>
            <a:ext cx="8046906" cy="881385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Текст 4"/>
          <p:cNvSpPr>
            <a:spLocks noGrp="1"/>
          </p:cNvSpPr>
          <p:nvPr>
            <p:ph type="body" sz="quarter" idx="10"/>
          </p:nvPr>
        </p:nvSpPr>
        <p:spPr>
          <a:xfrm>
            <a:off x="163386" y="1214551"/>
            <a:ext cx="9563761" cy="49508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80239" y="6500198"/>
            <a:ext cx="8046905" cy="246221"/>
          </a:xfrm>
        </p:spPr>
        <p:txBody>
          <a:bodyPr wrap="square" anchor="ctr" anchorCtr="0">
            <a:spAutoFit/>
          </a:bodyPr>
          <a:lstStyle>
            <a:lvl1pPr marL="0" indent="0" algn="l" defTabSz="107274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6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4"/>
          <p:cNvSpPr>
            <a:spLocks noGrp="1"/>
          </p:cNvSpPr>
          <p:nvPr>
            <p:ph type="body" sz="quarter" idx="10"/>
          </p:nvPr>
        </p:nvSpPr>
        <p:spPr>
          <a:xfrm>
            <a:off x="163381" y="1214551"/>
            <a:ext cx="3083586" cy="49508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Текст 4"/>
          <p:cNvSpPr>
            <a:spLocks noGrp="1"/>
          </p:cNvSpPr>
          <p:nvPr>
            <p:ph type="body" sz="quarter" idx="13"/>
          </p:nvPr>
        </p:nvSpPr>
        <p:spPr>
          <a:xfrm>
            <a:off x="6654953" y="1214551"/>
            <a:ext cx="3072190" cy="49508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4"/>
          </p:nvPr>
        </p:nvSpPr>
        <p:spPr>
          <a:xfrm>
            <a:off x="3405043" y="1214551"/>
            <a:ext cx="3083586" cy="49508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680237" y="100808"/>
            <a:ext cx="8046906" cy="881385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80239" y="6500198"/>
            <a:ext cx="8046905" cy="246221"/>
          </a:xfrm>
        </p:spPr>
        <p:txBody>
          <a:bodyPr wrap="square" anchor="ctr" anchorCtr="0">
            <a:spAutoFit/>
          </a:bodyPr>
          <a:lstStyle>
            <a:lvl1pPr marL="0" indent="0" algn="l" defTabSz="107274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6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4"/>
          <p:cNvSpPr>
            <a:spLocks noGrp="1"/>
          </p:cNvSpPr>
          <p:nvPr>
            <p:ph type="body" sz="quarter" idx="10"/>
          </p:nvPr>
        </p:nvSpPr>
        <p:spPr>
          <a:xfrm>
            <a:off x="163381" y="1214551"/>
            <a:ext cx="3083586" cy="49508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4"/>
          <p:cNvSpPr>
            <a:spLocks noGrp="1"/>
          </p:cNvSpPr>
          <p:nvPr>
            <p:ph type="body" sz="quarter" idx="14"/>
          </p:nvPr>
        </p:nvSpPr>
        <p:spPr>
          <a:xfrm>
            <a:off x="3405038" y="1214551"/>
            <a:ext cx="6322104" cy="495088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680237" y="100808"/>
            <a:ext cx="8046906" cy="881385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1680239" y="6500198"/>
            <a:ext cx="8046905" cy="246221"/>
          </a:xfrm>
        </p:spPr>
        <p:txBody>
          <a:bodyPr wrap="square" anchor="ctr" anchorCtr="0">
            <a:spAutoFit/>
          </a:bodyPr>
          <a:lstStyle>
            <a:lvl1pPr marL="0" indent="0" algn="l" defTabSz="1072743" rtl="0" eaLnBrk="1" latinLnBrk="0" hangingPunct="1">
              <a:spcBef>
                <a:spcPct val="20000"/>
              </a:spcBef>
              <a:buFont typeface="Arial" pitchFamily="34" charset="0"/>
              <a:buNone/>
              <a:defRPr lang="ru-RU" sz="1600" b="0" kern="1200" dirty="0" smtClean="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НАЗВАНИЕ ПРЕЗЕНТАЦИИ</a:t>
            </a:r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4"/>
            <a:ext cx="9906000" cy="1062567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3" y="5"/>
            <a:ext cx="1489339" cy="1062565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-1" y="6378000"/>
            <a:ext cx="1602900" cy="48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1072743" rtl="0" eaLnBrk="1" latinLnBrk="0" hangingPunct="1"/>
            <a:endParaRPr lang="ru-RU" sz="21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538923" y="6378000"/>
            <a:ext cx="8367076" cy="4800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5" name="Номер слайда 3"/>
          <p:cNvSpPr txBox="1">
            <a:spLocks/>
          </p:cNvSpPr>
          <p:nvPr/>
        </p:nvSpPr>
        <p:spPr>
          <a:xfrm>
            <a:off x="184021" y="6500194"/>
            <a:ext cx="1036168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l" defTabSz="10727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10727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0236" y="101603"/>
            <a:ext cx="8046906" cy="88138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10727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3383" y="1214547"/>
            <a:ext cx="9563761" cy="495088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0" name="Line 16"/>
          <p:cNvSpPr>
            <a:spLocks noChangeShapeType="1"/>
          </p:cNvSpPr>
          <p:nvPr/>
        </p:nvSpPr>
        <p:spPr bwMode="auto">
          <a:xfrm>
            <a:off x="0" y="6362127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51" name="Line 7"/>
          <p:cNvSpPr>
            <a:spLocks noChangeShapeType="1"/>
          </p:cNvSpPr>
          <p:nvPr/>
        </p:nvSpPr>
        <p:spPr bwMode="auto">
          <a:xfrm>
            <a:off x="1544543" y="6362702"/>
            <a:ext cx="0" cy="4953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>
            <a:off x="0" y="1068916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>
            <a:off x="1485729" y="4"/>
            <a:ext cx="0" cy="10699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100" y="144003"/>
            <a:ext cx="1146600" cy="77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txStyles>
    <p:titleStyle>
      <a:lvl1pPr algn="ctr" defTabSz="1072743" rtl="0" eaLnBrk="1" latinLnBrk="0" hangingPunct="1">
        <a:spcBef>
          <a:spcPct val="0"/>
        </a:spcBef>
        <a:buNone/>
        <a:defRPr kumimoji="0" lang="ru-RU" sz="22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402279" algn="l" defTabSz="1072743" rtl="0" eaLnBrk="1" latinLnBrk="0" hangingPunct="1">
        <a:spcBef>
          <a:spcPct val="20000"/>
        </a:spcBef>
        <a:buFont typeface="Arial" pitchFamily="34" charset="0"/>
        <a:buNone/>
        <a:defRPr lang="ru-RU" sz="22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1pPr>
      <a:lvl2pPr marL="0" indent="-335232" algn="l" defTabSz="1072743" rtl="0" eaLnBrk="1" latinLnBrk="0" hangingPunct="1">
        <a:spcBef>
          <a:spcPct val="20000"/>
        </a:spcBef>
        <a:buFont typeface="Arial" pitchFamily="34" charset="0"/>
        <a:buNone/>
        <a:defRPr lang="ru-RU" sz="28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68186" algn="l" defTabSz="1072743" rtl="0" eaLnBrk="1" latinLnBrk="0" hangingPunct="1">
        <a:spcBef>
          <a:spcPct val="20000"/>
        </a:spcBef>
        <a:buFont typeface="Arial" pitchFamily="34" charset="0"/>
        <a:buNone/>
        <a:defRPr lang="ru-RU" sz="28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68186" algn="l" defTabSz="1072743" rtl="0" eaLnBrk="1" latinLnBrk="0" hangingPunct="1">
        <a:spcBef>
          <a:spcPct val="20000"/>
        </a:spcBef>
        <a:buFont typeface="Arial" pitchFamily="34" charset="0"/>
        <a:buNone/>
        <a:defRPr lang="ru-RU" sz="28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68186" algn="l" defTabSz="1072743" rtl="0" eaLnBrk="1" latinLnBrk="0" hangingPunct="1">
        <a:spcBef>
          <a:spcPct val="20000"/>
        </a:spcBef>
        <a:buFont typeface="Arial" pitchFamily="34" charset="0"/>
        <a:buNone/>
        <a:defRPr lang="ru-RU" sz="28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950045" indent="-268186" algn="l" defTabSz="107274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416" indent="-268186" algn="l" defTabSz="107274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2788" indent="-268186" algn="l" defTabSz="107274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160" indent="-268186" algn="l" defTabSz="107274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372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743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115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487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1859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230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4602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0974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" y="0"/>
            <a:ext cx="9905999" cy="68580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6"/>
            <a:ext cx="9906000" cy="1062567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3" y="7"/>
            <a:ext cx="1489339" cy="1062565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-1" y="6378000"/>
            <a:ext cx="1547814" cy="48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1072743" rtl="0" eaLnBrk="1" latinLnBrk="0" hangingPunct="1"/>
            <a:endParaRPr lang="ru-RU" sz="21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0236" y="101605"/>
            <a:ext cx="8046906" cy="88138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10727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3385" y="1217089"/>
            <a:ext cx="9563761" cy="495088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>
            <a:off x="1485729" y="6"/>
            <a:ext cx="0" cy="10699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50" name="Line 16"/>
          <p:cNvSpPr>
            <a:spLocks noChangeShapeType="1"/>
          </p:cNvSpPr>
          <p:nvPr/>
        </p:nvSpPr>
        <p:spPr bwMode="auto">
          <a:xfrm>
            <a:off x="0" y="6362127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51" name="Line 7"/>
          <p:cNvSpPr>
            <a:spLocks noChangeShapeType="1"/>
          </p:cNvSpPr>
          <p:nvPr/>
        </p:nvSpPr>
        <p:spPr bwMode="auto">
          <a:xfrm>
            <a:off x="1544543" y="6354239"/>
            <a:ext cx="0" cy="503767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14" name="Номер слайда 3"/>
          <p:cNvSpPr txBox="1">
            <a:spLocks/>
          </p:cNvSpPr>
          <p:nvPr/>
        </p:nvSpPr>
        <p:spPr>
          <a:xfrm>
            <a:off x="184021" y="6500196"/>
            <a:ext cx="1036168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0" marR="0" lvl="0" indent="0" algn="l" defTabSz="10727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274F02-7521-4F9B-A76E-13D583AC38B1}" type="slidenum"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l" defTabSz="10727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0" y="1068916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2100" y="144005"/>
            <a:ext cx="1146600" cy="77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9" r:id="rId7"/>
  </p:sldLayoutIdLst>
  <p:txStyles>
    <p:titleStyle>
      <a:lvl1pPr algn="ctr" defTabSz="1072743" rtl="0" eaLnBrk="1" latinLnBrk="0" hangingPunct="1">
        <a:spcBef>
          <a:spcPct val="0"/>
        </a:spcBef>
        <a:buNone/>
        <a:defRPr kumimoji="0" lang="ru-RU" sz="22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402279" algn="l" defTabSz="1072743" rtl="0" eaLnBrk="1" latinLnBrk="0" hangingPunct="1">
        <a:spcBef>
          <a:spcPct val="20000"/>
        </a:spcBef>
        <a:buFont typeface="Arial" pitchFamily="34" charset="0"/>
        <a:buNone/>
        <a:defRPr lang="ru-RU" sz="2200" kern="1200" dirty="0" smtClean="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0" indent="-335232" algn="l" defTabSz="1072743" rtl="0" eaLnBrk="1" latinLnBrk="0" hangingPunct="1">
        <a:spcBef>
          <a:spcPct val="20000"/>
        </a:spcBef>
        <a:buFont typeface="Arial" pitchFamily="34" charset="0"/>
        <a:buNone/>
        <a:defRPr lang="ru-RU" sz="28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68186" algn="l" defTabSz="1072743" rtl="0" eaLnBrk="1" latinLnBrk="0" hangingPunct="1">
        <a:spcBef>
          <a:spcPct val="20000"/>
        </a:spcBef>
        <a:buFont typeface="Arial" pitchFamily="34" charset="0"/>
        <a:buNone/>
        <a:defRPr lang="ru-RU" sz="28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68186" algn="l" defTabSz="1072743" rtl="0" eaLnBrk="1" latinLnBrk="0" hangingPunct="1">
        <a:spcBef>
          <a:spcPct val="20000"/>
        </a:spcBef>
        <a:buFont typeface="Arial" pitchFamily="34" charset="0"/>
        <a:buNone/>
        <a:defRPr lang="ru-RU" sz="28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68186" algn="l" defTabSz="1072743" rtl="0" eaLnBrk="1" latinLnBrk="0" hangingPunct="1">
        <a:spcBef>
          <a:spcPct val="20000"/>
        </a:spcBef>
        <a:buFont typeface="Arial" pitchFamily="34" charset="0"/>
        <a:buNone/>
        <a:defRPr lang="ru-RU" sz="28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950045" indent="-268186" algn="l" defTabSz="107274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416" indent="-268186" algn="l" defTabSz="107274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2788" indent="-268186" algn="l" defTabSz="107274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160" indent="-268186" algn="l" defTabSz="107274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372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743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115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487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1859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230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4602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0974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" y="0"/>
            <a:ext cx="9905999" cy="68580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8"/>
            <a:ext cx="9906000" cy="1062567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3" y="9"/>
            <a:ext cx="1489339" cy="1062565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-1" y="6378000"/>
            <a:ext cx="9906001" cy="48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marL="0" algn="l" defTabSz="1072743" rtl="0" eaLnBrk="1" latinLnBrk="0" hangingPunct="1"/>
            <a:endParaRPr lang="ru-RU" sz="21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80239" y="1305989"/>
            <a:ext cx="8046905" cy="483023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lvl="0"/>
            <a:r>
              <a:rPr lang="ru-RU" dirty="0" smtClean="0"/>
              <a:t>НАЗВАНИЕ ПРЕЗЕНТАЦИИ</a:t>
            </a:r>
          </a:p>
        </p:txBody>
      </p:sp>
      <p:sp>
        <p:nvSpPr>
          <p:cNvPr id="50" name="Line 16"/>
          <p:cNvSpPr>
            <a:spLocks noChangeShapeType="1"/>
          </p:cNvSpPr>
          <p:nvPr/>
        </p:nvSpPr>
        <p:spPr bwMode="auto">
          <a:xfrm>
            <a:off x="0" y="6362127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0" y="1068916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1485729" y="8"/>
            <a:ext cx="0" cy="10699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100" y="144007"/>
            <a:ext cx="1146600" cy="77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iming>
    <p:tnLst>
      <p:par>
        <p:cTn id="1" dur="indefinite" restart="never" nodeType="tmRoot"/>
      </p:par>
    </p:tnLst>
  </p:timing>
  <p:txStyles>
    <p:titleStyle>
      <a:lvl1pPr algn="ctr" defTabSz="1072743" rtl="0" eaLnBrk="1" latinLnBrk="0" hangingPunct="1">
        <a:spcBef>
          <a:spcPct val="0"/>
        </a:spcBef>
        <a:buNone/>
        <a:defRPr kumimoji="0" lang="ru-RU" sz="22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402279" algn="l" defTabSz="1072743" rtl="0" eaLnBrk="1" latinLnBrk="0" hangingPunct="1">
        <a:spcBef>
          <a:spcPct val="20000"/>
        </a:spcBef>
        <a:buFont typeface="Arial" pitchFamily="34" charset="0"/>
        <a:buNone/>
        <a:defRPr lang="ru-RU" sz="2200" b="1" kern="1200" baseline="0" dirty="0" smtClean="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0" indent="-335232" algn="l" defTabSz="1072743" rtl="0" eaLnBrk="1" latinLnBrk="0" hangingPunct="1">
        <a:spcBef>
          <a:spcPct val="20000"/>
        </a:spcBef>
        <a:buFont typeface="Arial" pitchFamily="34" charset="0"/>
        <a:buNone/>
        <a:defRPr lang="ru-RU" sz="28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68186" algn="l" defTabSz="1072743" rtl="0" eaLnBrk="1" latinLnBrk="0" hangingPunct="1">
        <a:spcBef>
          <a:spcPct val="20000"/>
        </a:spcBef>
        <a:buFont typeface="Arial" pitchFamily="34" charset="0"/>
        <a:buNone/>
        <a:defRPr lang="ru-RU" sz="28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68186" algn="l" defTabSz="1072743" rtl="0" eaLnBrk="1" latinLnBrk="0" hangingPunct="1">
        <a:spcBef>
          <a:spcPct val="20000"/>
        </a:spcBef>
        <a:buFont typeface="Arial" pitchFamily="34" charset="0"/>
        <a:buNone/>
        <a:defRPr lang="ru-RU" sz="28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68186" algn="l" defTabSz="1072743" rtl="0" eaLnBrk="1" latinLnBrk="0" hangingPunct="1">
        <a:spcBef>
          <a:spcPct val="20000"/>
        </a:spcBef>
        <a:buFont typeface="Arial" pitchFamily="34" charset="0"/>
        <a:buNone/>
        <a:defRPr lang="ru-RU" sz="28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950045" indent="-268186" algn="l" defTabSz="107274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416" indent="-268186" algn="l" defTabSz="107274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2788" indent="-268186" algn="l" defTabSz="107274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160" indent="-268186" algn="l" defTabSz="107274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372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743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115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487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1859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230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4602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0974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 userDrawn="1"/>
        </p:nvSpPr>
        <p:spPr bwMode="auto">
          <a:xfrm>
            <a:off x="2" y="0"/>
            <a:ext cx="9905999" cy="6858000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defTabSz="1072743"/>
            <a:endParaRPr lang="ru-RU" sz="2100" dirty="0">
              <a:solidFill>
                <a:prstClr val="black"/>
              </a:solidFill>
            </a:endParaRPr>
          </a:p>
        </p:txBody>
      </p:sp>
      <p:sp>
        <p:nvSpPr>
          <p:cNvPr id="20" name="Rectangle 8"/>
          <p:cNvSpPr>
            <a:spLocks noChangeArrowheads="1"/>
          </p:cNvSpPr>
          <p:nvPr userDrawn="1"/>
        </p:nvSpPr>
        <p:spPr bwMode="auto">
          <a:xfrm>
            <a:off x="0" y="2"/>
            <a:ext cx="9906000" cy="1062567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defTabSz="1072743"/>
            <a:endParaRPr lang="ru-RU" sz="2100" dirty="0">
              <a:solidFill>
                <a:prstClr val="black"/>
              </a:solidFill>
            </a:endParaRPr>
          </a:p>
        </p:txBody>
      </p:sp>
      <p:sp>
        <p:nvSpPr>
          <p:cNvPr id="17" name="Rectangle 7"/>
          <p:cNvSpPr>
            <a:spLocks noChangeArrowheads="1"/>
          </p:cNvSpPr>
          <p:nvPr userDrawn="1"/>
        </p:nvSpPr>
        <p:spPr bwMode="auto">
          <a:xfrm>
            <a:off x="3" y="3"/>
            <a:ext cx="1489339" cy="1062565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defTabSz="1072743"/>
            <a:endParaRPr lang="ru-RU" sz="2100" dirty="0">
              <a:solidFill>
                <a:prstClr val="black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auto">
          <a:xfrm>
            <a:off x="-1" y="6378000"/>
            <a:ext cx="1547814" cy="480000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defTabSz="1072743"/>
            <a:endParaRPr lang="ru-RU" sz="2100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0236" y="101601"/>
            <a:ext cx="8046906" cy="881385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 marL="0" marR="0" lvl="0" indent="0" algn="l" defTabSz="10727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3382" y="1217085"/>
            <a:ext cx="9563761" cy="495088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2" name="Line 9"/>
          <p:cNvSpPr>
            <a:spLocks noChangeShapeType="1"/>
          </p:cNvSpPr>
          <p:nvPr userDrawn="1"/>
        </p:nvSpPr>
        <p:spPr bwMode="auto">
          <a:xfrm>
            <a:off x="1485729" y="2"/>
            <a:ext cx="0" cy="10699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defTabSz="1072743"/>
            <a:endParaRPr lang="ru-RU" sz="2100" dirty="0">
              <a:solidFill>
                <a:prstClr val="black"/>
              </a:solidFill>
            </a:endParaRPr>
          </a:p>
        </p:txBody>
      </p:sp>
      <p:sp>
        <p:nvSpPr>
          <p:cNvPr id="50" name="Line 16"/>
          <p:cNvSpPr>
            <a:spLocks noChangeShapeType="1"/>
          </p:cNvSpPr>
          <p:nvPr userDrawn="1"/>
        </p:nvSpPr>
        <p:spPr bwMode="auto">
          <a:xfrm>
            <a:off x="0" y="6362127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defTabSz="1072743"/>
            <a:endParaRPr lang="ru-RU" sz="2100" dirty="0">
              <a:solidFill>
                <a:prstClr val="black"/>
              </a:solidFill>
            </a:endParaRPr>
          </a:p>
        </p:txBody>
      </p:sp>
      <p:sp>
        <p:nvSpPr>
          <p:cNvPr id="51" name="Line 7"/>
          <p:cNvSpPr>
            <a:spLocks noChangeShapeType="1"/>
          </p:cNvSpPr>
          <p:nvPr userDrawn="1"/>
        </p:nvSpPr>
        <p:spPr bwMode="auto">
          <a:xfrm>
            <a:off x="1544543" y="6354235"/>
            <a:ext cx="0" cy="503767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defTabSz="1072743"/>
            <a:endParaRPr lang="ru-RU" sz="2100" dirty="0">
              <a:solidFill>
                <a:prstClr val="black"/>
              </a:solidFill>
            </a:endParaRPr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184020" y="6500192"/>
            <a:ext cx="1036168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defTabSz="1072743">
              <a:defRPr/>
            </a:pPr>
            <a:fld id="{E4274F02-7521-4F9B-A76E-13D583AC38B1}" type="slidenum">
              <a:rPr lang="ru-RU" sz="1600" b="1" smtClean="0">
                <a:solidFill>
                  <a:prstClr val="white"/>
                </a:solidFill>
                <a:latin typeface="Arial Narrow" pitchFamily="34" charset="0"/>
              </a:rPr>
              <a:pPr defTabSz="1072743">
                <a:defRPr/>
              </a:pPr>
              <a:t>‹#›</a:t>
            </a:fld>
            <a:endParaRPr lang="ru-RU" sz="1600" b="1" dirty="0" smtClean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5" name="Line 15"/>
          <p:cNvSpPr>
            <a:spLocks noChangeShapeType="1"/>
          </p:cNvSpPr>
          <p:nvPr userDrawn="1"/>
        </p:nvSpPr>
        <p:spPr bwMode="auto">
          <a:xfrm>
            <a:off x="0" y="1068916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defTabSz="1072743"/>
            <a:endParaRPr lang="ru-RU" sz="2100" dirty="0">
              <a:solidFill>
                <a:prstClr val="black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152100" y="144001"/>
            <a:ext cx="1146600" cy="77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7475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</p:sldLayoutIdLst>
  <p:txStyles>
    <p:titleStyle>
      <a:lvl1pPr algn="ctr" defTabSz="1072743" rtl="0" eaLnBrk="1" latinLnBrk="0" hangingPunct="1">
        <a:spcBef>
          <a:spcPct val="0"/>
        </a:spcBef>
        <a:buNone/>
        <a:defRPr kumimoji="0" lang="ru-RU" sz="2200" b="0" i="0" u="none" strike="noStrike" kern="120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Arial Narrow" pitchFamily="34" charset="0"/>
          <a:ea typeface="+mj-ea"/>
          <a:cs typeface="+mj-cs"/>
        </a:defRPr>
      </a:lvl1pPr>
    </p:titleStyle>
    <p:bodyStyle>
      <a:lvl1pPr marL="0" indent="-402279" algn="l" defTabSz="1072743" rtl="0" eaLnBrk="1" latinLnBrk="0" hangingPunct="1">
        <a:spcBef>
          <a:spcPct val="20000"/>
        </a:spcBef>
        <a:buFont typeface="Arial" pitchFamily="34" charset="0"/>
        <a:buNone/>
        <a:defRPr lang="ru-RU" sz="2200" kern="1200" dirty="0" smtClean="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0" indent="-335232" algn="l" defTabSz="1072743" rtl="0" eaLnBrk="1" latinLnBrk="0" hangingPunct="1">
        <a:spcBef>
          <a:spcPct val="20000"/>
        </a:spcBef>
        <a:buFont typeface="Arial" pitchFamily="34" charset="0"/>
        <a:buNone/>
        <a:defRPr lang="ru-RU" sz="28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2pPr>
      <a:lvl3pPr marL="0" indent="-268186" algn="l" defTabSz="1072743" rtl="0" eaLnBrk="1" latinLnBrk="0" hangingPunct="1">
        <a:spcBef>
          <a:spcPct val="20000"/>
        </a:spcBef>
        <a:buFont typeface="Arial" pitchFamily="34" charset="0"/>
        <a:buNone/>
        <a:defRPr lang="ru-RU" sz="28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3pPr>
      <a:lvl4pPr marL="0" indent="-268186" algn="l" defTabSz="1072743" rtl="0" eaLnBrk="1" latinLnBrk="0" hangingPunct="1">
        <a:spcBef>
          <a:spcPct val="20000"/>
        </a:spcBef>
        <a:buFont typeface="Arial" pitchFamily="34" charset="0"/>
        <a:buNone/>
        <a:defRPr lang="ru-RU" sz="28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4pPr>
      <a:lvl5pPr marL="0" indent="-268186" algn="l" defTabSz="1072743" rtl="0" eaLnBrk="1" latinLnBrk="0" hangingPunct="1">
        <a:spcBef>
          <a:spcPct val="20000"/>
        </a:spcBef>
        <a:buFont typeface="Arial" pitchFamily="34" charset="0"/>
        <a:buNone/>
        <a:defRPr lang="ru-RU" sz="2800" kern="1200" dirty="0" smtClean="0">
          <a:solidFill>
            <a:srgbClr val="003366"/>
          </a:solidFill>
          <a:latin typeface="Arial Narrow" pitchFamily="34" charset="0"/>
          <a:ea typeface="+mn-ea"/>
          <a:cs typeface="+mn-cs"/>
        </a:defRPr>
      </a:lvl5pPr>
      <a:lvl6pPr marL="2950045" indent="-268186" algn="l" defTabSz="107274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416" indent="-268186" algn="l" defTabSz="107274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2788" indent="-268186" algn="l" defTabSz="107274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160" indent="-268186" algn="l" defTabSz="107274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372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743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115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487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1859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230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4602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0974" algn="l" defTabSz="107274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45.png"/><Relationship Id="rId4" Type="http://schemas.microsoft.com/office/2007/relationships/hdphoto" Target="../media/hdphoto7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0512" y="2420888"/>
            <a:ext cx="9145016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endParaRPr lang="ru-RU" sz="2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ru-RU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Наставничество над молодыми кадрами – студентами СПО через создание карьерных треков в компании ПАО «Газпром газораспределение Ростов-на-Дону» </a:t>
            </a:r>
          </a:p>
          <a:p>
            <a:pPr lvl="0" algn="ctr" defTabSz="914400">
              <a:spcBef>
                <a:spcPct val="20000"/>
              </a:spcBef>
            </a:pPr>
            <a:endParaRPr lang="ru-RU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29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9501" y="265981"/>
            <a:ext cx="6767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7274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Использованные методики и инструменты</a:t>
            </a: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2600" y="1268760"/>
            <a:ext cx="8558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072743"/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Диагностика 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универсальных компетенций (soft skills) на площадке Центра компетенций открытой платформы «Россия страна возможностей»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22" y="1379751"/>
            <a:ext cx="523875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44274" y="2309233"/>
            <a:ext cx="772477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2743"/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Россия - страна возможностей. Центр компетенции</a:t>
            </a:r>
            <a:r>
              <a:rPr lang="ru-RU" sz="21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Центр компетенци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555" y="2932269"/>
            <a:ext cx="3245207" cy="1825429"/>
          </a:xfrm>
          <a:prstGeom prst="rect">
            <a:avLst/>
          </a:prstGeom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Прямоугольник 8"/>
          <p:cNvSpPr/>
          <p:nvPr/>
        </p:nvSpPr>
        <p:spPr>
          <a:xfrm>
            <a:off x="571041" y="2829322"/>
            <a:ext cx="50300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72743"/>
            <a:r>
              <a:rPr lang="ru-RU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компетенций – это площадка, где студенты сначала проходят диагностику своих универсальных компетенций (soft skills), а затем работают над ними в рамках индивидуальной траектории развития.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1041" y="4860647"/>
            <a:ext cx="8494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072743"/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выходе студенты получают «паспорт компетенций», а работодатель – специалистов с развитыми не только профессиональными, но и над профессиональными компетенциями.</a:t>
            </a:r>
          </a:p>
        </p:txBody>
      </p:sp>
    </p:spTree>
    <p:extLst>
      <p:ext uri="{BB962C8B-B14F-4D97-AF65-F5344CB8AC3E}">
        <p14:creationId xmlns:p14="http://schemas.microsoft.com/office/powerpoint/2010/main" val="155175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9501" y="265981"/>
            <a:ext cx="6835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7274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Использованные методики и инструмен</a:t>
            </a:r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ты</a:t>
            </a:r>
            <a:endParaRPr lang="ru-RU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28725" y="1575468"/>
            <a:ext cx="786648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72743"/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Анкетирование </a:t>
            </a:r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методике разработанной Национальным исследовательским университетом «Высшая школа экономики» для студентов СПО в рамках проекта «Мониторинг экономики образования</a:t>
            </a:r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 </a:t>
            </a:r>
          </a:p>
          <a:p>
            <a:pPr algn="just" defTabSz="1072743"/>
            <a:endParaRPr lang="ru-RU" sz="20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1072743"/>
            <a:endParaRPr lang="ru-RU" sz="20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1072743"/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Комплексный </a:t>
            </a:r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 «Бизнес-Профиль» Лаборатории гуманитарных технологий (</a:t>
            </a:r>
            <a:r>
              <a:rPr lang="ru-RU" sz="2000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https://psytest.ht-lab.ru/katalog-testov/kompleksnaya-otsenka/biznes-profil</a:t>
            </a:r>
            <a:r>
              <a:rPr lang="ru-RU" sz="2000" u="sng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/);</a:t>
            </a:r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defTabSz="1072743"/>
            <a:endParaRPr lang="ru-RU" sz="20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1072743"/>
            <a:endParaRPr lang="ru-RU" sz="20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1072743"/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</a:t>
            </a:r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рабочем месте, анализ ошибок, тренинги, стажировки.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61" y="1741555"/>
            <a:ext cx="523875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60" y="3472079"/>
            <a:ext cx="523875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61" y="5013259"/>
            <a:ext cx="523875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88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9501" y="227881"/>
            <a:ext cx="317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7274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Основные ресурсы</a:t>
            </a: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27076" y="1404937"/>
            <a:ext cx="511256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2743"/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Сотрудники </a:t>
            </a:r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учебно-методического центра ПАО «Газпром газораспределение Ростов-на-Дону</a:t>
            </a:r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342900" indent="-342900" defTabSz="1072743">
              <a:buFontTx/>
              <a:buChar char="-"/>
            </a:pPr>
            <a:endParaRPr lang="ru-RU" sz="20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1072743">
              <a:buFontTx/>
              <a:buChar char="-"/>
            </a:pPr>
            <a:endParaRPr lang="ru-RU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072743"/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Бизнес-тренер </a:t>
            </a:r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обучению наставников</a:t>
            </a:r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defTabSz="1072743">
              <a:buFontTx/>
              <a:buChar char="-"/>
            </a:pPr>
            <a:endParaRPr lang="ru-RU" sz="20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1072743">
              <a:buFontTx/>
              <a:buChar char="-"/>
            </a:pPr>
            <a:endParaRPr lang="ru-RU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072743"/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Денежные </a:t>
            </a:r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для материальной мотивации наставников</a:t>
            </a:r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defTabSz="1072743">
              <a:buFontTx/>
              <a:buChar char="-"/>
            </a:pPr>
            <a:endParaRPr lang="ru-RU" sz="20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1072743">
              <a:buFontTx/>
              <a:buChar char="-"/>
            </a:pPr>
            <a:endParaRPr lang="ru-RU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072743"/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Административный </a:t>
            </a:r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 для внедрения и поддержания системы</a:t>
            </a:r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defTabSz="1072743">
              <a:buFontTx/>
              <a:buChar char="-"/>
            </a:pPr>
            <a:endParaRPr lang="ru-RU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11" y="1404937"/>
            <a:ext cx="523875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10" y="2927151"/>
            <a:ext cx="523875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09" y="3831633"/>
            <a:ext cx="523875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11" y="5077345"/>
            <a:ext cx="523875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085" y="1317252"/>
            <a:ext cx="2021102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738" y="2178653"/>
            <a:ext cx="1844418" cy="9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81" r="97568">
                        <a14:foregroundMark x1="85126" y1="19743" x2="81010" y2="34696"/>
                        <a14:foregroundMark x1="87465" y1="20093" x2="91487" y2="23715"/>
                        <a14:foregroundMark x1="89149" y1="78505" x2="90084" y2="86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085" y="3317156"/>
            <a:ext cx="3383175" cy="271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7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52842" y="256456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2743"/>
            <a:r>
              <a:rPr lang="ru-R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реализации проекта: Подготовка</a:t>
            </a:r>
            <a:endParaRPr lang="ru-RU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14667" y="1414552"/>
            <a:ext cx="61100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2743"/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</a:t>
            </a:r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профильных средне специальных учебных заведений возможных участников проекта. Заключение соглашений о партнерстве</a:t>
            </a:r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42" y="1478274"/>
            <a:ext cx="52387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41" y="2858646"/>
            <a:ext cx="52387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2376697"/>
            <a:ext cx="3752850" cy="245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14665" y="2858372"/>
            <a:ext cx="489083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2743"/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ПАО «Газпром газораспределение Ростов-на-Дону» заключены договоры о сотрудничестве с профильными  средне специальными учебными заведениями: Ростовский строительный колледж, Ростовский колледж технологий машиностроения. </a:t>
            </a:r>
          </a:p>
        </p:txBody>
      </p:sp>
      <p:pic>
        <p:nvPicPr>
          <p:cNvPr id="8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296" y="1253969"/>
            <a:ext cx="1518319" cy="133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14667" y="5009114"/>
            <a:ext cx="8643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72743"/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Ежегодное количество выпускников профильных направлений  75-100 человек и столько же смежных профессий. Итого около 200 профильных специалистов. Планируемое трудоустройство 50-100 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9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2926" y="1110917"/>
            <a:ext cx="62201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072743"/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2022 году ПАО «Газпром газораспределение Ростов-на-Дону» присоединилось к Соглашению о партнерстве в целях развития образовательно-производственного кластера в рамках федерального проекта «Профессионалитет» государственной программы Российской Федерации «Развитие образования».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52842" y="256456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2743"/>
            <a:r>
              <a:rPr lang="ru-R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реализации проекта: Подготовка</a:t>
            </a:r>
            <a:endParaRPr lang="ru-RU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65" y="3447563"/>
            <a:ext cx="8549316" cy="273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398" y="1261254"/>
            <a:ext cx="2182482" cy="209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07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623" y="1410479"/>
            <a:ext cx="3502325" cy="232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348" y="3578559"/>
            <a:ext cx="3912709" cy="255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61123" y="222489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2743"/>
            <a:r>
              <a:rPr lang="ru-R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реализации проекта: Подготовка</a:t>
            </a:r>
            <a:endParaRPr lang="ru-RU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2092" y="1381821"/>
            <a:ext cx="56860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2743"/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мероприятий по профессиональной ориентации среди обучающихся профильных средне специальных учебных заведений в Учебно-методическом центре ПАО «Газпром газораспределение Ростов-на-Дону» </a:t>
            </a:r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17" y="1381821"/>
            <a:ext cx="52387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9" y="3351748"/>
            <a:ext cx="5947962" cy="2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44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8169" y="229139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2743"/>
            <a:r>
              <a:rPr lang="ru-R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реализации проекта: Подготовка</a:t>
            </a:r>
            <a:endParaRPr lang="ru-RU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7284" y="1450035"/>
            <a:ext cx="843413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2743"/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Разработана </a:t>
            </a:r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нормативная база с указанием критериев </a:t>
            </a:r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требований </a:t>
            </a:r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наставникам для отбора наиболее опытных специалистов и формирования резерва. </a:t>
            </a:r>
            <a:endParaRPr lang="ru-RU" sz="20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072743"/>
            <a:endParaRPr lang="ru-RU" sz="20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072743"/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</a:t>
            </a:r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defTabSz="1072743"/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наличие </a:t>
            </a:r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опыта в сфере профессиональной деятельности</a:t>
            </a:r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defTabSz="1072743"/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наличие </a:t>
            </a:r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стажа работы в конкретной должности от 3 лет</a:t>
            </a:r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defTabSz="1072743"/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положительная </a:t>
            </a:r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со стороны руководителя по </a:t>
            </a:r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результатам </a:t>
            </a:r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 в компании</a:t>
            </a:r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defTabSz="1072743"/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отсутствие </a:t>
            </a:r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дисциплинарных взысканий за последний год</a:t>
            </a:r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defTabSz="1072743"/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необходимый </a:t>
            </a:r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компетенции.</a:t>
            </a:r>
          </a:p>
        </p:txBody>
      </p:sp>
      <p:pic>
        <p:nvPicPr>
          <p:cNvPr id="6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61" y="1450035"/>
            <a:ext cx="52387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94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52376" y="248728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2743"/>
            <a:r>
              <a:rPr lang="ru-RU" sz="24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реализации проекта: Подготовка</a:t>
            </a:r>
            <a:endParaRPr lang="ru-RU" sz="2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223007"/>
              </p:ext>
            </p:extLst>
          </p:nvPr>
        </p:nvGraphicFramePr>
        <p:xfrm>
          <a:off x="920552" y="1772816"/>
          <a:ext cx="8190016" cy="447603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98685"/>
                <a:gridCol w="1286641"/>
                <a:gridCol w="2215884"/>
                <a:gridCol w="4288806"/>
              </a:tblGrid>
              <a:tr h="1329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№ п/п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Группа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Критерий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Примечание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</a:tr>
              <a:tr h="11871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Результаты работы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• выполнение плановых заданий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Наставник сам должен демонстрировать стабильно высокие результаты работы. Особенно это важно для участков, где высока вероятность брака, а его устранение требует больших затрат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</a:tr>
              <a:tr h="1368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• высокая производительность труда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24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• соблюдение требований к качеству продукции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24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• отсутствие брака и нареканий со стороны руководства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871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Квалификация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• большой опыт работы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Без опыта работы и необходимой квалификации научить кого-то правильно работать невозможно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</a:tr>
              <a:tr h="2324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• разряд по специальности (не ниже пятого)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22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• диплом/свидетельство об образовании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87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• возраст — не менее 30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62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Организация работы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• умение организовать свое рабочее место, держать его в надлежащем порядке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Ученик должен научиться содержать рабочее место в чистоте, приходить на работу вовремя. Если наставник сам не умеет придерживаться этих правил, ученик никогда не сможет понять их важность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</a:tr>
              <a:tr h="1368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• дисциплинированность, аккуратность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221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Личные качества и положение в коллективе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• уважение со стороны членов коллектива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Сотрудник должен выстраивать нормальные рабочие отношения с коллегами не только своего участка, но и других подразделений, помогать другим в решении текущих вопросов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</a:tr>
              <a:tr h="1368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• порядочность, добросовестность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24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• умение налаживать отношения с незнакомыми людьми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249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Мотивация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• желание помогать другим в профессиональном развитии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Человек должен быть ориентирован на свое профессиональное и личностное развитие, а также развитие окружающих, заинтересован в обучении других, уметь передавать накопленные знания и опыт, а также оказывать ученику моральную поддержку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</a:tr>
              <a:tr h="2324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• потребность в приобретении нового опыта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24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• стремление к продвижению по карьерной лестнице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24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• заинтересованность в получении дополнительного вознаграждения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249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Организаторские и педагогические способности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• умение настроить ученика на необходимый результат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Чем яснее наставник умеет излагать свои мысли (причем, простыми и доступными словами), тем лучше для ученика. Кроме того, наставник должен уметь отстаивать свои убеждения в конфликтных ситуациях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</a:tr>
              <a:tr h="1368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• умение обучать, говорить и слушать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249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Стаж работы в компании, знание продукции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• стаж работы в компании — не менее трех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Наставник должен знать продукцию компании, особенности протекания всех процессов, принципы взаимодействия подразделений и т. д.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</a:tr>
              <a:tr h="2324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• знание технической документации, номенклатуры выпускаемых изделий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91" marR="5291" marT="529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228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1207"/>
          <p:cNvSpPr>
            <a:spLocks noChangeShapeType="1"/>
          </p:cNvSpPr>
          <p:nvPr/>
        </p:nvSpPr>
        <p:spPr bwMode="auto">
          <a:xfrm>
            <a:off x="7006" y="6093296"/>
            <a:ext cx="9906000" cy="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102401" tIns="51200" rIns="102401" bIns="5120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818541" y="332656"/>
            <a:ext cx="8250376" cy="3579508"/>
            <a:chOff x="518076" y="460244"/>
            <a:chExt cx="4988347" cy="2587012"/>
          </a:xfrm>
        </p:grpSpPr>
        <p:cxnSp>
          <p:nvCxnSpPr>
            <p:cNvPr id="8" name="Прямая со стрелкой 7"/>
            <p:cNvCxnSpPr/>
            <p:nvPr/>
          </p:nvCxnSpPr>
          <p:spPr bwMode="auto">
            <a:xfrm>
              <a:off x="2562102" y="2132856"/>
              <a:ext cx="914400" cy="914400"/>
            </a:xfrm>
            <a:prstGeom prst="straightConnector1">
              <a:avLst/>
            </a:prstGeom>
            <a:noFill/>
            <a:ln>
              <a:noFill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" name="TextBox 8"/>
            <p:cNvSpPr txBox="1"/>
            <p:nvPr/>
          </p:nvSpPr>
          <p:spPr>
            <a:xfrm>
              <a:off x="518076" y="460244"/>
              <a:ext cx="111692" cy="3781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25524" y="1865384"/>
              <a:ext cx="111692" cy="422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5529" y="2699884"/>
              <a:ext cx="4810894" cy="289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1120167" y="1226563"/>
            <a:ext cx="82503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компетенций наставников разработана методика проведения семинара-тренинга, в соответствии с которой обучение проводится бизнес-тренером в формате деловых игр и ролевых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кейсов. 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08025" y="332656"/>
            <a:ext cx="9049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реализации проекта: Подготовка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10" y="1334245"/>
            <a:ext cx="567531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39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41" y="2757703"/>
            <a:ext cx="2643990" cy="275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0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730" y="2552764"/>
            <a:ext cx="3644158" cy="324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8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8" y="2780929"/>
            <a:ext cx="3052475" cy="275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13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818541" y="332656"/>
            <a:ext cx="8250376" cy="3579508"/>
            <a:chOff x="518076" y="460244"/>
            <a:chExt cx="4988347" cy="2587012"/>
          </a:xfrm>
        </p:grpSpPr>
        <p:cxnSp>
          <p:nvCxnSpPr>
            <p:cNvPr id="8" name="Прямая со стрелкой 7"/>
            <p:cNvCxnSpPr/>
            <p:nvPr/>
          </p:nvCxnSpPr>
          <p:spPr bwMode="auto">
            <a:xfrm>
              <a:off x="2562102" y="2132856"/>
              <a:ext cx="914400" cy="914400"/>
            </a:xfrm>
            <a:prstGeom prst="straightConnector1">
              <a:avLst/>
            </a:prstGeom>
            <a:noFill/>
            <a:ln>
              <a:noFill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" name="TextBox 8"/>
            <p:cNvSpPr txBox="1"/>
            <p:nvPr/>
          </p:nvSpPr>
          <p:spPr>
            <a:xfrm>
              <a:off x="518076" y="460244"/>
              <a:ext cx="111692" cy="3781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25524" y="1865384"/>
              <a:ext cx="111692" cy="422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5529" y="2699884"/>
              <a:ext cx="4810894" cy="289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1278397" y="2933942"/>
            <a:ext cx="453562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целевой аудитории среди студентов СПО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проводится путем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анкетирования с использованием, в том числе электронных ресурсов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08025" y="332656"/>
            <a:ext cx="9049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реализации проекта: Аудитория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 descr="C:\Users\ponamarenkoan\Desktop\WhatsApp Image 2023-02-20 at 14.21.52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684" y="2708920"/>
            <a:ext cx="3489812" cy="20228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237045" y="1736269"/>
            <a:ext cx="83394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Сформирован </a:t>
            </a:r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резерв действующих и потенциальных наставников в соответствии с требуемыми критериями и требованиями.</a:t>
            </a:r>
          </a:p>
        </p:txBody>
      </p:sp>
      <p:pic>
        <p:nvPicPr>
          <p:cNvPr id="39961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75" y="1813193"/>
            <a:ext cx="567531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52" y="2933942"/>
            <a:ext cx="567531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12034" y="5013176"/>
            <a:ext cx="72853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Сформирована целевая аудитория в количестве 50-ти человек.</a:t>
            </a:r>
          </a:p>
        </p:txBody>
      </p:sp>
      <p:pic>
        <p:nvPicPr>
          <p:cNvPr id="39963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50" y="5013176"/>
            <a:ext cx="567531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61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4" y="3"/>
            <a:ext cx="9905996" cy="1062567"/>
          </a:xfrm>
          <a:prstGeom prst="rect">
            <a:avLst/>
          </a:prstGeom>
          <a:solidFill>
            <a:srgbClr val="003366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4" y="4"/>
            <a:ext cx="1712636" cy="1062565"/>
          </a:xfrm>
          <a:prstGeom prst="rect">
            <a:avLst/>
          </a:prstGeom>
          <a:solidFill>
            <a:srgbClr val="0079C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ru-RU" dirty="0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0" y="6362127"/>
            <a:ext cx="107315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0" y="1068916"/>
            <a:ext cx="9906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>
            <a:off x="1712640" y="4"/>
            <a:ext cx="0" cy="106997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endParaRPr lang="ru-RU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774" y="144002"/>
            <a:ext cx="1331842" cy="77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954078" y="331111"/>
            <a:ext cx="2076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Arial"/>
              </a:rPr>
              <a:t>О компании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57545" y="1682137"/>
            <a:ext cx="81909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ПАО «Газпром газораспределение Ростов-на-Дону обеспечивает бесперебойное и безаварийное газоснабжение потребителей Ростовской области и республики Калмыкия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00" y="2924944"/>
            <a:ext cx="8856927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61 Ростовская обл">
            <a:extLst>
              <a:ext uri="{FF2B5EF4-FFF2-40B4-BE49-F238E27FC236}">
                <a16:creationId xmlns="" xmlns:a16="http://schemas.microsoft.com/office/drawing/2014/main" id="{DC343EB8-17AB-4015-A468-B65BA98FA229}"/>
              </a:ext>
            </a:extLst>
          </p:cNvPr>
          <p:cNvSpPr/>
          <p:nvPr/>
        </p:nvSpPr>
        <p:spPr>
          <a:xfrm>
            <a:off x="523268" y="751532"/>
            <a:ext cx="5530459" cy="5329723"/>
          </a:xfrm>
          <a:custGeom>
            <a:avLst/>
            <a:gdLst>
              <a:gd name="connsiteX0" fmla="*/ 413695 w 550086"/>
              <a:gd name="connsiteY0" fmla="*/ 436238 h 622040"/>
              <a:gd name="connsiteX1" fmla="*/ 405376 w 550086"/>
              <a:gd name="connsiteY1" fmla="*/ 405460 h 622040"/>
              <a:gd name="connsiteX2" fmla="*/ 415646 w 550086"/>
              <a:gd name="connsiteY2" fmla="*/ 376938 h 622040"/>
              <a:gd name="connsiteX3" fmla="*/ 415646 w 550086"/>
              <a:gd name="connsiteY3" fmla="*/ 346159 h 622040"/>
              <a:gd name="connsiteX4" fmla="*/ 377543 w 550086"/>
              <a:gd name="connsiteY4" fmla="*/ 318766 h 622040"/>
              <a:gd name="connsiteX5" fmla="*/ 399008 w 550086"/>
              <a:gd name="connsiteY5" fmla="*/ 297323 h 622040"/>
              <a:gd name="connsiteX6" fmla="*/ 399008 w 550086"/>
              <a:gd name="connsiteY6" fmla="*/ 275778 h 622040"/>
              <a:gd name="connsiteX7" fmla="*/ 427971 w 550086"/>
              <a:gd name="connsiteY7" fmla="*/ 263774 h 622040"/>
              <a:gd name="connsiteX8" fmla="*/ 450668 w 550086"/>
              <a:gd name="connsiteY8" fmla="*/ 286448 h 622040"/>
              <a:gd name="connsiteX9" fmla="*/ 486512 w 550086"/>
              <a:gd name="connsiteY9" fmla="*/ 280498 h 622040"/>
              <a:gd name="connsiteX10" fmla="*/ 510340 w 550086"/>
              <a:gd name="connsiteY10" fmla="*/ 234022 h 622040"/>
              <a:gd name="connsiteX11" fmla="*/ 494729 w 550086"/>
              <a:gd name="connsiteY11" fmla="*/ 172977 h 622040"/>
              <a:gd name="connsiteX12" fmla="*/ 535811 w 550086"/>
              <a:gd name="connsiteY12" fmla="*/ 132452 h 622040"/>
              <a:gd name="connsiteX13" fmla="*/ 550087 w 550086"/>
              <a:gd name="connsiteY13" fmla="*/ 95517 h 622040"/>
              <a:gd name="connsiteX14" fmla="*/ 525540 w 550086"/>
              <a:gd name="connsiteY14" fmla="*/ 58582 h 622040"/>
              <a:gd name="connsiteX15" fmla="*/ 523075 w 550086"/>
              <a:gd name="connsiteY15" fmla="*/ 35909 h 622040"/>
              <a:gd name="connsiteX16" fmla="*/ 479323 w 550086"/>
              <a:gd name="connsiteY16" fmla="*/ 35909 h 622040"/>
              <a:gd name="connsiteX17" fmla="*/ 463917 w 550086"/>
              <a:gd name="connsiteY17" fmla="*/ 51400 h 622040"/>
              <a:gd name="connsiteX18" fmla="*/ 439885 w 550086"/>
              <a:gd name="connsiteY18" fmla="*/ 51400 h 622040"/>
              <a:gd name="connsiteX19" fmla="*/ 427971 w 550086"/>
              <a:gd name="connsiteY19" fmla="*/ 34678 h 622040"/>
              <a:gd name="connsiteX20" fmla="*/ 398289 w 550086"/>
              <a:gd name="connsiteY20" fmla="*/ 34678 h 622040"/>
              <a:gd name="connsiteX21" fmla="*/ 398289 w 550086"/>
              <a:gd name="connsiteY21" fmla="*/ 13132 h 622040"/>
              <a:gd name="connsiteX22" fmla="*/ 385143 w 550086"/>
              <a:gd name="connsiteY22" fmla="*/ 0 h 622040"/>
              <a:gd name="connsiteX23" fmla="*/ 371483 w 550086"/>
              <a:gd name="connsiteY23" fmla="*/ 17544 h 622040"/>
              <a:gd name="connsiteX24" fmla="*/ 359467 w 550086"/>
              <a:gd name="connsiteY24" fmla="*/ 46681 h 622040"/>
              <a:gd name="connsiteX25" fmla="*/ 296201 w 550086"/>
              <a:gd name="connsiteY25" fmla="*/ 55197 h 622040"/>
              <a:gd name="connsiteX26" fmla="*/ 297844 w 550086"/>
              <a:gd name="connsiteY26" fmla="*/ 82590 h 622040"/>
              <a:gd name="connsiteX27" fmla="*/ 273914 w 550086"/>
              <a:gd name="connsiteY27" fmla="*/ 79101 h 622040"/>
              <a:gd name="connsiteX28" fmla="*/ 249983 w 550086"/>
              <a:gd name="connsiteY28" fmla="*/ 103006 h 622040"/>
              <a:gd name="connsiteX29" fmla="*/ 256762 w 550086"/>
              <a:gd name="connsiteY29" fmla="*/ 140659 h 622040"/>
              <a:gd name="connsiteX30" fmla="*/ 231086 w 550086"/>
              <a:gd name="connsiteY30" fmla="*/ 156049 h 622040"/>
              <a:gd name="connsiteX31" fmla="*/ 193496 w 550086"/>
              <a:gd name="connsiteY31" fmla="*/ 193701 h 622040"/>
              <a:gd name="connsiteX32" fmla="*/ 152414 w 550086"/>
              <a:gd name="connsiteY32" fmla="*/ 149277 h 622040"/>
              <a:gd name="connsiteX33" fmla="*/ 124992 w 550086"/>
              <a:gd name="connsiteY33" fmla="*/ 120140 h 622040"/>
              <a:gd name="connsiteX34" fmla="*/ 95926 w 550086"/>
              <a:gd name="connsiteY34" fmla="*/ 132144 h 622040"/>
              <a:gd name="connsiteX35" fmla="*/ 63369 w 550086"/>
              <a:gd name="connsiteY35" fmla="*/ 117985 h 622040"/>
              <a:gd name="connsiteX36" fmla="*/ 25676 w 550086"/>
              <a:gd name="connsiteY36" fmla="*/ 135016 h 622040"/>
              <a:gd name="connsiteX37" fmla="*/ 0 w 550086"/>
              <a:gd name="connsiteY37" fmla="*/ 162409 h 622040"/>
              <a:gd name="connsiteX38" fmla="*/ 20541 w 550086"/>
              <a:gd name="connsiteY38" fmla="*/ 169284 h 622040"/>
              <a:gd name="connsiteX39" fmla="*/ 39439 w 550086"/>
              <a:gd name="connsiteY39" fmla="*/ 188058 h 622040"/>
              <a:gd name="connsiteX40" fmla="*/ 68504 w 550086"/>
              <a:gd name="connsiteY40" fmla="*/ 194933 h 622040"/>
              <a:gd name="connsiteX41" fmla="*/ 89045 w 550086"/>
              <a:gd name="connsiteY41" fmla="*/ 210322 h 622040"/>
              <a:gd name="connsiteX42" fmla="*/ 82164 w 550086"/>
              <a:gd name="connsiteY42" fmla="*/ 241101 h 622040"/>
              <a:gd name="connsiteX43" fmla="*/ 53098 w 550086"/>
              <a:gd name="connsiteY43" fmla="*/ 229097 h 622040"/>
              <a:gd name="connsiteX44" fmla="*/ 13762 w 550086"/>
              <a:gd name="connsiteY44" fmla="*/ 223967 h 622040"/>
              <a:gd name="connsiteX45" fmla="*/ 7703 w 550086"/>
              <a:gd name="connsiteY45" fmla="*/ 246231 h 622040"/>
              <a:gd name="connsiteX46" fmla="*/ 6060 w 550086"/>
              <a:gd name="connsiteY46" fmla="*/ 263774 h 622040"/>
              <a:gd name="connsiteX47" fmla="*/ 24444 w 550086"/>
              <a:gd name="connsiteY47" fmla="*/ 282242 h 622040"/>
              <a:gd name="connsiteX48" fmla="*/ 43650 w 550086"/>
              <a:gd name="connsiteY48" fmla="*/ 270649 h 622040"/>
              <a:gd name="connsiteX49" fmla="*/ 103629 w 550086"/>
              <a:gd name="connsiteY49" fmla="*/ 333027 h 622040"/>
              <a:gd name="connsiteX50" fmla="*/ 84731 w 550086"/>
              <a:gd name="connsiteY50" fmla="*/ 339080 h 622040"/>
              <a:gd name="connsiteX51" fmla="*/ 89867 w 550086"/>
              <a:gd name="connsiteY51" fmla="*/ 365550 h 622040"/>
              <a:gd name="connsiteX52" fmla="*/ 66347 w 550086"/>
              <a:gd name="connsiteY52" fmla="*/ 383914 h 622040"/>
              <a:gd name="connsiteX53" fmla="*/ 80520 w 550086"/>
              <a:gd name="connsiteY53" fmla="*/ 397149 h 622040"/>
              <a:gd name="connsiteX54" fmla="*/ 99315 w 550086"/>
              <a:gd name="connsiteY54" fmla="*/ 426184 h 622040"/>
              <a:gd name="connsiteX55" fmla="*/ 118110 w 550086"/>
              <a:gd name="connsiteY55" fmla="*/ 434700 h 622040"/>
              <a:gd name="connsiteX56" fmla="*/ 131359 w 550086"/>
              <a:gd name="connsiteY56" fmla="*/ 452243 h 622040"/>
              <a:gd name="connsiteX57" fmla="*/ 115543 w 550086"/>
              <a:gd name="connsiteY57" fmla="*/ 468967 h 622040"/>
              <a:gd name="connsiteX58" fmla="*/ 118213 w 550086"/>
              <a:gd name="connsiteY58" fmla="*/ 503747 h 622040"/>
              <a:gd name="connsiteX59" fmla="*/ 137214 w 550086"/>
              <a:gd name="connsiteY59" fmla="*/ 503747 h 622040"/>
              <a:gd name="connsiteX60" fmla="*/ 149333 w 550086"/>
              <a:gd name="connsiteY60" fmla="*/ 516879 h 622040"/>
              <a:gd name="connsiteX61" fmla="*/ 171209 w 550086"/>
              <a:gd name="connsiteY61" fmla="*/ 499540 h 622040"/>
              <a:gd name="connsiteX62" fmla="*/ 187847 w 550086"/>
              <a:gd name="connsiteY62" fmla="*/ 511133 h 622040"/>
              <a:gd name="connsiteX63" fmla="*/ 219377 w 550086"/>
              <a:gd name="connsiteY63" fmla="*/ 511133 h 622040"/>
              <a:gd name="connsiteX64" fmla="*/ 231497 w 550086"/>
              <a:gd name="connsiteY64" fmla="*/ 498925 h 622040"/>
              <a:gd name="connsiteX65" fmla="*/ 231497 w 550086"/>
              <a:gd name="connsiteY65" fmla="*/ 482202 h 622040"/>
              <a:gd name="connsiteX66" fmla="*/ 251421 w 550086"/>
              <a:gd name="connsiteY66" fmla="*/ 482202 h 622040"/>
              <a:gd name="connsiteX67" fmla="*/ 260459 w 550086"/>
              <a:gd name="connsiteY67" fmla="*/ 506620 h 622040"/>
              <a:gd name="connsiteX68" fmla="*/ 260459 w 550086"/>
              <a:gd name="connsiteY68" fmla="*/ 529088 h 622040"/>
              <a:gd name="connsiteX69" fmla="*/ 276481 w 550086"/>
              <a:gd name="connsiteY69" fmla="*/ 545093 h 622040"/>
              <a:gd name="connsiteX70" fmla="*/ 297638 w 550086"/>
              <a:gd name="connsiteY70" fmla="*/ 550838 h 622040"/>
              <a:gd name="connsiteX71" fmla="*/ 304109 w 550086"/>
              <a:gd name="connsiteY71" fmla="*/ 580386 h 622040"/>
              <a:gd name="connsiteX72" fmla="*/ 309860 w 550086"/>
              <a:gd name="connsiteY72" fmla="*/ 602136 h 622040"/>
              <a:gd name="connsiteX73" fmla="*/ 322698 w 550086"/>
              <a:gd name="connsiteY73" fmla="*/ 614961 h 622040"/>
              <a:gd name="connsiteX74" fmla="*/ 341288 w 550086"/>
              <a:gd name="connsiteY74" fmla="*/ 622040 h 622040"/>
              <a:gd name="connsiteX75" fmla="*/ 349607 w 550086"/>
              <a:gd name="connsiteY75" fmla="*/ 613730 h 622040"/>
              <a:gd name="connsiteX76" fmla="*/ 370148 w 550086"/>
              <a:gd name="connsiteY76" fmla="*/ 618859 h 622040"/>
              <a:gd name="connsiteX77" fmla="*/ 406095 w 550086"/>
              <a:gd name="connsiteY77" fmla="*/ 581617 h 622040"/>
              <a:gd name="connsiteX78" fmla="*/ 445328 w 550086"/>
              <a:gd name="connsiteY78" fmla="*/ 581617 h 622040"/>
              <a:gd name="connsiteX79" fmla="*/ 480556 w 550086"/>
              <a:gd name="connsiteY79" fmla="*/ 555968 h 622040"/>
              <a:gd name="connsiteX80" fmla="*/ 497296 w 550086"/>
              <a:gd name="connsiteY80" fmla="*/ 521393 h 622040"/>
              <a:gd name="connsiteX81" fmla="*/ 497296 w 550086"/>
              <a:gd name="connsiteY81" fmla="*/ 496360 h 622040"/>
              <a:gd name="connsiteX82" fmla="*/ 472236 w 550086"/>
              <a:gd name="connsiteY82" fmla="*/ 509800 h 622040"/>
              <a:gd name="connsiteX83" fmla="*/ 450668 w 550086"/>
              <a:gd name="connsiteY83" fmla="*/ 508261 h 622040"/>
              <a:gd name="connsiteX84" fmla="*/ 450668 w 550086"/>
              <a:gd name="connsiteY84" fmla="*/ 508261 h 622040"/>
              <a:gd name="connsiteX85" fmla="*/ 450668 w 550086"/>
              <a:gd name="connsiteY85" fmla="*/ 471326 h 62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50086" h="622040">
                <a:moveTo>
                  <a:pt x="413695" y="436238"/>
                </a:moveTo>
                <a:lnTo>
                  <a:pt x="405376" y="405460"/>
                </a:lnTo>
                <a:lnTo>
                  <a:pt x="415646" y="376938"/>
                </a:lnTo>
                <a:lnTo>
                  <a:pt x="415646" y="346159"/>
                </a:lnTo>
                <a:lnTo>
                  <a:pt x="377543" y="318766"/>
                </a:lnTo>
                <a:lnTo>
                  <a:pt x="399008" y="297323"/>
                </a:lnTo>
                <a:lnTo>
                  <a:pt x="399008" y="275778"/>
                </a:lnTo>
                <a:lnTo>
                  <a:pt x="427971" y="263774"/>
                </a:lnTo>
                <a:lnTo>
                  <a:pt x="450668" y="286448"/>
                </a:lnTo>
                <a:lnTo>
                  <a:pt x="486512" y="280498"/>
                </a:lnTo>
                <a:lnTo>
                  <a:pt x="510340" y="234022"/>
                </a:lnTo>
                <a:lnTo>
                  <a:pt x="494729" y="172977"/>
                </a:lnTo>
                <a:lnTo>
                  <a:pt x="535811" y="132452"/>
                </a:lnTo>
                <a:lnTo>
                  <a:pt x="550087" y="95517"/>
                </a:lnTo>
                <a:lnTo>
                  <a:pt x="525540" y="58582"/>
                </a:lnTo>
                <a:lnTo>
                  <a:pt x="523075" y="35909"/>
                </a:lnTo>
                <a:lnTo>
                  <a:pt x="479323" y="35909"/>
                </a:lnTo>
                <a:lnTo>
                  <a:pt x="463917" y="51400"/>
                </a:lnTo>
                <a:lnTo>
                  <a:pt x="439885" y="51400"/>
                </a:lnTo>
                <a:lnTo>
                  <a:pt x="427971" y="34678"/>
                </a:lnTo>
                <a:lnTo>
                  <a:pt x="398289" y="34678"/>
                </a:lnTo>
                <a:lnTo>
                  <a:pt x="398289" y="13132"/>
                </a:lnTo>
                <a:lnTo>
                  <a:pt x="385143" y="0"/>
                </a:lnTo>
                <a:lnTo>
                  <a:pt x="371483" y="17544"/>
                </a:lnTo>
                <a:lnTo>
                  <a:pt x="359467" y="46681"/>
                </a:lnTo>
                <a:lnTo>
                  <a:pt x="296201" y="55197"/>
                </a:lnTo>
                <a:lnTo>
                  <a:pt x="297844" y="82590"/>
                </a:lnTo>
                <a:lnTo>
                  <a:pt x="273914" y="79101"/>
                </a:lnTo>
                <a:lnTo>
                  <a:pt x="249983" y="103006"/>
                </a:lnTo>
                <a:lnTo>
                  <a:pt x="256762" y="140659"/>
                </a:lnTo>
                <a:lnTo>
                  <a:pt x="231086" y="156049"/>
                </a:lnTo>
                <a:lnTo>
                  <a:pt x="193496" y="193701"/>
                </a:lnTo>
                <a:lnTo>
                  <a:pt x="152414" y="149277"/>
                </a:lnTo>
                <a:lnTo>
                  <a:pt x="124992" y="120140"/>
                </a:lnTo>
                <a:lnTo>
                  <a:pt x="95926" y="132144"/>
                </a:lnTo>
                <a:lnTo>
                  <a:pt x="63369" y="117985"/>
                </a:lnTo>
                <a:lnTo>
                  <a:pt x="25676" y="135016"/>
                </a:lnTo>
                <a:lnTo>
                  <a:pt x="0" y="162409"/>
                </a:lnTo>
                <a:lnTo>
                  <a:pt x="20541" y="169284"/>
                </a:lnTo>
                <a:lnTo>
                  <a:pt x="39439" y="188058"/>
                </a:lnTo>
                <a:lnTo>
                  <a:pt x="68504" y="194933"/>
                </a:lnTo>
                <a:lnTo>
                  <a:pt x="89045" y="210322"/>
                </a:lnTo>
                <a:lnTo>
                  <a:pt x="82164" y="241101"/>
                </a:lnTo>
                <a:lnTo>
                  <a:pt x="53098" y="229097"/>
                </a:lnTo>
                <a:lnTo>
                  <a:pt x="13762" y="223967"/>
                </a:lnTo>
                <a:lnTo>
                  <a:pt x="7703" y="246231"/>
                </a:lnTo>
                <a:lnTo>
                  <a:pt x="6060" y="263774"/>
                </a:lnTo>
                <a:lnTo>
                  <a:pt x="24444" y="282242"/>
                </a:lnTo>
                <a:lnTo>
                  <a:pt x="43650" y="270649"/>
                </a:lnTo>
                <a:lnTo>
                  <a:pt x="103629" y="333027"/>
                </a:lnTo>
                <a:lnTo>
                  <a:pt x="84731" y="339080"/>
                </a:lnTo>
                <a:lnTo>
                  <a:pt x="89867" y="365550"/>
                </a:lnTo>
                <a:lnTo>
                  <a:pt x="66347" y="383914"/>
                </a:lnTo>
                <a:lnTo>
                  <a:pt x="80520" y="397149"/>
                </a:lnTo>
                <a:lnTo>
                  <a:pt x="99315" y="426184"/>
                </a:lnTo>
                <a:lnTo>
                  <a:pt x="118110" y="434700"/>
                </a:lnTo>
                <a:lnTo>
                  <a:pt x="131359" y="452243"/>
                </a:lnTo>
                <a:lnTo>
                  <a:pt x="115543" y="468967"/>
                </a:lnTo>
                <a:lnTo>
                  <a:pt x="118213" y="503747"/>
                </a:lnTo>
                <a:lnTo>
                  <a:pt x="137214" y="503747"/>
                </a:lnTo>
                <a:lnTo>
                  <a:pt x="149333" y="516879"/>
                </a:lnTo>
                <a:lnTo>
                  <a:pt x="171209" y="499540"/>
                </a:lnTo>
                <a:lnTo>
                  <a:pt x="187847" y="511133"/>
                </a:lnTo>
                <a:lnTo>
                  <a:pt x="219377" y="511133"/>
                </a:lnTo>
                <a:lnTo>
                  <a:pt x="231497" y="498925"/>
                </a:lnTo>
                <a:lnTo>
                  <a:pt x="231497" y="482202"/>
                </a:lnTo>
                <a:lnTo>
                  <a:pt x="251421" y="482202"/>
                </a:lnTo>
                <a:lnTo>
                  <a:pt x="260459" y="506620"/>
                </a:lnTo>
                <a:lnTo>
                  <a:pt x="260459" y="529088"/>
                </a:lnTo>
                <a:lnTo>
                  <a:pt x="276481" y="545093"/>
                </a:lnTo>
                <a:lnTo>
                  <a:pt x="297638" y="550838"/>
                </a:lnTo>
                <a:lnTo>
                  <a:pt x="304109" y="580386"/>
                </a:lnTo>
                <a:lnTo>
                  <a:pt x="309860" y="602136"/>
                </a:lnTo>
                <a:lnTo>
                  <a:pt x="322698" y="614961"/>
                </a:lnTo>
                <a:lnTo>
                  <a:pt x="341288" y="622040"/>
                </a:lnTo>
                <a:lnTo>
                  <a:pt x="349607" y="613730"/>
                </a:lnTo>
                <a:lnTo>
                  <a:pt x="370148" y="618859"/>
                </a:lnTo>
                <a:lnTo>
                  <a:pt x="406095" y="581617"/>
                </a:lnTo>
                <a:lnTo>
                  <a:pt x="445328" y="581617"/>
                </a:lnTo>
                <a:lnTo>
                  <a:pt x="480556" y="555968"/>
                </a:lnTo>
                <a:lnTo>
                  <a:pt x="497296" y="521393"/>
                </a:lnTo>
                <a:lnTo>
                  <a:pt x="497296" y="496360"/>
                </a:lnTo>
                <a:lnTo>
                  <a:pt x="472236" y="509800"/>
                </a:lnTo>
                <a:lnTo>
                  <a:pt x="450668" y="508261"/>
                </a:lnTo>
                <a:lnTo>
                  <a:pt x="450668" y="508261"/>
                </a:lnTo>
                <a:lnTo>
                  <a:pt x="450668" y="471326"/>
                </a:lnTo>
                <a:close/>
              </a:path>
            </a:pathLst>
          </a:custGeom>
          <a:noFill/>
          <a:ln w="19050" cap="flat">
            <a:solidFill>
              <a:schemeClr val="bg1">
                <a:alpha val="20000"/>
              </a:schemeClr>
            </a:solidFill>
            <a:prstDash val="dash"/>
            <a:miter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rtlCol="0" anchor="ctr"/>
          <a:lstStyle/>
          <a:p>
            <a:pPr algn="ctr"/>
            <a:r>
              <a:rPr lang="ru-RU" sz="100" dirty="0">
                <a:noFill/>
              </a:rPr>
              <a:t>61 </a:t>
            </a:r>
            <a:r>
              <a:rPr lang="en-US" sz="100" dirty="0">
                <a:noFill/>
              </a:rPr>
              <a:t>ROS </a:t>
            </a:r>
            <a:r>
              <a:rPr lang="ru-RU" sz="100" dirty="0">
                <a:noFill/>
              </a:rPr>
              <a:t>Ростовская область</a:t>
            </a:r>
            <a:endParaRPr lang="en-US" sz="10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9410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 стрелкой 7"/>
          <p:cNvCxnSpPr/>
          <p:nvPr/>
        </p:nvCxnSpPr>
        <p:spPr bwMode="auto">
          <a:xfrm>
            <a:off x="2931628" y="2364637"/>
            <a:ext cx="990600" cy="946651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420563" y="2492896"/>
            <a:ext cx="90679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Карьерный трек – очерёдность стадий профессионального развития специалиста, как правило, карьерный трек выглядит как цепочка этапов которые позволит претендовать на позицию повыше. По каждой из ступеней четко прописаны детали и конкретные критерии, которым должен соответствовать кандидат: опыт работы, навыки, багаж знаний.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Карьерные треки помогают мотивировать и удерживать сотрудников. Замотивированный работник, куда больше заинтересован в достижении целей. Карьерные треки помогают сотрудникам планировать свой рост в компании и оценивать перспективы продвижения, а также сделать популярнее рабочие профессии. Для компании карьерный трек помогает понять, как использовать лучшие качества работников, грамотно поощрять, ротировать.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40632" y="221418"/>
            <a:ext cx="6991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Этапы реализации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проекта: </a:t>
            </a: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к</a:t>
            </a: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арьерный трек</a:t>
            </a: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30575" y="1196753"/>
            <a:ext cx="4953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Выстраивание на основании анкетирования «карьерного трека» для студентов СПО.</a:t>
            </a:r>
          </a:p>
        </p:txBody>
      </p:sp>
    </p:spTree>
    <p:extLst>
      <p:ext uri="{BB962C8B-B14F-4D97-AF65-F5344CB8AC3E}">
        <p14:creationId xmlns:p14="http://schemas.microsoft.com/office/powerpoint/2010/main" val="197949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 стрелкой 7"/>
          <p:cNvCxnSpPr/>
          <p:nvPr/>
        </p:nvCxnSpPr>
        <p:spPr bwMode="auto">
          <a:xfrm>
            <a:off x="2931628" y="2364637"/>
            <a:ext cx="990600" cy="946651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588091" y="1484784"/>
            <a:ext cx="50705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Задачей карьерного трека является формирования индивидуальной траектории профессионально развития в компании, повышение прозрачности механизмов карьерного роста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84648" y="260647"/>
            <a:ext cx="7029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реализации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проекта: </a:t>
            </a: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Карьерный трек</a:t>
            </a: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10" name="Picture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202" y="1466161"/>
            <a:ext cx="3789973" cy="195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8893" y="3501008"/>
            <a:ext cx="88422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выстраивания индивидуальной траектории развития студента в ПАО «Газпром газораспределение Ростов-на-Дону» мы использовали комплексный тест «Бизнес-Профиль» Лаборатории гуманитарных технологий: что хочет студент (оценка мотивации), что он может (оценка интеллекта) и каковы особенности его личности, а также определить его профессиональные склонности, профориентацию (пригодность) и другие его качества.</a:t>
            </a:r>
          </a:p>
        </p:txBody>
      </p:sp>
    </p:spTree>
    <p:extLst>
      <p:ext uri="{BB962C8B-B14F-4D97-AF65-F5344CB8AC3E}">
        <p14:creationId xmlns:p14="http://schemas.microsoft.com/office/powerpoint/2010/main" val="1388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1207"/>
          <p:cNvSpPr>
            <a:spLocks noChangeShapeType="1"/>
          </p:cNvSpPr>
          <p:nvPr/>
        </p:nvSpPr>
        <p:spPr bwMode="auto">
          <a:xfrm>
            <a:off x="7006" y="6093296"/>
            <a:ext cx="9906000" cy="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102401" tIns="51200" rIns="102401" bIns="5120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 bwMode="auto">
          <a:xfrm>
            <a:off x="2931628" y="2364637"/>
            <a:ext cx="990600" cy="946651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1568624" y="260648"/>
            <a:ext cx="8128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Диагностика студента для карьерного трека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/>
          <a:stretch>
            <a:fillRect/>
          </a:stretch>
        </p:blipFill>
        <p:spPr>
          <a:xfrm>
            <a:off x="278097" y="1196752"/>
            <a:ext cx="4692658" cy="2453318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3"/>
          <a:stretch>
            <a:fillRect/>
          </a:stretch>
        </p:blipFill>
        <p:spPr>
          <a:xfrm>
            <a:off x="4970755" y="1196752"/>
            <a:ext cx="4726462" cy="2453318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4"/>
          <a:stretch>
            <a:fillRect/>
          </a:stretch>
        </p:blipFill>
        <p:spPr>
          <a:xfrm>
            <a:off x="278097" y="3650070"/>
            <a:ext cx="4692658" cy="2227202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5"/>
          <a:stretch>
            <a:fillRect/>
          </a:stretch>
        </p:blipFill>
        <p:spPr>
          <a:xfrm>
            <a:off x="4960006" y="3650070"/>
            <a:ext cx="4737211" cy="222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7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1207"/>
          <p:cNvSpPr>
            <a:spLocks noChangeShapeType="1"/>
          </p:cNvSpPr>
          <p:nvPr/>
        </p:nvSpPr>
        <p:spPr bwMode="auto">
          <a:xfrm>
            <a:off x="7006" y="6093296"/>
            <a:ext cx="9906000" cy="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102401" tIns="51200" rIns="102401" bIns="5120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 bwMode="auto">
          <a:xfrm>
            <a:off x="2931628" y="2364637"/>
            <a:ext cx="990600" cy="946651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1640632" y="260648"/>
            <a:ext cx="83685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Карьерный трек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 descr="C:\Users\ponamarenkoan\Desktop\Новый точечный рисунок.bmp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3"/>
          <a:stretch/>
        </p:blipFill>
        <p:spPr bwMode="auto">
          <a:xfrm>
            <a:off x="999165" y="1556792"/>
            <a:ext cx="7921681" cy="4176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32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 стрелкой 7"/>
          <p:cNvCxnSpPr/>
          <p:nvPr/>
        </p:nvCxnSpPr>
        <p:spPr bwMode="auto">
          <a:xfrm>
            <a:off x="2931628" y="2364637"/>
            <a:ext cx="990600" cy="946651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570126" y="1315274"/>
            <a:ext cx="87797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Управление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карьерой в компании должно строиться на пересечении потребностей и возможностей компании и сотрудников</a:t>
            </a: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23" y="2132856"/>
            <a:ext cx="4560888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052603" y="2132856"/>
            <a:ext cx="4665663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Барьеры для появление карьерных маршрутов:</a:t>
            </a:r>
          </a:p>
          <a:p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Потребности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компании в карьерных маршрутах отсутствуют или они не проанализированы. </a:t>
            </a:r>
            <a:endPara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компании практики перемещения сотрудников экономически не выгодны. </a:t>
            </a:r>
            <a:endPara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разработки карьерных маршрутов отсутствует. </a:t>
            </a:r>
            <a:endPara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HR-процессов и менеджмента компании низкий.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40632" y="322619"/>
            <a:ext cx="87797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реализации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проекта: карьерные изменения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700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1207"/>
          <p:cNvSpPr>
            <a:spLocks noChangeShapeType="1"/>
          </p:cNvSpPr>
          <p:nvPr/>
        </p:nvSpPr>
        <p:spPr bwMode="auto">
          <a:xfrm>
            <a:off x="7006" y="6093296"/>
            <a:ext cx="9906000" cy="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102401" tIns="51200" rIns="102401" bIns="5120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 bwMode="auto">
          <a:xfrm>
            <a:off x="2931628" y="2364637"/>
            <a:ext cx="990600" cy="946651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1514412" y="116632"/>
            <a:ext cx="83685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построения карьеры – задача компании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17" y="1614489"/>
            <a:ext cx="9503569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51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 стрелкой 7"/>
          <p:cNvCxnSpPr/>
          <p:nvPr/>
        </p:nvCxnSpPr>
        <p:spPr bwMode="auto">
          <a:xfrm>
            <a:off x="2931628" y="2364637"/>
            <a:ext cx="990600" cy="946651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1633017" y="116632"/>
            <a:ext cx="83685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Карьерные маршруты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инструмент управления карьерой</a:t>
            </a:r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33" y="1484784"/>
            <a:ext cx="9544844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64800" y="4293096"/>
            <a:ext cx="83685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Оптимальные горизонтальные и вертикальные переходы, возможные на определенных должностях компании, привязанные к компетенциям и требованиям, визуально представленные в материалах</a:t>
            </a:r>
          </a:p>
        </p:txBody>
      </p:sp>
    </p:spTree>
    <p:extLst>
      <p:ext uri="{BB962C8B-B14F-4D97-AF65-F5344CB8AC3E}">
        <p14:creationId xmlns:p14="http://schemas.microsoft.com/office/powerpoint/2010/main" val="260349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1207"/>
          <p:cNvSpPr>
            <a:spLocks noChangeShapeType="1"/>
          </p:cNvSpPr>
          <p:nvPr/>
        </p:nvSpPr>
        <p:spPr bwMode="auto">
          <a:xfrm>
            <a:off x="7006" y="6093296"/>
            <a:ext cx="9906000" cy="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102401" tIns="51200" rIns="102401" bIns="5120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 bwMode="auto">
          <a:xfrm>
            <a:off x="2931628" y="2364637"/>
            <a:ext cx="990600" cy="946651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1640632" y="116632"/>
            <a:ext cx="83685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Выгоды от внедрения практик управления карьерой сотрудников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2" y="1474045"/>
            <a:ext cx="9607288" cy="391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16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 стрелкой 7"/>
          <p:cNvCxnSpPr/>
          <p:nvPr/>
        </p:nvCxnSpPr>
        <p:spPr bwMode="auto">
          <a:xfrm>
            <a:off x="2931628" y="2364637"/>
            <a:ext cx="990600" cy="946651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198934" y="1340768"/>
            <a:ext cx="952259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Карьерограмма -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прописанный прогноз развития того или иного сотрудника в ПАО «Газпром газораспределение Ростов-на-Дону». Отметим, что в настоящее время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карьерогаммы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существуют для уже работающих специалистов, однако мы придерживаемся мнения о необходимости планирования карьеры еще при обучении специальности и создании для каждого студента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карьерограммы,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которая в дальнейшем поможет ему (студенту) правильно сориентироваться в компании. В ходе проведения анкетирования было выявлено, что 93 % студентов ассоциируют с производством. Планирование карьеры будущего работника должно начинаться с третьего курса, когда у студента сформировались основы профессиональных ценностей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Карьерограмма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помогает студенту осмыслить и правильно сформулировать цели по развитию своей карьеры, наглядно представлять себе какие шаги необходимо сделать для реализации своих планов еще на стадии обучения.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84648" y="306428"/>
            <a:ext cx="7783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реализации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Знакомство с карьерогаммой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26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 стрелкой 7"/>
          <p:cNvCxnSpPr/>
          <p:nvPr/>
        </p:nvCxnSpPr>
        <p:spPr bwMode="auto">
          <a:xfrm>
            <a:off x="2931628" y="2364637"/>
            <a:ext cx="990600" cy="946651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1928664" y="264135"/>
            <a:ext cx="68407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реализации проекта: </a:t>
            </a:r>
            <a:endParaRPr lang="ru-RU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2" name="Picture 6" descr="\\192.168.16.60\share_muhanov\горизонтальная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8" b="7817"/>
          <a:stretch/>
        </p:blipFill>
        <p:spPr bwMode="auto">
          <a:xfrm>
            <a:off x="1356671" y="1628800"/>
            <a:ext cx="7206669" cy="463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4488" y="1196752"/>
            <a:ext cx="3888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Горизонтальная карьерограмма</a:t>
            </a:r>
          </a:p>
        </p:txBody>
      </p:sp>
    </p:spTree>
    <p:extLst>
      <p:ext uri="{BB962C8B-B14F-4D97-AF65-F5344CB8AC3E}">
        <p14:creationId xmlns:p14="http://schemas.microsoft.com/office/powerpoint/2010/main" val="272523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564" y="1499364"/>
            <a:ext cx="9029039" cy="718953"/>
          </a:xfrm>
          <a:prstGeom prst="rect">
            <a:avLst/>
          </a:prstGeom>
          <a:noFill/>
        </p:spPr>
        <p:txBody>
          <a:bodyPr wrap="square" lIns="102401" tIns="51200" rIns="102401" bIns="51200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Одной из острых проблем работодателя является проблема привлечения молодых кадров на рабочие профессии. </a:t>
            </a: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36" b="100000" l="1365" r="100000">
                        <a14:backgroundMark x1="75828" y1="8906" x2="76998" y2="8397"/>
                        <a14:backgroundMark x1="85965" y1="19593" x2="85965" y2="19593"/>
                        <a14:backgroundMark x1="88694" y1="21883" x2="88694" y2="21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264" y="3129851"/>
            <a:ext cx="2939339" cy="225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434563" y="236321"/>
            <a:ext cx="9029041" cy="5716803"/>
            <a:chOff x="738190" y="216008"/>
            <a:chExt cx="6984563" cy="4404305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725531" y="216008"/>
              <a:ext cx="5997222" cy="364199"/>
            </a:xfrm>
            <a:prstGeom prst="rect">
              <a:avLst/>
            </a:prstGeom>
          </p:spPr>
          <p:txBody>
            <a:bodyPr wrap="square" lIns="102401" tIns="51200" rIns="102401" bIns="51200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</a:rPr>
                <a:t>Предпосылки для запуска проекта</a:t>
              </a:r>
              <a:endParaRPr kumimoji="0" lang="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38190" y="2155021"/>
              <a:ext cx="13227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rPr>
                <a:t>Причины: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48713" y="2585315"/>
              <a:ext cx="4688683" cy="2034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sz="1800" b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rPr>
                <a:t>- </a:t>
              </a:r>
              <a:r>
                <a:rPr kumimoji="0" lang="ru-RU" sz="1800" b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rPr>
                <a:t>Молодёжь не имеют долгосрочных планов в реализации своей профессиональной деятельности</a:t>
              </a:r>
              <a:endParaRPr kumimoji="0" lang="en-US" sz="1800" b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endParaRPr>
            </a:p>
            <a:p>
              <a:pPr marL="285750" marR="0" lvl="0" indent="-28575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ru-RU" sz="1800" b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endParaRPr>
            </a:p>
            <a:p>
              <a:pPr lvl="0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sz="1800" b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rPr>
                <a:t>- </a:t>
              </a:r>
              <a:r>
                <a:rPr kumimoji="0" lang="ru-RU" sz="1800" b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rPr>
                <a:t>Завышенные ожидания (высокая, </a:t>
              </a:r>
              <a:r>
                <a:rPr lang="ru-RU" sz="18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З/П </a:t>
              </a:r>
              <a:r>
                <a:rPr kumimoji="0" lang="ru-RU" sz="1800" b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rPr>
                <a:t>должность)</a:t>
              </a:r>
              <a:endParaRPr kumimoji="0" lang="en-US" sz="1800" b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endParaRPr>
            </a:p>
            <a:p>
              <a:pPr lvl="0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ru-RU" sz="1800" b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endParaRP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rPr>
                <a:t>- Затраты на обучение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endParaRP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charset="0"/>
                </a:rPr>
                <a:t>- Низкий уровень профессиональной подготовки специалистов после СПО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188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 стрелкой 7"/>
          <p:cNvCxnSpPr/>
          <p:nvPr/>
        </p:nvCxnSpPr>
        <p:spPr bwMode="auto">
          <a:xfrm>
            <a:off x="2931628" y="2364637"/>
            <a:ext cx="990600" cy="946651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775753" y="404664"/>
            <a:ext cx="8368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5" name="Picture 7" descr="\\192.168.16.60\share_muhanov\вертикалка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3" b="8150"/>
          <a:stretch/>
        </p:blipFill>
        <p:spPr bwMode="auto">
          <a:xfrm>
            <a:off x="553076" y="1412776"/>
            <a:ext cx="8813860" cy="473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40632" y="44624"/>
            <a:ext cx="98989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реализации проекта: </a:t>
            </a:r>
            <a:endParaRPr lang="ru-RU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Вертикальная карьерограмма</a:t>
            </a:r>
          </a:p>
        </p:txBody>
      </p:sp>
    </p:spTree>
    <p:extLst>
      <p:ext uri="{BB962C8B-B14F-4D97-AF65-F5344CB8AC3E}">
        <p14:creationId xmlns:p14="http://schemas.microsoft.com/office/powerpoint/2010/main" val="318832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 стрелкой 7"/>
          <p:cNvCxnSpPr/>
          <p:nvPr/>
        </p:nvCxnSpPr>
        <p:spPr bwMode="auto">
          <a:xfrm>
            <a:off x="2931628" y="2364637"/>
            <a:ext cx="990600" cy="946651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" name="Прямоугольник 8"/>
          <p:cNvSpPr/>
          <p:nvPr/>
        </p:nvSpPr>
        <p:spPr>
          <a:xfrm>
            <a:off x="869166" y="1512243"/>
            <a:ext cx="21756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наставника и наставляемого осуществляется на основании индивидуального графика сопровождения. 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79" name="Picture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627" y="1484785"/>
            <a:ext cx="6568923" cy="363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84648" y="332656"/>
            <a:ext cx="71960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реализации 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проекта: </a:t>
            </a: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Взаимодействие </a:t>
            </a: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5154" y="5445224"/>
            <a:ext cx="87518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Главной задачей наставника по отношению к наставляемому является оказание необходимой практической помощи на всех этапах взаимодействия</a:t>
            </a:r>
            <a:endParaRPr lang="ru-RU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992560" y="4163373"/>
            <a:ext cx="1403782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23" y="1484785"/>
            <a:ext cx="567531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68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 стрелкой 7"/>
          <p:cNvCxnSpPr/>
          <p:nvPr/>
        </p:nvCxnSpPr>
        <p:spPr bwMode="auto">
          <a:xfrm>
            <a:off x="2931628" y="2364637"/>
            <a:ext cx="990600" cy="946651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867486" y="1628800"/>
            <a:ext cx="862374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  Проведение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совместных тренингов с целевой аудиторией  проекта (студент, наставник, непосредственный руководитель) на базе Учебно-методического центра ПАО «Газпром газораспределение Ростов-на-Дону» с использованием портфеля кейсов на ситуативные решения типовых проблем в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профессии.</a:t>
            </a:r>
          </a:p>
          <a:p>
            <a:pPr marL="342900" indent="-342900">
              <a:buFontTx/>
              <a:buChar char="-"/>
            </a:pP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  Трудоустройство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привлеченных обучающихся профильных средне специальных учебных заведений в ПАО «Газпром газораспределение Ростов-на-Дону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marL="342900" indent="-342900">
              <a:buFontTx/>
              <a:buChar char="-"/>
            </a:pP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  Назначение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наставников. Разработка и реализация индивидуальных планов работ (далее ИПР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>
              <a:buFontTx/>
              <a:buChar char="-"/>
            </a:pP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0632" y="293888"/>
            <a:ext cx="7077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реализации проекта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взаимодействие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39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 стрелкой 7"/>
          <p:cNvCxnSpPr/>
          <p:nvPr/>
        </p:nvCxnSpPr>
        <p:spPr bwMode="auto">
          <a:xfrm>
            <a:off x="2931628" y="2364637"/>
            <a:ext cx="990600" cy="946651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648135" y="1700808"/>
            <a:ext cx="86237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  Сопровождение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адаптация молодых специалистов на всех этапах проекта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Tx/>
              <a:buChar char="-"/>
            </a:pP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   Консультации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наставников с эйчаром (сотрудником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отвечающем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сопровождение наставников)  с разбором сложных ситуаций возникающих при реализации проекта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Tx/>
              <a:buChar char="-"/>
            </a:pP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6)   Анализ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результатов адаптации, в том числе с использованием платформ тестирования и электронных ресурсов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Tx/>
              <a:buChar char="-"/>
            </a:pP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7)   Итоговое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тестирование. Допуск к самостоятельной работе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Tx/>
              <a:buChar char="-"/>
            </a:pP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0632" y="341462"/>
            <a:ext cx="7077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реализации проекта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взаимодействие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82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 стрелкой 7"/>
          <p:cNvCxnSpPr/>
          <p:nvPr/>
        </p:nvCxnSpPr>
        <p:spPr bwMode="auto">
          <a:xfrm>
            <a:off x="2931628" y="2364637"/>
            <a:ext cx="990600" cy="946651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1208584" y="1482489"/>
            <a:ext cx="577264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начала реализации проекта наставничества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обучающихся Ростовского строительного колледжа трудоустроены в ПАО «Газпром газораспределение Ростов-на-Дону», 50 человек изъявили желание трудоустроиться в компании в текущем году. </a:t>
            </a:r>
            <a:endParaRPr 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результатам социологического мониторинга уровень удовлетворенности работников компании по сравнению с 2021 годом вырос на 2.9 п.п. (с 64,2 % до 67,1 %), а показатель престижности работы в компании вырос на 2 п.п. (с 65,5 % до 67,5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%).</a:t>
            </a:r>
          </a:p>
          <a:p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Согласно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результатам единого социологического мониторинга показатель «возможность карьерного роста» вырос на 1,6 п.п. (с 60,6 % до 62,2 %).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56656" y="292131"/>
            <a:ext cx="5902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и оценка эффективности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89" y="1628800"/>
            <a:ext cx="567531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89" y="3300404"/>
            <a:ext cx="567531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88" y="4880173"/>
            <a:ext cx="567531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100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" b="99837" l="4762" r="991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280" y="1124744"/>
            <a:ext cx="2010436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1" name="Picture 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42" b="99235" l="0" r="100000">
                        <a14:foregroundMark x1="13293" y1="28107" x2="14850" y2="21606"/>
                        <a14:foregroundMark x1="36287" y1="27533" x2="38084" y2="25813"/>
                        <a14:foregroundMark x1="57246" y1="28298" x2="59162" y2="24474"/>
                        <a14:foregroundMark x1="10180" y1="53155" x2="17725" y2="45889"/>
                        <a14:foregroundMark x1="38084" y1="55449" x2="40120" y2="50478"/>
                        <a14:foregroundMark x1="31497" y1="40153" x2="42036" y2="57361"/>
                        <a14:foregroundMark x1="54970" y1="41109" x2="62395" y2="627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7" y="4437427"/>
            <a:ext cx="323753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3" name="Picture 2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711" r="96711">
                        <a14:foregroundMark x1="46316" y1="47301" x2="53026" y2="33419"/>
                        <a14:foregroundMark x1="70658" y1="86375" x2="75789" y2="42674"/>
                        <a14:foregroundMark x1="87237" y1="82519" x2="83289" y2="59640"/>
                        <a14:foregroundMark x1="70658" y1="56555" x2="62763" y2="80977"/>
                        <a14:foregroundMark x1="76184" y1="60411" x2="76184" y2="73522"/>
                        <a14:foregroundMark x1="47105" y1="31105" x2="49868" y2="36504"/>
                        <a14:foregroundMark x1="51053" y1="53470" x2="54211" y2="34961"/>
                        <a14:foregroundMark x1="39211" y1="43445" x2="51842" y2="25707"/>
                        <a14:foregroundMark x1="77368" y1="82519" x2="80132" y2="54242"/>
                        <a14:foregroundMark x1="12763" y1="81748" x2="29737" y2="56555"/>
                        <a14:foregroundMark x1="30132" y1="81748" x2="15921" y2="68895"/>
                        <a14:foregroundMark x1="33289" y1="75835" x2="21053" y2="51928"/>
                        <a14:foregroundMark x1="22632" y1="51157" x2="17895" y2="72751"/>
                        <a14:foregroundMark x1="63947" y1="65810" x2="75395" y2="41902"/>
                        <a14:foregroundMark x1="76974" y1="34961" x2="88026" y2="77378"/>
                        <a14:foregroundMark x1="46711" y1="91774" x2="60395" y2="78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858" y="3235611"/>
            <a:ext cx="2618978" cy="123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64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 стрелкой 7"/>
          <p:cNvCxnSpPr/>
          <p:nvPr/>
        </p:nvCxnSpPr>
        <p:spPr bwMode="auto">
          <a:xfrm>
            <a:off x="2931628" y="2364637"/>
            <a:ext cx="990600" cy="946651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648135" y="1312872"/>
            <a:ext cx="86237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Уникальность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данной практики состоит в том, что для вновь принятого сотрудника в компанию разрабатываются карьерные треки, которые мотивируют сотрудников на планирование развития своей карьеры, оставаясь преданным компании, а карьерограмма учитывает не только интересы человека, но и интересы бизнеса. Уникальными элементами данного проекта являются то, что проект ориентирован не только на запрос сотрудника, но и отвечает интересам работодателя.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12640" y="284361"/>
            <a:ext cx="7008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Уникальность практики – в чем заключается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54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17" y="3573016"/>
            <a:ext cx="8073347" cy="249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33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61 Ростовская обл">
            <a:extLst>
              <a:ext uri="{FF2B5EF4-FFF2-40B4-BE49-F238E27FC236}">
                <a16:creationId xmlns:a16="http://schemas.microsoft.com/office/drawing/2014/main" xmlns="" id="{DC343EB8-17AB-4015-A468-B65BA98FA229}"/>
              </a:ext>
            </a:extLst>
          </p:cNvPr>
          <p:cNvSpPr/>
          <p:nvPr/>
        </p:nvSpPr>
        <p:spPr>
          <a:xfrm>
            <a:off x="4907823" y="1482849"/>
            <a:ext cx="4752529" cy="4491365"/>
          </a:xfrm>
          <a:custGeom>
            <a:avLst/>
            <a:gdLst>
              <a:gd name="connsiteX0" fmla="*/ 413695 w 550086"/>
              <a:gd name="connsiteY0" fmla="*/ 436238 h 622040"/>
              <a:gd name="connsiteX1" fmla="*/ 405376 w 550086"/>
              <a:gd name="connsiteY1" fmla="*/ 405460 h 622040"/>
              <a:gd name="connsiteX2" fmla="*/ 415646 w 550086"/>
              <a:gd name="connsiteY2" fmla="*/ 376938 h 622040"/>
              <a:gd name="connsiteX3" fmla="*/ 415646 w 550086"/>
              <a:gd name="connsiteY3" fmla="*/ 346159 h 622040"/>
              <a:gd name="connsiteX4" fmla="*/ 377543 w 550086"/>
              <a:gd name="connsiteY4" fmla="*/ 318766 h 622040"/>
              <a:gd name="connsiteX5" fmla="*/ 399008 w 550086"/>
              <a:gd name="connsiteY5" fmla="*/ 297323 h 622040"/>
              <a:gd name="connsiteX6" fmla="*/ 399008 w 550086"/>
              <a:gd name="connsiteY6" fmla="*/ 275778 h 622040"/>
              <a:gd name="connsiteX7" fmla="*/ 427971 w 550086"/>
              <a:gd name="connsiteY7" fmla="*/ 263774 h 622040"/>
              <a:gd name="connsiteX8" fmla="*/ 450668 w 550086"/>
              <a:gd name="connsiteY8" fmla="*/ 286448 h 622040"/>
              <a:gd name="connsiteX9" fmla="*/ 486512 w 550086"/>
              <a:gd name="connsiteY9" fmla="*/ 280498 h 622040"/>
              <a:gd name="connsiteX10" fmla="*/ 510340 w 550086"/>
              <a:gd name="connsiteY10" fmla="*/ 234022 h 622040"/>
              <a:gd name="connsiteX11" fmla="*/ 494729 w 550086"/>
              <a:gd name="connsiteY11" fmla="*/ 172977 h 622040"/>
              <a:gd name="connsiteX12" fmla="*/ 535811 w 550086"/>
              <a:gd name="connsiteY12" fmla="*/ 132452 h 622040"/>
              <a:gd name="connsiteX13" fmla="*/ 550087 w 550086"/>
              <a:gd name="connsiteY13" fmla="*/ 95517 h 622040"/>
              <a:gd name="connsiteX14" fmla="*/ 525540 w 550086"/>
              <a:gd name="connsiteY14" fmla="*/ 58582 h 622040"/>
              <a:gd name="connsiteX15" fmla="*/ 523075 w 550086"/>
              <a:gd name="connsiteY15" fmla="*/ 35909 h 622040"/>
              <a:gd name="connsiteX16" fmla="*/ 479323 w 550086"/>
              <a:gd name="connsiteY16" fmla="*/ 35909 h 622040"/>
              <a:gd name="connsiteX17" fmla="*/ 463917 w 550086"/>
              <a:gd name="connsiteY17" fmla="*/ 51400 h 622040"/>
              <a:gd name="connsiteX18" fmla="*/ 439885 w 550086"/>
              <a:gd name="connsiteY18" fmla="*/ 51400 h 622040"/>
              <a:gd name="connsiteX19" fmla="*/ 427971 w 550086"/>
              <a:gd name="connsiteY19" fmla="*/ 34678 h 622040"/>
              <a:gd name="connsiteX20" fmla="*/ 398289 w 550086"/>
              <a:gd name="connsiteY20" fmla="*/ 34678 h 622040"/>
              <a:gd name="connsiteX21" fmla="*/ 398289 w 550086"/>
              <a:gd name="connsiteY21" fmla="*/ 13132 h 622040"/>
              <a:gd name="connsiteX22" fmla="*/ 385143 w 550086"/>
              <a:gd name="connsiteY22" fmla="*/ 0 h 622040"/>
              <a:gd name="connsiteX23" fmla="*/ 371483 w 550086"/>
              <a:gd name="connsiteY23" fmla="*/ 17544 h 622040"/>
              <a:gd name="connsiteX24" fmla="*/ 359467 w 550086"/>
              <a:gd name="connsiteY24" fmla="*/ 46681 h 622040"/>
              <a:gd name="connsiteX25" fmla="*/ 296201 w 550086"/>
              <a:gd name="connsiteY25" fmla="*/ 55197 h 622040"/>
              <a:gd name="connsiteX26" fmla="*/ 297844 w 550086"/>
              <a:gd name="connsiteY26" fmla="*/ 82590 h 622040"/>
              <a:gd name="connsiteX27" fmla="*/ 273914 w 550086"/>
              <a:gd name="connsiteY27" fmla="*/ 79101 h 622040"/>
              <a:gd name="connsiteX28" fmla="*/ 249983 w 550086"/>
              <a:gd name="connsiteY28" fmla="*/ 103006 h 622040"/>
              <a:gd name="connsiteX29" fmla="*/ 256762 w 550086"/>
              <a:gd name="connsiteY29" fmla="*/ 140659 h 622040"/>
              <a:gd name="connsiteX30" fmla="*/ 231086 w 550086"/>
              <a:gd name="connsiteY30" fmla="*/ 156049 h 622040"/>
              <a:gd name="connsiteX31" fmla="*/ 193496 w 550086"/>
              <a:gd name="connsiteY31" fmla="*/ 193701 h 622040"/>
              <a:gd name="connsiteX32" fmla="*/ 152414 w 550086"/>
              <a:gd name="connsiteY32" fmla="*/ 149277 h 622040"/>
              <a:gd name="connsiteX33" fmla="*/ 124992 w 550086"/>
              <a:gd name="connsiteY33" fmla="*/ 120140 h 622040"/>
              <a:gd name="connsiteX34" fmla="*/ 95926 w 550086"/>
              <a:gd name="connsiteY34" fmla="*/ 132144 h 622040"/>
              <a:gd name="connsiteX35" fmla="*/ 63369 w 550086"/>
              <a:gd name="connsiteY35" fmla="*/ 117985 h 622040"/>
              <a:gd name="connsiteX36" fmla="*/ 25676 w 550086"/>
              <a:gd name="connsiteY36" fmla="*/ 135016 h 622040"/>
              <a:gd name="connsiteX37" fmla="*/ 0 w 550086"/>
              <a:gd name="connsiteY37" fmla="*/ 162409 h 622040"/>
              <a:gd name="connsiteX38" fmla="*/ 20541 w 550086"/>
              <a:gd name="connsiteY38" fmla="*/ 169284 h 622040"/>
              <a:gd name="connsiteX39" fmla="*/ 39439 w 550086"/>
              <a:gd name="connsiteY39" fmla="*/ 188058 h 622040"/>
              <a:gd name="connsiteX40" fmla="*/ 68504 w 550086"/>
              <a:gd name="connsiteY40" fmla="*/ 194933 h 622040"/>
              <a:gd name="connsiteX41" fmla="*/ 89045 w 550086"/>
              <a:gd name="connsiteY41" fmla="*/ 210322 h 622040"/>
              <a:gd name="connsiteX42" fmla="*/ 82164 w 550086"/>
              <a:gd name="connsiteY42" fmla="*/ 241101 h 622040"/>
              <a:gd name="connsiteX43" fmla="*/ 53098 w 550086"/>
              <a:gd name="connsiteY43" fmla="*/ 229097 h 622040"/>
              <a:gd name="connsiteX44" fmla="*/ 13762 w 550086"/>
              <a:gd name="connsiteY44" fmla="*/ 223967 h 622040"/>
              <a:gd name="connsiteX45" fmla="*/ 7703 w 550086"/>
              <a:gd name="connsiteY45" fmla="*/ 246231 h 622040"/>
              <a:gd name="connsiteX46" fmla="*/ 6060 w 550086"/>
              <a:gd name="connsiteY46" fmla="*/ 263774 h 622040"/>
              <a:gd name="connsiteX47" fmla="*/ 24444 w 550086"/>
              <a:gd name="connsiteY47" fmla="*/ 282242 h 622040"/>
              <a:gd name="connsiteX48" fmla="*/ 43650 w 550086"/>
              <a:gd name="connsiteY48" fmla="*/ 270649 h 622040"/>
              <a:gd name="connsiteX49" fmla="*/ 103629 w 550086"/>
              <a:gd name="connsiteY49" fmla="*/ 333027 h 622040"/>
              <a:gd name="connsiteX50" fmla="*/ 84731 w 550086"/>
              <a:gd name="connsiteY50" fmla="*/ 339080 h 622040"/>
              <a:gd name="connsiteX51" fmla="*/ 89867 w 550086"/>
              <a:gd name="connsiteY51" fmla="*/ 365550 h 622040"/>
              <a:gd name="connsiteX52" fmla="*/ 66347 w 550086"/>
              <a:gd name="connsiteY52" fmla="*/ 383914 h 622040"/>
              <a:gd name="connsiteX53" fmla="*/ 80520 w 550086"/>
              <a:gd name="connsiteY53" fmla="*/ 397149 h 622040"/>
              <a:gd name="connsiteX54" fmla="*/ 99315 w 550086"/>
              <a:gd name="connsiteY54" fmla="*/ 426184 h 622040"/>
              <a:gd name="connsiteX55" fmla="*/ 118110 w 550086"/>
              <a:gd name="connsiteY55" fmla="*/ 434700 h 622040"/>
              <a:gd name="connsiteX56" fmla="*/ 131359 w 550086"/>
              <a:gd name="connsiteY56" fmla="*/ 452243 h 622040"/>
              <a:gd name="connsiteX57" fmla="*/ 115543 w 550086"/>
              <a:gd name="connsiteY57" fmla="*/ 468967 h 622040"/>
              <a:gd name="connsiteX58" fmla="*/ 118213 w 550086"/>
              <a:gd name="connsiteY58" fmla="*/ 503747 h 622040"/>
              <a:gd name="connsiteX59" fmla="*/ 137214 w 550086"/>
              <a:gd name="connsiteY59" fmla="*/ 503747 h 622040"/>
              <a:gd name="connsiteX60" fmla="*/ 149333 w 550086"/>
              <a:gd name="connsiteY60" fmla="*/ 516879 h 622040"/>
              <a:gd name="connsiteX61" fmla="*/ 171209 w 550086"/>
              <a:gd name="connsiteY61" fmla="*/ 499540 h 622040"/>
              <a:gd name="connsiteX62" fmla="*/ 187847 w 550086"/>
              <a:gd name="connsiteY62" fmla="*/ 511133 h 622040"/>
              <a:gd name="connsiteX63" fmla="*/ 219377 w 550086"/>
              <a:gd name="connsiteY63" fmla="*/ 511133 h 622040"/>
              <a:gd name="connsiteX64" fmla="*/ 231497 w 550086"/>
              <a:gd name="connsiteY64" fmla="*/ 498925 h 622040"/>
              <a:gd name="connsiteX65" fmla="*/ 231497 w 550086"/>
              <a:gd name="connsiteY65" fmla="*/ 482202 h 622040"/>
              <a:gd name="connsiteX66" fmla="*/ 251421 w 550086"/>
              <a:gd name="connsiteY66" fmla="*/ 482202 h 622040"/>
              <a:gd name="connsiteX67" fmla="*/ 260459 w 550086"/>
              <a:gd name="connsiteY67" fmla="*/ 506620 h 622040"/>
              <a:gd name="connsiteX68" fmla="*/ 260459 w 550086"/>
              <a:gd name="connsiteY68" fmla="*/ 529088 h 622040"/>
              <a:gd name="connsiteX69" fmla="*/ 276481 w 550086"/>
              <a:gd name="connsiteY69" fmla="*/ 545093 h 622040"/>
              <a:gd name="connsiteX70" fmla="*/ 297638 w 550086"/>
              <a:gd name="connsiteY70" fmla="*/ 550838 h 622040"/>
              <a:gd name="connsiteX71" fmla="*/ 304109 w 550086"/>
              <a:gd name="connsiteY71" fmla="*/ 580386 h 622040"/>
              <a:gd name="connsiteX72" fmla="*/ 309860 w 550086"/>
              <a:gd name="connsiteY72" fmla="*/ 602136 h 622040"/>
              <a:gd name="connsiteX73" fmla="*/ 322698 w 550086"/>
              <a:gd name="connsiteY73" fmla="*/ 614961 h 622040"/>
              <a:gd name="connsiteX74" fmla="*/ 341288 w 550086"/>
              <a:gd name="connsiteY74" fmla="*/ 622040 h 622040"/>
              <a:gd name="connsiteX75" fmla="*/ 349607 w 550086"/>
              <a:gd name="connsiteY75" fmla="*/ 613730 h 622040"/>
              <a:gd name="connsiteX76" fmla="*/ 370148 w 550086"/>
              <a:gd name="connsiteY76" fmla="*/ 618859 h 622040"/>
              <a:gd name="connsiteX77" fmla="*/ 406095 w 550086"/>
              <a:gd name="connsiteY77" fmla="*/ 581617 h 622040"/>
              <a:gd name="connsiteX78" fmla="*/ 445328 w 550086"/>
              <a:gd name="connsiteY78" fmla="*/ 581617 h 622040"/>
              <a:gd name="connsiteX79" fmla="*/ 480556 w 550086"/>
              <a:gd name="connsiteY79" fmla="*/ 555968 h 622040"/>
              <a:gd name="connsiteX80" fmla="*/ 497296 w 550086"/>
              <a:gd name="connsiteY80" fmla="*/ 521393 h 622040"/>
              <a:gd name="connsiteX81" fmla="*/ 497296 w 550086"/>
              <a:gd name="connsiteY81" fmla="*/ 496360 h 622040"/>
              <a:gd name="connsiteX82" fmla="*/ 472236 w 550086"/>
              <a:gd name="connsiteY82" fmla="*/ 509800 h 622040"/>
              <a:gd name="connsiteX83" fmla="*/ 450668 w 550086"/>
              <a:gd name="connsiteY83" fmla="*/ 508261 h 622040"/>
              <a:gd name="connsiteX84" fmla="*/ 450668 w 550086"/>
              <a:gd name="connsiteY84" fmla="*/ 508261 h 622040"/>
              <a:gd name="connsiteX85" fmla="*/ 450668 w 550086"/>
              <a:gd name="connsiteY85" fmla="*/ 471326 h 62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50086" h="622040">
                <a:moveTo>
                  <a:pt x="413695" y="436238"/>
                </a:moveTo>
                <a:lnTo>
                  <a:pt x="405376" y="405460"/>
                </a:lnTo>
                <a:lnTo>
                  <a:pt x="415646" y="376938"/>
                </a:lnTo>
                <a:lnTo>
                  <a:pt x="415646" y="346159"/>
                </a:lnTo>
                <a:lnTo>
                  <a:pt x="377543" y="318766"/>
                </a:lnTo>
                <a:lnTo>
                  <a:pt x="399008" y="297323"/>
                </a:lnTo>
                <a:lnTo>
                  <a:pt x="399008" y="275778"/>
                </a:lnTo>
                <a:lnTo>
                  <a:pt x="427971" y="263774"/>
                </a:lnTo>
                <a:lnTo>
                  <a:pt x="450668" y="286448"/>
                </a:lnTo>
                <a:lnTo>
                  <a:pt x="486512" y="280498"/>
                </a:lnTo>
                <a:lnTo>
                  <a:pt x="510340" y="234022"/>
                </a:lnTo>
                <a:lnTo>
                  <a:pt x="494729" y="172977"/>
                </a:lnTo>
                <a:lnTo>
                  <a:pt x="535811" y="132452"/>
                </a:lnTo>
                <a:lnTo>
                  <a:pt x="550087" y="95517"/>
                </a:lnTo>
                <a:lnTo>
                  <a:pt x="525540" y="58582"/>
                </a:lnTo>
                <a:lnTo>
                  <a:pt x="523075" y="35909"/>
                </a:lnTo>
                <a:lnTo>
                  <a:pt x="479323" y="35909"/>
                </a:lnTo>
                <a:lnTo>
                  <a:pt x="463917" y="51400"/>
                </a:lnTo>
                <a:lnTo>
                  <a:pt x="439885" y="51400"/>
                </a:lnTo>
                <a:lnTo>
                  <a:pt x="427971" y="34678"/>
                </a:lnTo>
                <a:lnTo>
                  <a:pt x="398289" y="34678"/>
                </a:lnTo>
                <a:lnTo>
                  <a:pt x="398289" y="13132"/>
                </a:lnTo>
                <a:lnTo>
                  <a:pt x="385143" y="0"/>
                </a:lnTo>
                <a:lnTo>
                  <a:pt x="371483" y="17544"/>
                </a:lnTo>
                <a:lnTo>
                  <a:pt x="359467" y="46681"/>
                </a:lnTo>
                <a:lnTo>
                  <a:pt x="296201" y="55197"/>
                </a:lnTo>
                <a:lnTo>
                  <a:pt x="297844" y="82590"/>
                </a:lnTo>
                <a:lnTo>
                  <a:pt x="273914" y="79101"/>
                </a:lnTo>
                <a:lnTo>
                  <a:pt x="249983" y="103006"/>
                </a:lnTo>
                <a:lnTo>
                  <a:pt x="256762" y="140659"/>
                </a:lnTo>
                <a:lnTo>
                  <a:pt x="231086" y="156049"/>
                </a:lnTo>
                <a:lnTo>
                  <a:pt x="193496" y="193701"/>
                </a:lnTo>
                <a:lnTo>
                  <a:pt x="152414" y="149277"/>
                </a:lnTo>
                <a:lnTo>
                  <a:pt x="124992" y="120140"/>
                </a:lnTo>
                <a:lnTo>
                  <a:pt x="95926" y="132144"/>
                </a:lnTo>
                <a:lnTo>
                  <a:pt x="63369" y="117985"/>
                </a:lnTo>
                <a:lnTo>
                  <a:pt x="25676" y="135016"/>
                </a:lnTo>
                <a:lnTo>
                  <a:pt x="0" y="162409"/>
                </a:lnTo>
                <a:lnTo>
                  <a:pt x="20541" y="169284"/>
                </a:lnTo>
                <a:lnTo>
                  <a:pt x="39439" y="188058"/>
                </a:lnTo>
                <a:lnTo>
                  <a:pt x="68504" y="194933"/>
                </a:lnTo>
                <a:lnTo>
                  <a:pt x="89045" y="210322"/>
                </a:lnTo>
                <a:lnTo>
                  <a:pt x="82164" y="241101"/>
                </a:lnTo>
                <a:lnTo>
                  <a:pt x="53098" y="229097"/>
                </a:lnTo>
                <a:lnTo>
                  <a:pt x="13762" y="223967"/>
                </a:lnTo>
                <a:lnTo>
                  <a:pt x="7703" y="246231"/>
                </a:lnTo>
                <a:lnTo>
                  <a:pt x="6060" y="263774"/>
                </a:lnTo>
                <a:lnTo>
                  <a:pt x="24444" y="282242"/>
                </a:lnTo>
                <a:lnTo>
                  <a:pt x="43650" y="270649"/>
                </a:lnTo>
                <a:lnTo>
                  <a:pt x="103629" y="333027"/>
                </a:lnTo>
                <a:lnTo>
                  <a:pt x="84731" y="339080"/>
                </a:lnTo>
                <a:lnTo>
                  <a:pt x="89867" y="365550"/>
                </a:lnTo>
                <a:lnTo>
                  <a:pt x="66347" y="383914"/>
                </a:lnTo>
                <a:lnTo>
                  <a:pt x="80520" y="397149"/>
                </a:lnTo>
                <a:lnTo>
                  <a:pt x="99315" y="426184"/>
                </a:lnTo>
                <a:lnTo>
                  <a:pt x="118110" y="434700"/>
                </a:lnTo>
                <a:lnTo>
                  <a:pt x="131359" y="452243"/>
                </a:lnTo>
                <a:lnTo>
                  <a:pt x="115543" y="468967"/>
                </a:lnTo>
                <a:lnTo>
                  <a:pt x="118213" y="503747"/>
                </a:lnTo>
                <a:lnTo>
                  <a:pt x="137214" y="503747"/>
                </a:lnTo>
                <a:lnTo>
                  <a:pt x="149333" y="516879"/>
                </a:lnTo>
                <a:lnTo>
                  <a:pt x="171209" y="499540"/>
                </a:lnTo>
                <a:lnTo>
                  <a:pt x="187847" y="511133"/>
                </a:lnTo>
                <a:lnTo>
                  <a:pt x="219377" y="511133"/>
                </a:lnTo>
                <a:lnTo>
                  <a:pt x="231497" y="498925"/>
                </a:lnTo>
                <a:lnTo>
                  <a:pt x="231497" y="482202"/>
                </a:lnTo>
                <a:lnTo>
                  <a:pt x="251421" y="482202"/>
                </a:lnTo>
                <a:lnTo>
                  <a:pt x="260459" y="506620"/>
                </a:lnTo>
                <a:lnTo>
                  <a:pt x="260459" y="529088"/>
                </a:lnTo>
                <a:lnTo>
                  <a:pt x="276481" y="545093"/>
                </a:lnTo>
                <a:lnTo>
                  <a:pt x="297638" y="550838"/>
                </a:lnTo>
                <a:lnTo>
                  <a:pt x="304109" y="580386"/>
                </a:lnTo>
                <a:lnTo>
                  <a:pt x="309860" y="602136"/>
                </a:lnTo>
                <a:lnTo>
                  <a:pt x="322698" y="614961"/>
                </a:lnTo>
                <a:lnTo>
                  <a:pt x="341288" y="622040"/>
                </a:lnTo>
                <a:lnTo>
                  <a:pt x="349607" y="613730"/>
                </a:lnTo>
                <a:lnTo>
                  <a:pt x="370148" y="618859"/>
                </a:lnTo>
                <a:lnTo>
                  <a:pt x="406095" y="581617"/>
                </a:lnTo>
                <a:lnTo>
                  <a:pt x="445328" y="581617"/>
                </a:lnTo>
                <a:lnTo>
                  <a:pt x="480556" y="555968"/>
                </a:lnTo>
                <a:lnTo>
                  <a:pt x="497296" y="521393"/>
                </a:lnTo>
                <a:lnTo>
                  <a:pt x="497296" y="496360"/>
                </a:lnTo>
                <a:lnTo>
                  <a:pt x="472236" y="509800"/>
                </a:lnTo>
                <a:lnTo>
                  <a:pt x="450668" y="508261"/>
                </a:lnTo>
                <a:lnTo>
                  <a:pt x="450668" y="508261"/>
                </a:lnTo>
                <a:lnTo>
                  <a:pt x="450668" y="47132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9050" cap="flat">
            <a:solidFill>
              <a:schemeClr val="bg1">
                <a:alpha val="20000"/>
              </a:schemeClr>
            </a:solidFill>
            <a:prstDash val="dash"/>
            <a:miter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 rtlCol="0" anchor="ctr"/>
          <a:lstStyle/>
          <a:p>
            <a:pPr algn="ctr"/>
            <a:r>
              <a:rPr lang="ru-RU" sz="100" dirty="0">
                <a:noFill/>
              </a:rPr>
              <a:t>61 </a:t>
            </a:r>
            <a:r>
              <a:rPr lang="en-US" sz="100" dirty="0">
                <a:noFill/>
              </a:rPr>
              <a:t>ROS </a:t>
            </a:r>
            <a:r>
              <a:rPr lang="ru-RU" sz="100" dirty="0">
                <a:noFill/>
              </a:rPr>
              <a:t>Ростовская область</a:t>
            </a:r>
            <a:endParaRPr lang="en-US" sz="100" dirty="0">
              <a:noFill/>
            </a:endParaRPr>
          </a:p>
        </p:txBody>
      </p:sp>
      <p:cxnSp>
        <p:nvCxnSpPr>
          <p:cNvPr id="8" name="Прямая со стрелкой 7"/>
          <p:cNvCxnSpPr/>
          <p:nvPr/>
        </p:nvCxnSpPr>
        <p:spPr bwMode="auto">
          <a:xfrm>
            <a:off x="2931628" y="2364637"/>
            <a:ext cx="990600" cy="946651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492418" y="1482849"/>
            <a:ext cx="834692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Данный проект реализуется на всех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20-ти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филиалах компании ПАО «Газпром газораспределение Ростов-на-Дону». </a:t>
            </a:r>
            <a:endPara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Учитывая положительный опыт проекта, данная система стала основой Положения о наставничестве ПАО «Газпром газораспределение Ростов-на-Дону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endParaRPr lang="ru-RU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Таким образом, тиражирование данной практики будет реализовано в филиалах компании на территории всей Ростовской области, а количество участников будет увеличено без ухудшения конечного результата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78521" y="260648"/>
            <a:ext cx="89491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тиражирования и масштабирования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1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 стрелкой 7"/>
          <p:cNvCxnSpPr/>
          <p:nvPr/>
        </p:nvCxnSpPr>
        <p:spPr bwMode="auto">
          <a:xfrm>
            <a:off x="2931628" y="2364637"/>
            <a:ext cx="990600" cy="946651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Прямоугольник 2"/>
          <p:cNvSpPr/>
          <p:nvPr/>
        </p:nvSpPr>
        <p:spPr>
          <a:xfrm>
            <a:off x="495469" y="1041198"/>
            <a:ext cx="889298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пригоден для внедрения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других организациях, так как не привязан к определенному роду деятельности.</a:t>
            </a:r>
          </a:p>
          <a:p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0631" y="332656"/>
            <a:ext cx="89491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тиражирования и масштабирования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27" name="Picture 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57" b="98396" l="0" r="100000">
                        <a14:foregroundMark x1="19628" y1="45775" x2="87657" y2="77255"/>
                        <a14:foregroundMark x1="93581" y1="40214" x2="97234" y2="51943"/>
                        <a14:foregroundMark x1="7781" y1="27594" x2="8050" y2="28342"/>
                        <a14:foregroundMark x1="54737" y1="19750" x2="55769" y2="22638"/>
                        <a14:backgroundMark x1="1156" y1="72406" x2="21713" y2="93333"/>
                        <a14:backgroundMark x1="45676" y1="14332" x2="45676" y2="14332"/>
                        <a14:backgroundMark x1="8285" y1="14428" x2="23919" y2="11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696" y="1255878"/>
            <a:ext cx="7350321" cy="392818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5469" y="3717032"/>
            <a:ext cx="52730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Существует возможностью масштабирования и увеличения количества участников без ухудшения качества получаемого результата в других заинтересованных организациях.</a:t>
            </a:r>
          </a:p>
        </p:txBody>
      </p:sp>
    </p:spTree>
    <p:extLst>
      <p:ext uri="{BB962C8B-B14F-4D97-AF65-F5344CB8AC3E}">
        <p14:creationId xmlns:p14="http://schemas.microsoft.com/office/powerpoint/2010/main" val="355818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 стрелкой 7"/>
          <p:cNvCxnSpPr/>
          <p:nvPr/>
        </p:nvCxnSpPr>
        <p:spPr bwMode="auto">
          <a:xfrm>
            <a:off x="2931628" y="2364637"/>
            <a:ext cx="990600" cy="946651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" name="Прямоугольник 8"/>
          <p:cNvSpPr/>
          <p:nvPr/>
        </p:nvSpPr>
        <p:spPr>
          <a:xfrm>
            <a:off x="1712639" y="297560"/>
            <a:ext cx="39314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Польза для подопечных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401" y="1308968"/>
            <a:ext cx="660488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Получают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своевременную помощь на этапе интеграции в компанию или переходе на новую должность;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Ощущают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поддержку в профессиональном и карьерном развитии;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Развивают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профессиональные навыки, умения и компетенции, оказывающие влияние на достижение рабочих показателей, необходимых предприятию, и их карьерный рост;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Повышают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самоуважение, уверенность в себе и позитивное отношение к работе, особенно по мере профессионального роста и движения по карьерной лестнице;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Получают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обратную связь от наставников, стимулирующую к активной деятельности;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Своевременно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анализируют собственные сильные и слабые стороны в безопасной ситуации;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Берут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себя ответственность за собственную учебу и повышение профессионального уровня;</a:t>
            </a:r>
          </a:p>
          <a:p>
            <a:pPr lvl="1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Осознают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причастность к коллективу и предприятию в целом.</a:t>
            </a:r>
            <a:endParaRPr lang="ru-RU" sz="16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5" name="Picture 7" descr="\\192.168.16.50\share\!!!ДОКУМЕНТЫ УМЦ\ФОТО\092ece89-1364-48ff-b290-8a91c236274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806" y="1288802"/>
            <a:ext cx="2255673" cy="138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7" name="Picture 9" descr="\\192.168.16.50\share\!!!ДОКУМЕНТЫ УМЦ\ФОТО\Профориентация 12.10.22\20221012npix0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888" y="2837962"/>
            <a:ext cx="2255674" cy="138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\\192.168.16.50\share\!!!ДОКУМЕНТЫ УМЦ\ФОТО\Профориентация 12.10.22\20221012npix03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"/>
          <a:stretch/>
        </p:blipFill>
        <p:spPr bwMode="auto">
          <a:xfrm>
            <a:off x="6926806" y="4509120"/>
            <a:ext cx="2255673" cy="138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205"/>
          <p:cNvSpPr>
            <a:spLocks noChangeArrowheads="1"/>
          </p:cNvSpPr>
          <p:nvPr/>
        </p:nvSpPr>
        <p:spPr bwMode="auto">
          <a:xfrm>
            <a:off x="2612367" y="6532564"/>
            <a:ext cx="7240323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2401" tIns="51200" rIns="102401" bIns="51200" anchor="b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itchFamily="34" charset="0"/>
              </a:rPr>
              <a:t>ПАО «Газпром газораспределение Ростов-на-Дону»</a:t>
            </a:r>
            <a:endParaRPr kumimoji="0" lang="ru-RU" altLang="ru-RU" sz="16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itchFamily="34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 bwMode="auto">
          <a:xfrm>
            <a:off x="2931628" y="2364637"/>
            <a:ext cx="990600" cy="946651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" name="Прямоугольник 8"/>
          <p:cNvSpPr/>
          <p:nvPr/>
        </p:nvSpPr>
        <p:spPr>
          <a:xfrm>
            <a:off x="1784648" y="332656"/>
            <a:ext cx="39728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Польза для наставников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14197" y="1229772"/>
            <a:ext cx="6683388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Имеют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перспективы карьерного роста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Получают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признание заслуг и статуса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Завоевывают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репутацию профессионалов и доверие коллег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Пробуют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реализовать себя в другой сфере деятельности, например, в качестве руководителя;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Развивают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собственные навыки управления;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Получают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увидеть новые пути решения типичных производственных задач;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Систематизируют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имеющийся профессиональный опыт;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Принимают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участие в формировании профессиональной команды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6" name="Picture 4" descr="\\192.168.16.50\share\!!!ДОКУМЕНТЫ УМЦ\ФОТО\для печати 15 марта\20221130npix02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152" y="1429787"/>
            <a:ext cx="2255673" cy="138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\\192.168.16.50\share\!!!ДОКУМЕНТЫ УМЦ\ФОТО\для печати 15 марта\20221130npix04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168" y="4695853"/>
            <a:ext cx="2255673" cy="138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\\192.168.16.50\share\!!!ДОКУМЕНТЫ УМЦ\ФОТО\20221125_Батайск КОНКУРС Слесарей\20221130npix0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260" y="3061596"/>
            <a:ext cx="2255673" cy="138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4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44237" y="198221"/>
            <a:ext cx="7890288" cy="472732"/>
          </a:xfrm>
          <a:prstGeom prst="rect">
            <a:avLst/>
          </a:prstGeom>
        </p:spPr>
        <p:txBody>
          <a:bodyPr wrap="square" lIns="102401" tIns="51200" rIns="102401" bIns="512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/>
              </a:rPr>
              <a:t>Предпосылки для запуска проекта</a:t>
            </a:r>
            <a:endParaRPr kumimoji="0" lang="ru" sz="24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uLnTx/>
              <a:uFillTx/>
              <a:latin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1951" y="1426845"/>
            <a:ext cx="6248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914400">
              <a:buFontTx/>
              <a:buChar char="-"/>
            </a:pPr>
            <a:r>
              <a:rPr lang="ru-RU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Затраты на дополнительное обучение выпускника СПО и адаптацию в организации (молодого специалиста нужно еще дополнительно учить использованию теории и практике, профессиональным тонкостям и нормам поведения, требуемым для выполнения трудовых функций).</a:t>
            </a:r>
          </a:p>
          <a:p>
            <a:pPr lvl="0" defTabSz="914400"/>
            <a:endParaRPr lang="ru-RU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914400">
              <a:buFontTx/>
              <a:buChar char="-"/>
            </a:pPr>
            <a:r>
              <a:rPr lang="ru-RU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Работодателю экономически не выгодно брать на работу молодого неопытного сотрудника, (затраты на адаптацию персонала, который еще находится на стадии обучения в учебном заведении – стоимость одного работника составляет приблизительно 60 000 руб., что включает СИЗ, комплект одежды зима/лето, обучение в УМЦ, медицинская комиссия, дополнительный оплачиваемый (учебный) отпуск – замены нет).</a:t>
            </a:r>
          </a:p>
        </p:txBody>
      </p:sp>
      <p:pic>
        <p:nvPicPr>
          <p:cNvPr id="6" name="Picture 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081" y="1272954"/>
            <a:ext cx="2376264" cy="1868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081" y="3584428"/>
            <a:ext cx="232808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02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 стрелкой 7"/>
          <p:cNvCxnSpPr/>
          <p:nvPr/>
        </p:nvCxnSpPr>
        <p:spPr bwMode="auto">
          <a:xfrm>
            <a:off x="2931628" y="2364637"/>
            <a:ext cx="990600" cy="946651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" name="Прямоугольник 8"/>
          <p:cNvSpPr/>
          <p:nvPr/>
        </p:nvSpPr>
        <p:spPr>
          <a:xfrm>
            <a:off x="1753078" y="255788"/>
            <a:ext cx="3513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Польза для компании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1157920"/>
            <a:ext cx="66307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Стабилизируется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персонала, снижается текучесть кадров, сокращаются затраты на подбор;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Предприятие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получает подготовленный персонал с оптимальным сроком адаптации;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Формируется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команда высококвалифицированных лояльных сотрудников, мотивированных на достижение более высоких результатов;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Существенно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экономится время руководителей структурных подразделений на обучение молодых специалистов;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Отлаживается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бизнес-процесс передачи опыта, развивается система внутренней оценки и экспертизы;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Оптимизируются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затраты на обучение персонала;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Улучшается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сотрудников внутри компании;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Складывается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позитивное отношение к обучению внутри компании;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Повышается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культурный уровень предприятия.</a:t>
            </a:r>
            <a:endParaRPr lang="ru-RU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0" name="Picture 4" descr="Ростовоблгаз» переименован в «Газпром газораспределение Ростов-на-Дону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168" y="2837962"/>
            <a:ext cx="2025694" cy="124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Газпром&quot; зарегистрировал новую редакцию устава с адресом в &quot;Лахта Центре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976" y="1340768"/>
            <a:ext cx="2248728" cy="138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Газпром&quot; объявил о полной остановке поставок газа в Европу по &quot;Северному  потоку&quot; - Российская газе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919" y="4221088"/>
            <a:ext cx="3065807" cy="189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4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 стрелкой 7"/>
          <p:cNvCxnSpPr/>
          <p:nvPr/>
        </p:nvCxnSpPr>
        <p:spPr bwMode="auto">
          <a:xfrm>
            <a:off x="3447364" y="2366314"/>
            <a:ext cx="990600" cy="946651"/>
          </a:xfrm>
          <a:prstGeom prst="straightConnector1">
            <a:avLst/>
          </a:prstGeom>
          <a:noFill/>
          <a:ln>
            <a:noFill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" name="Прямоугольник 8"/>
          <p:cNvSpPr/>
          <p:nvPr/>
        </p:nvSpPr>
        <p:spPr>
          <a:xfrm>
            <a:off x="1825193" y="301627"/>
            <a:ext cx="3605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Команда проекта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3" descr="C:\Users\ucadmin\Desktop\Без имен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48"/>
          <a:stretch/>
        </p:blipFill>
        <p:spPr bwMode="auto">
          <a:xfrm>
            <a:off x="7538868" y="1486449"/>
            <a:ext cx="1249170" cy="144113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matte"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5" descr="blob:https://web.whatsapp.com/95502d88-7e07-44cc-8d89-1466d3d3bd8c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7" descr="blob:https://web.whatsapp.com/95502d88-7e07-44cc-8d89-1466d3d3bd8c"/>
          <p:cNvSpPr>
            <a:spLocks noChangeAspect="1" noChangeArrowheads="1"/>
          </p:cNvSpPr>
          <p:nvPr/>
        </p:nvSpPr>
        <p:spPr bwMode="auto">
          <a:xfrm>
            <a:off x="333640" y="7938"/>
            <a:ext cx="3302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5" name="Picture 2" descr="C:\Users\ucadmin\Desktop\44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329" y="4043234"/>
            <a:ext cx="1185666" cy="14688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matte"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ucadmin\Desktop\444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424" y="1507291"/>
            <a:ext cx="1137056" cy="139945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matte"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ucadmin\Desktop\ФОТО ДЛЯ АНТОН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424" y="3949030"/>
            <a:ext cx="1118724" cy="13773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matte"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C:\Users\ucadmin\Desktop\qdqdqdq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t="-1" r="21485" b="40447"/>
          <a:stretch/>
        </p:blipFill>
        <p:spPr bwMode="auto">
          <a:xfrm>
            <a:off x="7538868" y="3861232"/>
            <a:ext cx="1228870" cy="14399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matte"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513054" y="2830181"/>
            <a:ext cx="2503097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Суханова "/>
                <a:cs typeface="Arial" panose="020B0604020202020204" pitchFamily="34" charset="0"/>
              </a:rPr>
              <a:t>Недоборенко Лилия Викторовна</a:t>
            </a:r>
          </a:p>
          <a:p>
            <a:pPr lvl="0" algn="ctr"/>
            <a:r>
              <a:rPr lang="ru-RU" sz="1100" dirty="0" smtClean="0">
                <a:solidFill>
                  <a:prstClr val="white">
                    <a:lumMod val="85000"/>
                  </a:prstClr>
                </a:solidFill>
              </a:rPr>
              <a:t>Заместитель </a:t>
            </a:r>
            <a:r>
              <a:rPr lang="ru-RU" sz="1100" dirty="0">
                <a:solidFill>
                  <a:prstClr val="white">
                    <a:lumMod val="85000"/>
                  </a:prstClr>
                </a:solidFill>
              </a:rPr>
              <a:t>генерального директора по управлению персоналом и общим вопросам</a:t>
            </a:r>
            <a:endParaRPr lang="ru-RU" sz="1100" dirty="0">
              <a:solidFill>
                <a:prstClr val="white">
                  <a:lumMod val="85000"/>
                </a:prstClr>
              </a:solidFill>
              <a:latin typeface="Суханова 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39064" y="2999458"/>
            <a:ext cx="25030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Суханова "/>
                <a:cs typeface="Arial" panose="020B0604020202020204" pitchFamily="34" charset="0"/>
              </a:rPr>
              <a:t>Муханов Алексей </a:t>
            </a:r>
            <a:r>
              <a:rPr lang="ru-RU" sz="1400" b="1" i="1" dirty="0">
                <a:solidFill>
                  <a:schemeClr val="bg1"/>
                </a:solidFill>
                <a:latin typeface="Суханова "/>
                <a:cs typeface="Arial" panose="020B0604020202020204" pitchFamily="34" charset="0"/>
              </a:rPr>
              <a:t>В</a:t>
            </a:r>
            <a:r>
              <a:rPr lang="ru-RU" sz="1400" b="1" i="1" dirty="0" smtClean="0">
                <a:solidFill>
                  <a:schemeClr val="bg1"/>
                </a:solidFill>
                <a:latin typeface="Суханова "/>
                <a:cs typeface="Arial" panose="020B0604020202020204" pitchFamily="34" charset="0"/>
              </a:rPr>
              <a:t>итальевич</a:t>
            </a:r>
          </a:p>
          <a:p>
            <a:pPr algn="ctr"/>
            <a:r>
              <a:rPr lang="ru-RU" sz="1100" dirty="0" smtClean="0">
                <a:solidFill>
                  <a:schemeClr val="bg1">
                    <a:lumMod val="85000"/>
                  </a:schemeClr>
                </a:solidFill>
              </a:rPr>
              <a:t>Начальник Учебно-методического центра</a:t>
            </a:r>
            <a:endParaRPr lang="ru-RU" sz="1100" dirty="0">
              <a:solidFill>
                <a:schemeClr val="bg1">
                  <a:lumMod val="85000"/>
                </a:schemeClr>
              </a:solidFill>
              <a:latin typeface="Суханова 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22404" y="5385845"/>
            <a:ext cx="250309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Суханова "/>
                <a:cs typeface="Arial" panose="020B0604020202020204" pitchFamily="34" charset="0"/>
              </a:rPr>
              <a:t>Негай Александр Михайлович</a:t>
            </a:r>
          </a:p>
          <a:p>
            <a:pPr algn="ctr"/>
            <a:r>
              <a:rPr lang="ru-RU" sz="1100" dirty="0" smtClean="0">
                <a:solidFill>
                  <a:schemeClr val="bg1">
                    <a:lumMod val="85000"/>
                  </a:schemeClr>
                </a:solidFill>
              </a:rPr>
              <a:t>Преподаватель</a:t>
            </a:r>
            <a:endParaRPr lang="ru-RU" sz="1400" dirty="0">
              <a:solidFill>
                <a:schemeClr val="bg1">
                  <a:lumMod val="85000"/>
                </a:schemeClr>
              </a:solidFill>
              <a:latin typeface="Суханова 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911904" y="5301208"/>
            <a:ext cx="25030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Суханова "/>
                <a:cs typeface="Arial" panose="020B0604020202020204" pitchFamily="34" charset="0"/>
              </a:rPr>
              <a:t>Шевченко Антон Сергеевич</a:t>
            </a:r>
          </a:p>
          <a:p>
            <a:pPr algn="ctr"/>
            <a:r>
              <a:rPr lang="ru-RU" sz="1100" dirty="0" smtClean="0">
                <a:solidFill>
                  <a:schemeClr val="bg1">
                    <a:lumMod val="85000"/>
                  </a:schemeClr>
                </a:solidFill>
              </a:rPr>
              <a:t>Инженер </a:t>
            </a:r>
            <a:r>
              <a:rPr lang="ru-RU" sz="1100" dirty="0">
                <a:solidFill>
                  <a:schemeClr val="bg1">
                    <a:lumMod val="85000"/>
                  </a:schemeClr>
                </a:solidFill>
              </a:rPr>
              <a:t>по техническим системам и средствам автоматизации</a:t>
            </a:r>
            <a:endParaRPr lang="ru-RU" sz="1100" dirty="0">
              <a:solidFill>
                <a:schemeClr val="bg1">
                  <a:lumMod val="85000"/>
                </a:schemeClr>
              </a:solidFill>
              <a:latin typeface="Суханова 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22404" y="2999457"/>
            <a:ext cx="25030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Суханова "/>
                <a:cs typeface="Arial" panose="020B0604020202020204" pitchFamily="34" charset="0"/>
              </a:rPr>
              <a:t>Понамаренко Алексей Николаевич</a:t>
            </a:r>
          </a:p>
          <a:p>
            <a:pPr algn="ctr"/>
            <a:r>
              <a:rPr lang="ru-RU" sz="1100" dirty="0" smtClean="0">
                <a:solidFill>
                  <a:schemeClr val="bg1">
                    <a:lumMod val="85000"/>
                  </a:schemeClr>
                </a:solidFill>
              </a:rPr>
              <a:t>Заместитель начальника  Учебно-методического центра</a:t>
            </a:r>
            <a:endParaRPr lang="ru-RU" sz="1400" dirty="0">
              <a:solidFill>
                <a:schemeClr val="bg1">
                  <a:lumMod val="85000"/>
                </a:schemeClr>
              </a:solidFill>
              <a:latin typeface="Суханова 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646048" y="5621112"/>
            <a:ext cx="223710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  <a:latin typeface="Суханова "/>
                <a:cs typeface="Arial" panose="020B0604020202020204" pitchFamily="34" charset="0"/>
              </a:rPr>
              <a:t>Шаля Елена Васильевна</a:t>
            </a:r>
          </a:p>
          <a:p>
            <a:pPr algn="ctr"/>
            <a:r>
              <a:rPr lang="ru-RU" sz="1100" dirty="0" smtClean="0">
                <a:solidFill>
                  <a:schemeClr val="bg1">
                    <a:lumMod val="85000"/>
                  </a:schemeClr>
                </a:solidFill>
                <a:latin typeface="Суханова "/>
                <a:cs typeface="Arial" panose="020B0604020202020204" pitchFamily="34" charset="0"/>
              </a:rPr>
              <a:t>Психолог</a:t>
            </a:r>
            <a:endParaRPr lang="ru-RU" sz="1400" dirty="0" smtClean="0">
              <a:solidFill>
                <a:schemeClr val="bg1">
                  <a:lumMod val="85000"/>
                </a:schemeClr>
              </a:solidFill>
              <a:latin typeface="Суханова "/>
              <a:cs typeface="Arial" panose="020B0604020202020204" pitchFamily="34" charset="0"/>
            </a:endParaRPr>
          </a:p>
        </p:txBody>
      </p:sp>
      <p:pic>
        <p:nvPicPr>
          <p:cNvPr id="25611" name="Picture 11" descr="C:\Users\ucadmin\Desktop\2e2e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" t="11673" r="14760" b="12920"/>
          <a:stretch/>
        </p:blipFill>
        <p:spPr bwMode="auto">
          <a:xfrm>
            <a:off x="4163600" y="1279030"/>
            <a:ext cx="1303125" cy="149007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matte"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2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3140968"/>
            <a:ext cx="99169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Благодарим за внимание!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5" descr="blob:https://web.whatsapp.com/95502d88-7e07-44cc-8d89-1466d3d3bd8c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7" descr="blob:https://web.whatsapp.com/95502d88-7e07-44cc-8d89-1466d3d3bd8c"/>
          <p:cNvSpPr>
            <a:spLocks noChangeAspect="1" noChangeArrowheads="1"/>
          </p:cNvSpPr>
          <p:nvPr/>
        </p:nvSpPr>
        <p:spPr bwMode="auto">
          <a:xfrm>
            <a:off x="333640" y="7938"/>
            <a:ext cx="3302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05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36" b="100000" l="1365" r="100000">
                        <a14:backgroundMark x1="75828" y1="8906" x2="76998" y2="8397"/>
                        <a14:backgroundMark x1="85965" y1="19593" x2="85965" y2="19593"/>
                        <a14:backgroundMark x1="88694" y1="21883" x2="88694" y2="21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299" y="1594495"/>
            <a:ext cx="3625565" cy="277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" y="1320522"/>
            <a:ext cx="677227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914400">
              <a:buFontTx/>
              <a:buChar char="-"/>
            </a:pPr>
            <a:r>
              <a:rPr lang="ru-RU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Проработав какое-то количество времени в компании сотрудник, набравшись опыта, легко может уйти на более перспективное и высокооплачиваемое место работы (самый высокий процент уволенных среди людей проработавших менее года).</a:t>
            </a:r>
          </a:p>
          <a:p>
            <a:pPr lvl="0" defTabSz="914400"/>
            <a:endParaRPr lang="ru-RU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defTabSz="914400">
              <a:buFontTx/>
              <a:buChar char="-"/>
            </a:pPr>
            <a:r>
              <a:rPr lang="ru-RU" sz="1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Низкий уровень профессиональной подготовки специалистов после СПО. Это связано с тем, что в рамках современных образовательных программ идет общая профессиональна подготовка специалистов направленная на то, чтобы выпускники смогли трудоустроиться по ряду смежных профессий и предполагающая в основе широкое теоретико-ориентированное обучение, однако при этом выпускники СПО не могут устроиться на работу в связи отсутствием для работы по специальности умений и навыков. Трудоустроившиеся же выпускники не умеют применять полученные знания на практике.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44237" y="198221"/>
            <a:ext cx="7890288" cy="472732"/>
          </a:xfrm>
          <a:prstGeom prst="rect">
            <a:avLst/>
          </a:prstGeom>
        </p:spPr>
        <p:txBody>
          <a:bodyPr wrap="square" lIns="102401" tIns="51200" rIns="102401" bIns="5120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</a:rPr>
              <a:t>Предпосылки для запуска проекта</a:t>
            </a:r>
            <a:endParaRPr kumimoji="0" lang="ru" sz="24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407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08076" y="256456"/>
            <a:ext cx="3668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Arial"/>
              </a:rPr>
              <a:t>Цели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</a:rPr>
              <a:t> и задачи проекта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484159" y="2197601"/>
            <a:ext cx="8926539" cy="3763466"/>
            <a:chOff x="312191" y="1808092"/>
            <a:chExt cx="5846931" cy="2719963"/>
          </a:xfrm>
        </p:grpSpPr>
        <p:cxnSp>
          <p:nvCxnSpPr>
            <p:cNvPr id="6" name="Прямая со стрелкой 5"/>
            <p:cNvCxnSpPr/>
            <p:nvPr/>
          </p:nvCxnSpPr>
          <p:spPr bwMode="auto">
            <a:xfrm>
              <a:off x="2562102" y="2132856"/>
              <a:ext cx="914400" cy="914400"/>
            </a:xfrm>
            <a:prstGeom prst="straightConnector1">
              <a:avLst/>
            </a:prstGeom>
            <a:noFill/>
            <a:ln>
              <a:noFill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8" name="TextBox 7"/>
            <p:cNvSpPr txBox="1"/>
            <p:nvPr/>
          </p:nvSpPr>
          <p:spPr>
            <a:xfrm>
              <a:off x="2367180" y="1808092"/>
              <a:ext cx="805668" cy="422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32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Цель</a:t>
              </a:r>
              <a:endPara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2191" y="3126691"/>
              <a:ext cx="5846931" cy="1401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Создание </a:t>
              </a:r>
              <a:r>
                <a:rPr lang="ru-RU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работающей модели наставничества</a:t>
              </a:r>
              <a:r>
                <a:rPr lang="ru-RU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, на основе выстраивания карьерных треков, которая позволит ежегодно принимать в компанию ПАО «Газпром газораспределение» от 50 до 100 студентов профильных учебных заведений, обладающих необходимыми компетенциями по востребованным в компании профессиям.</a:t>
              </a:r>
            </a:p>
          </p:txBody>
        </p:sp>
      </p:grp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55" b="99777" l="0" r="99916">
                        <a14:foregroundMark x1="41347" y1="10625" x2="43326" y2="10625"/>
                        <a14:foregroundMark x1="12716" y1="32589" x2="16926" y2="33750"/>
                        <a14:backgroundMark x1="12716" y1="60357" x2="13600" y2="58973"/>
                        <a14:backgroundMark x1="26066" y1="83250" x2="28278" y2="805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85" y="1407260"/>
            <a:ext cx="2628824" cy="247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8" b="97473" l="332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5053496" y="1086641"/>
            <a:ext cx="4642298" cy="290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65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66" y="1649306"/>
            <a:ext cx="524801" cy="56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66" y="2476883"/>
            <a:ext cx="524801" cy="56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28" y="3351007"/>
            <a:ext cx="524801" cy="56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33" y="4196918"/>
            <a:ext cx="524801" cy="56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41" y="4923235"/>
            <a:ext cx="524801" cy="56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66" y="5581229"/>
            <a:ext cx="524801" cy="56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72179" y="1541972"/>
            <a:ext cx="792389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Интеграция </a:t>
            </a: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 реализуемый профильными средне специальными учебными заведениями федеральный проект «Профессионалитет» с целью обеспечения компании рабочими кадрами, соответствующими потребностям компании. </a:t>
            </a:r>
            <a:endParaRPr lang="ru-RU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Ускорение адаптации молодых специалистов, за счет начала сопровождения наставником еще на этапе обучения в СПО. </a:t>
            </a:r>
            <a:endParaRPr lang="ru-RU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Построение индивидуальной профессиональной </a:t>
            </a:r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траектории </a:t>
            </a: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 компании – карьерного трека (цепочка этапов, выполнение которых позволит претендовать на  развитие карьеры</a:t>
            </a:r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).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Формирование лояльного отношения к компании, приверженности к профессии, корпоративным ценностям и культуре на ранних стадиях трудовых отношений</a:t>
            </a:r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.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Повышение эффективности наставников, формирование резерва наставников и их мотивацию, развитие культуры наставничества в компании. </a:t>
            </a:r>
            <a:endParaRPr lang="ru-RU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Повышение уровня мотивации работников к построению карьеры и самостоятельному развитию.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14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1188" y="1104274"/>
            <a:ext cx="7761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Для достижения указанной цели определены следующие задачи: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08076" y="256456"/>
            <a:ext cx="3668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latin typeface="Arial"/>
              </a:rPr>
              <a:t>Цели</a:t>
            </a:r>
            <a:r>
              <a:rPr lang="ru-RU" sz="2400" b="1" dirty="0">
                <a:solidFill>
                  <a:srgbClr val="FFFFFF"/>
                </a:solidFill>
                <a:latin typeface="Arial" charset="0"/>
              </a:rPr>
              <a:t> и задачи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47370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1676" y="237406"/>
            <a:ext cx="3179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Целевая аудитория</a:t>
            </a:r>
            <a:endParaRPr 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3849" y="1325563"/>
            <a:ext cx="899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Обучающиеся и выпускники профильных средне специальных учебных заведений, вновь принятые рабочие и наставники – специалисты ПАО «Газпром газораспределение Ростов-на-Дону».</a:t>
            </a:r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7"/>
          <a:stretch/>
        </p:blipFill>
        <p:spPr bwMode="auto">
          <a:xfrm>
            <a:off x="473849" y="2629395"/>
            <a:ext cx="8994000" cy="353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27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10290" y="302568"/>
            <a:ext cx="4799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Суть проекта, ключевая идея: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706117" y="1601360"/>
            <a:ext cx="6864919" cy="4093428"/>
            <a:chOff x="2562102" y="1395583"/>
            <a:chExt cx="5940593" cy="3953969"/>
          </a:xfrm>
        </p:grpSpPr>
        <p:cxnSp>
          <p:nvCxnSpPr>
            <p:cNvPr id="6" name="Прямая со стрелкой 5"/>
            <p:cNvCxnSpPr/>
            <p:nvPr/>
          </p:nvCxnSpPr>
          <p:spPr bwMode="auto">
            <a:xfrm>
              <a:off x="2562102" y="2132856"/>
              <a:ext cx="914400" cy="914400"/>
            </a:xfrm>
            <a:prstGeom prst="straightConnector1">
              <a:avLst/>
            </a:prstGeom>
            <a:noFill/>
            <a:ln>
              <a:noFill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7" name="TextBox 6"/>
            <p:cNvSpPr txBox="1"/>
            <p:nvPr/>
          </p:nvSpPr>
          <p:spPr>
            <a:xfrm>
              <a:off x="4631079" y="1395583"/>
              <a:ext cx="3871616" cy="3953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Суть проекта, ключевая </a:t>
              </a:r>
              <a:r>
                <a:rPr lang="ru-RU" sz="20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идея заключается в </a:t>
              </a:r>
              <a:r>
                <a:rPr lang="ru-RU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привлечении молодых специалистов и трудоустройство в ПАО «Газпром газораспределение» еще на этапе обучения в профильном средне специальном учебном заведении, сопровождение на этапе адаптации, закрепление рабочих мест на период прохождения срочной службы в Вооруженных силах Российской Федерации. </a:t>
              </a:r>
            </a:p>
            <a:p>
              <a:pPr marL="285750" indent="-28575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endParaRPr lang="ru-RU" sz="20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pic>
        <p:nvPicPr>
          <p:cNvPr id="8" name="Picture 1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48" y="1238706"/>
            <a:ext cx="4276228" cy="240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49" y="3648074"/>
            <a:ext cx="4276228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49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Тема3</Template>
  <TotalTime>6302</TotalTime>
  <Words>2627</Words>
  <Application>Microsoft Office PowerPoint</Application>
  <PresentationFormat>Лист A4 (210x297 мм)</PresentationFormat>
  <Paragraphs>247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Тема3</vt:lpstr>
      <vt:lpstr>5_Специальное оформление</vt:lpstr>
      <vt:lpstr>7_Специальное оформление</vt:lpstr>
      <vt:lpstr>6_Специальное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Шевченко Антон Сергеевич</dc:creator>
  <cp:lastModifiedBy>Понамаренко Алексей Николаевич</cp:lastModifiedBy>
  <cp:revision>105</cp:revision>
  <dcterms:created xsi:type="dcterms:W3CDTF">2023-03-20T12:50:35Z</dcterms:created>
  <dcterms:modified xsi:type="dcterms:W3CDTF">2025-06-20T12:37:11Z</dcterms:modified>
</cp:coreProperties>
</file>