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8" r:id="rId12"/>
    <p:sldId id="270" r:id="rId13"/>
    <p:sldId id="271"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2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155848029234249E-2"/>
          <c:y val="3.7128000964020129E-2"/>
          <c:w val="0.95416666666666672"/>
          <c:h val="0.93125000000000002"/>
        </c:manualLayout>
      </c:layout>
      <c:pie3D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57F-438B-AD0B-7637D9ACA0F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57F-438B-AD0B-7637D9ACA0F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57F-438B-AD0B-7637D9ACA0F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57F-438B-AD0B-7637D9ACA0F2}"/>
              </c:ext>
            </c:extLst>
          </c:dPt>
          <c:dLbls>
            <c:dLbl>
              <c:idx val="0"/>
              <c:layout>
                <c:manualLayout>
                  <c:x val="-0.12361559338893827"/>
                  <c:y val="-0.34791287085577172"/>
                </c:manualLayout>
              </c:layout>
              <c:tx>
                <c:rich>
                  <a:bodyPr/>
                  <a:lstStyle/>
                  <a:p>
                    <a:r>
                      <a:rPr lang="ru-RU" dirty="0"/>
                      <a:t>4100 чел.</a:t>
                    </a:r>
                  </a:p>
                  <a:p>
                    <a:r>
                      <a:rPr lang="ru-RU" dirty="0"/>
                      <a:t>2021г.</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30441715152466"/>
                      <c:h val="9.4942337236579188E-2"/>
                    </c:manualLayout>
                  </c15:layout>
                </c:ext>
                <c:ext xmlns:c16="http://schemas.microsoft.com/office/drawing/2014/chart" uri="{C3380CC4-5D6E-409C-BE32-E72D297353CC}">
                  <c16:uniqueId val="{00000001-957F-438B-AD0B-7637D9ACA0F2}"/>
                </c:ext>
              </c:extLst>
            </c:dLbl>
            <c:dLbl>
              <c:idx val="1"/>
              <c:layout>
                <c:manualLayout>
                  <c:x val="0.1802293454448862"/>
                  <c:y val="-0.44895934990662278"/>
                </c:manualLayout>
              </c:layout>
              <c:tx>
                <c:rich>
                  <a:bodyPr/>
                  <a:lstStyle/>
                  <a:p>
                    <a:r>
                      <a:rPr lang="ru-RU" dirty="0"/>
                      <a:t>3800 чел.</a:t>
                    </a:r>
                  </a:p>
                  <a:p>
                    <a:r>
                      <a:rPr lang="ru-RU" dirty="0"/>
                      <a:t>2020г.</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57F-438B-AD0B-7637D9ACA0F2}"/>
                </c:ext>
              </c:extLst>
            </c:dLbl>
            <c:dLbl>
              <c:idx val="2"/>
              <c:layout>
                <c:manualLayout>
                  <c:x val="3.4075745878253981E-2"/>
                  <c:y val="-0.1196017175856645"/>
                </c:manualLayout>
              </c:layout>
              <c:tx>
                <c:rich>
                  <a:bodyPr/>
                  <a:lstStyle/>
                  <a:p>
                    <a:r>
                      <a:rPr lang="ru-RU" dirty="0"/>
                      <a:t>1700чел.</a:t>
                    </a:r>
                  </a:p>
                  <a:p>
                    <a:r>
                      <a:rPr lang="ru-RU" dirty="0"/>
                      <a:t>2019г.</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57F-438B-AD0B-7637D9ACA0F2}"/>
                </c:ext>
              </c:extLst>
            </c:dLbl>
            <c:dLbl>
              <c:idx val="3"/>
              <c:layout>
                <c:manualLayout>
                  <c:x val="2.207064736715084E-2"/>
                  <c:y val="0.52164996975775335"/>
                </c:manualLayout>
              </c:layout>
              <c:tx>
                <c:rich>
                  <a:bodyPr/>
                  <a:lstStyle/>
                  <a:p>
                    <a:r>
                      <a:rPr lang="ru-RU" dirty="0"/>
                      <a:t>800</a:t>
                    </a:r>
                    <a:r>
                      <a:rPr lang="ru-RU" baseline="0" dirty="0"/>
                      <a:t> чел.</a:t>
                    </a:r>
                  </a:p>
                  <a:p>
                    <a:r>
                      <a:rPr lang="ru-RU" baseline="0" dirty="0"/>
                      <a:t>2018г.</a:t>
                    </a:r>
                    <a:endParaRPr lang="ru-RU"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1942986885286181"/>
                      <c:h val="9.4942337236579188E-2"/>
                    </c:manualLayout>
                  </c15:layout>
                </c:ext>
                <c:ext xmlns:c16="http://schemas.microsoft.com/office/drawing/2014/chart" uri="{C3380CC4-5D6E-409C-BE32-E72D297353CC}">
                  <c16:uniqueId val="{00000007-957F-438B-AD0B-7637D9ACA0F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4"/>
                <c:pt idx="0">
                  <c:v>Кв. 1</c:v>
                </c:pt>
                <c:pt idx="1">
                  <c:v>Кв. 2</c:v>
                </c:pt>
                <c:pt idx="2">
                  <c:v>Кв. 3</c:v>
                </c:pt>
                <c:pt idx="3">
                  <c:v>Кв. 4</c:v>
                </c:pt>
              </c:strCache>
            </c:strRef>
          </c:cat>
          <c:val>
            <c:numRef>
              <c:f>Лист1!$B$2:$B$5</c:f>
              <c:numCache>
                <c:formatCode>General</c:formatCode>
                <c:ptCount val="4"/>
                <c:pt idx="0">
                  <c:v>967</c:v>
                </c:pt>
                <c:pt idx="1">
                  <c:v>6</c:v>
                </c:pt>
                <c:pt idx="2">
                  <c:v>56</c:v>
                </c:pt>
                <c:pt idx="3">
                  <c:v>362</c:v>
                </c:pt>
              </c:numCache>
            </c:numRef>
          </c:val>
          <c:extLst>
            <c:ext xmlns:c16="http://schemas.microsoft.com/office/drawing/2014/chart" uri="{C3380CC4-5D6E-409C-BE32-E72D297353CC}">
              <c16:uniqueId val="{00000008-957F-438B-AD0B-7637D9ACA0F2}"/>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6/23/2021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vk.com/lider_gks" TargetMode="External"/><Relationship Id="rId2" Type="http://schemas.openxmlformats.org/officeDocument/2006/relationships/hyperlink" Target="http://cevd-bal.ucoz.ru/news/socialnaja_akcija_chitaj_balashov/2018-09-20-10833"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85BE72-47B7-484D-8992-3C70AFCCA836}"/>
              </a:ext>
            </a:extLst>
          </p:cNvPr>
          <p:cNvSpPr>
            <a:spLocks noGrp="1"/>
          </p:cNvSpPr>
          <p:nvPr>
            <p:ph type="ctrTitle"/>
          </p:nvPr>
        </p:nvSpPr>
        <p:spPr>
          <a:xfrm>
            <a:off x="1688262" y="2705054"/>
            <a:ext cx="7766936" cy="1646302"/>
          </a:xfrm>
        </p:spPr>
        <p:txBody>
          <a:bodyPr/>
          <a:lstStyle/>
          <a:p>
            <a:pPr algn="ctr"/>
            <a:r>
              <a:rPr lang="ru-RU" b="1" dirty="0">
                <a:solidFill>
                  <a:schemeClr val="accent1">
                    <a:lumMod val="50000"/>
                  </a:schemeClr>
                </a:solidFill>
              </a:rPr>
              <a:t>Опыт реализации проекта</a:t>
            </a:r>
            <a:br>
              <a:rPr lang="ru-RU" b="1" dirty="0">
                <a:solidFill>
                  <a:schemeClr val="accent1">
                    <a:lumMod val="50000"/>
                  </a:schemeClr>
                </a:solidFill>
              </a:rPr>
            </a:br>
            <a:r>
              <a:rPr lang="ru-RU" b="1" dirty="0">
                <a:solidFill>
                  <a:schemeClr val="accent1">
                    <a:lumMod val="50000"/>
                  </a:schemeClr>
                </a:solidFill>
              </a:rPr>
              <a:t>«Дай лапу, друг!»</a:t>
            </a:r>
            <a:endParaRPr lang="ru-RU" dirty="0">
              <a:solidFill>
                <a:schemeClr val="accent1">
                  <a:lumMod val="50000"/>
                </a:schemeClr>
              </a:solidFill>
            </a:endParaRPr>
          </a:p>
        </p:txBody>
      </p:sp>
      <p:sp>
        <p:nvSpPr>
          <p:cNvPr id="4" name="Прямоугольник 3">
            <a:extLst>
              <a:ext uri="{FF2B5EF4-FFF2-40B4-BE49-F238E27FC236}">
                <a16:creationId xmlns:a16="http://schemas.microsoft.com/office/drawing/2014/main" id="{28262A34-2D24-4BB4-8AC0-6EABFEB9E4E0}"/>
              </a:ext>
            </a:extLst>
          </p:cNvPr>
          <p:cNvSpPr/>
          <p:nvPr/>
        </p:nvSpPr>
        <p:spPr>
          <a:xfrm>
            <a:off x="2894547" y="77957"/>
            <a:ext cx="6891130" cy="1289071"/>
          </a:xfrm>
          <a:prstGeom prst="rect">
            <a:avLst/>
          </a:prstGeom>
        </p:spPr>
        <p:txBody>
          <a:bodyPr wrap="square">
            <a:spAutoFit/>
          </a:bodyPr>
          <a:lstStyle/>
          <a:p>
            <a:pPr algn="ctr">
              <a:lnSpc>
                <a:spcPct val="150000"/>
              </a:lnSpc>
              <a:spcAft>
                <a:spcPts val="0"/>
              </a:spcAft>
            </a:pPr>
            <a:r>
              <a:rPr lang="ru-RU" b="1" dirty="0">
                <a:solidFill>
                  <a:schemeClr val="accent2">
                    <a:lumMod val="50000"/>
                  </a:schemeClr>
                </a:solidFill>
                <a:latin typeface="Times New Roman" panose="02020603050405020304" pitchFamily="18" charset="0"/>
                <a:ea typeface="Times New Roman" panose="02020603050405020304" pitchFamily="18" charset="0"/>
              </a:rPr>
              <a:t>Муниципальное бюджетное учреждение дополнительного образования «Центр дополнительного образования «Созвездие» </a:t>
            </a:r>
            <a:endParaRPr lang="ru-RU" sz="1600" dirty="0">
              <a:solidFill>
                <a:schemeClr val="accent2">
                  <a:lumMod val="50000"/>
                </a:schemeClr>
              </a:solidFill>
              <a:latin typeface="Times New Roman" panose="02020603050405020304" pitchFamily="18" charset="0"/>
              <a:ea typeface="Times New Roman" panose="02020603050405020304" pitchFamily="18" charset="0"/>
            </a:endParaRPr>
          </a:p>
          <a:p>
            <a:pPr algn="ctr">
              <a:lnSpc>
                <a:spcPct val="150000"/>
              </a:lnSpc>
              <a:spcAft>
                <a:spcPts val="0"/>
              </a:spcAft>
            </a:pPr>
            <a:r>
              <a:rPr lang="ru-RU" b="1" dirty="0" err="1">
                <a:solidFill>
                  <a:schemeClr val="accent2">
                    <a:lumMod val="50000"/>
                  </a:schemeClr>
                </a:solidFill>
                <a:latin typeface="Times New Roman" panose="02020603050405020304" pitchFamily="18" charset="0"/>
                <a:ea typeface="Times New Roman" panose="02020603050405020304" pitchFamily="18" charset="0"/>
              </a:rPr>
              <a:t>г.Балашова</a:t>
            </a:r>
            <a:r>
              <a:rPr lang="ru-RU" b="1" dirty="0">
                <a:solidFill>
                  <a:schemeClr val="accent2">
                    <a:lumMod val="50000"/>
                  </a:schemeClr>
                </a:solidFill>
                <a:latin typeface="Times New Roman" panose="02020603050405020304" pitchFamily="18" charset="0"/>
                <a:ea typeface="Times New Roman" panose="02020603050405020304" pitchFamily="18" charset="0"/>
              </a:rPr>
              <a:t> Саратовской области»</a:t>
            </a:r>
            <a:endParaRPr lang="ru-RU" sz="1600" dirty="0">
              <a:solidFill>
                <a:schemeClr val="accent2">
                  <a:lumMod val="50000"/>
                </a:schemeClr>
              </a:solidFill>
              <a:effectLst/>
              <a:latin typeface="Times New Roman" panose="02020603050405020304" pitchFamily="18" charset="0"/>
              <a:ea typeface="Times New Roman" panose="02020603050405020304" pitchFamily="18" charset="0"/>
            </a:endParaRPr>
          </a:p>
        </p:txBody>
      </p:sp>
      <p:pic>
        <p:nvPicPr>
          <p:cNvPr id="5" name="Рисунок 4">
            <a:extLst>
              <a:ext uri="{FF2B5EF4-FFF2-40B4-BE49-F238E27FC236}">
                <a16:creationId xmlns:a16="http://schemas.microsoft.com/office/drawing/2014/main" id="{312F745F-83C6-4FA8-9235-4D0A83666F71}"/>
              </a:ext>
            </a:extLst>
          </p:cNvPr>
          <p:cNvPicPr/>
          <p:nvPr/>
        </p:nvPicPr>
        <p:blipFill>
          <a:blip r:embed="rId2" cstate="print"/>
          <a:srcRect/>
          <a:stretch>
            <a:fillRect/>
          </a:stretch>
        </p:blipFill>
        <p:spPr bwMode="auto">
          <a:xfrm>
            <a:off x="874643" y="0"/>
            <a:ext cx="1934818" cy="1955081"/>
          </a:xfrm>
          <a:prstGeom prst="rect">
            <a:avLst/>
          </a:prstGeom>
          <a:noFill/>
          <a:ln w="9525">
            <a:noFill/>
            <a:miter lim="800000"/>
            <a:headEnd/>
            <a:tailEnd/>
          </a:ln>
        </p:spPr>
      </p:pic>
      <p:sp>
        <p:nvSpPr>
          <p:cNvPr id="6" name="Rectangle 2">
            <a:extLst>
              <a:ext uri="{FF2B5EF4-FFF2-40B4-BE49-F238E27FC236}">
                <a16:creationId xmlns:a16="http://schemas.microsoft.com/office/drawing/2014/main" id="{239826CB-E105-4235-BDE8-92A2DE9BA8D2}"/>
              </a:ext>
            </a:extLst>
          </p:cNvPr>
          <p:cNvSpPr>
            <a:spLocks noChangeArrowheads="1"/>
          </p:cNvSpPr>
          <p:nvPr/>
        </p:nvSpPr>
        <p:spPr bwMode="auto">
          <a:xfrm>
            <a:off x="2014331" y="20680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9" name="Рисунок 3">
            <a:extLst>
              <a:ext uri="{FF2B5EF4-FFF2-40B4-BE49-F238E27FC236}">
                <a16:creationId xmlns:a16="http://schemas.microsoft.com/office/drawing/2014/main" id="{2DE38811-27A6-4924-A8A0-8795EFB81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929" y="4686422"/>
            <a:ext cx="1675071" cy="158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58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BCAEA8-562D-4148-A77B-959FA1115348}"/>
              </a:ext>
            </a:extLst>
          </p:cNvPr>
          <p:cNvSpPr>
            <a:spLocks noGrp="1"/>
          </p:cNvSpPr>
          <p:nvPr>
            <p:ph type="title"/>
          </p:nvPr>
        </p:nvSpPr>
        <p:spPr/>
        <p:txBody>
          <a:bodyPr/>
          <a:lstStyle/>
          <a:p>
            <a:pPr algn="ctr"/>
            <a:r>
              <a:rPr lang="ru-RU" b="1" dirty="0">
                <a:solidFill>
                  <a:schemeClr val="accent2">
                    <a:lumMod val="50000"/>
                  </a:schemeClr>
                </a:solidFill>
              </a:rPr>
              <a:t>3. Заключительный этап</a:t>
            </a:r>
            <a:endParaRPr lang="ru-RU" dirty="0">
              <a:solidFill>
                <a:schemeClr val="accent2">
                  <a:lumMod val="50000"/>
                </a:schemeClr>
              </a:solidFill>
            </a:endParaRPr>
          </a:p>
        </p:txBody>
      </p:sp>
      <p:sp>
        <p:nvSpPr>
          <p:cNvPr id="7" name="Прямоугольник 6">
            <a:extLst>
              <a:ext uri="{FF2B5EF4-FFF2-40B4-BE49-F238E27FC236}">
                <a16:creationId xmlns:a16="http://schemas.microsoft.com/office/drawing/2014/main" id="{F1A86667-779E-49D4-BC48-DA179E92FD9E}"/>
              </a:ext>
            </a:extLst>
          </p:cNvPr>
          <p:cNvSpPr/>
          <p:nvPr/>
        </p:nvSpPr>
        <p:spPr>
          <a:xfrm>
            <a:off x="4975668" y="1270000"/>
            <a:ext cx="4439479" cy="369332"/>
          </a:xfrm>
          <a:prstGeom prst="rect">
            <a:avLst/>
          </a:prstGeom>
        </p:spPr>
        <p:txBody>
          <a:bodyPr wrap="square">
            <a:spAutoFit/>
          </a:bodyPr>
          <a:lstStyle/>
          <a:p>
            <a:pPr algn="ctr"/>
            <a:r>
              <a:rPr lang="ru-RU" dirty="0"/>
              <a:t>анализируем полученные результаты</a:t>
            </a:r>
          </a:p>
        </p:txBody>
      </p:sp>
      <p:sp>
        <p:nvSpPr>
          <p:cNvPr id="3" name="Прямоугольник 2">
            <a:extLst>
              <a:ext uri="{FF2B5EF4-FFF2-40B4-BE49-F238E27FC236}">
                <a16:creationId xmlns:a16="http://schemas.microsoft.com/office/drawing/2014/main" id="{E8C1CC57-EF7B-4F75-B947-C19FD08B51FE}"/>
              </a:ext>
            </a:extLst>
          </p:cNvPr>
          <p:cNvSpPr/>
          <p:nvPr/>
        </p:nvSpPr>
        <p:spPr>
          <a:xfrm>
            <a:off x="677334" y="4984075"/>
            <a:ext cx="2618024" cy="646331"/>
          </a:xfrm>
          <a:prstGeom prst="rect">
            <a:avLst/>
          </a:prstGeom>
        </p:spPr>
        <p:txBody>
          <a:bodyPr wrap="square">
            <a:spAutoFit/>
          </a:bodyPr>
          <a:lstStyle/>
          <a:p>
            <a:pPr algn="ctr"/>
            <a:r>
              <a:rPr lang="ru-RU" dirty="0"/>
              <a:t>посещаем пункты </a:t>
            </a:r>
          </a:p>
          <a:p>
            <a:pPr algn="ctr"/>
            <a:r>
              <a:rPr lang="ru-RU" dirty="0"/>
              <a:t>передержек животных</a:t>
            </a:r>
          </a:p>
        </p:txBody>
      </p:sp>
      <p:pic>
        <p:nvPicPr>
          <p:cNvPr id="8" name="Рисунок 7">
            <a:extLst>
              <a:ext uri="{FF2B5EF4-FFF2-40B4-BE49-F238E27FC236}">
                <a16:creationId xmlns:a16="http://schemas.microsoft.com/office/drawing/2014/main" id="{E72BEA41-10F3-4659-835B-6C8B8C537649}"/>
              </a:ext>
            </a:extLst>
          </p:cNvPr>
          <p:cNvPicPr>
            <a:picLocks noChangeAspect="1"/>
          </p:cNvPicPr>
          <p:nvPr/>
        </p:nvPicPr>
        <p:blipFill>
          <a:blip r:embed="rId2"/>
          <a:stretch>
            <a:fillRect/>
          </a:stretch>
        </p:blipFill>
        <p:spPr>
          <a:xfrm>
            <a:off x="3432312" y="2059052"/>
            <a:ext cx="4092719" cy="3069539"/>
          </a:xfrm>
          <a:prstGeom prst="rect">
            <a:avLst/>
          </a:prstGeom>
        </p:spPr>
      </p:pic>
      <p:pic>
        <p:nvPicPr>
          <p:cNvPr id="10" name="Рисунок 9">
            <a:extLst>
              <a:ext uri="{FF2B5EF4-FFF2-40B4-BE49-F238E27FC236}">
                <a16:creationId xmlns:a16="http://schemas.microsoft.com/office/drawing/2014/main" id="{9A5CE281-76A2-41BD-B25E-FA9BE3854463}"/>
              </a:ext>
            </a:extLst>
          </p:cNvPr>
          <p:cNvPicPr>
            <a:picLocks noChangeAspect="1"/>
          </p:cNvPicPr>
          <p:nvPr/>
        </p:nvPicPr>
        <p:blipFill>
          <a:blip r:embed="rId3"/>
          <a:stretch>
            <a:fillRect/>
          </a:stretch>
        </p:blipFill>
        <p:spPr>
          <a:xfrm>
            <a:off x="6851375" y="3737112"/>
            <a:ext cx="3617842" cy="2664266"/>
          </a:xfrm>
          <a:prstGeom prst="rect">
            <a:avLst/>
          </a:prstGeom>
        </p:spPr>
      </p:pic>
      <p:pic>
        <p:nvPicPr>
          <p:cNvPr id="5" name="Рисунок 4">
            <a:extLst>
              <a:ext uri="{FF2B5EF4-FFF2-40B4-BE49-F238E27FC236}">
                <a16:creationId xmlns:a16="http://schemas.microsoft.com/office/drawing/2014/main" id="{D13A1675-AA9B-49F4-B05B-408EE40C77F3}"/>
              </a:ext>
            </a:extLst>
          </p:cNvPr>
          <p:cNvPicPr>
            <a:picLocks noChangeAspect="1"/>
          </p:cNvPicPr>
          <p:nvPr/>
        </p:nvPicPr>
        <p:blipFill>
          <a:blip r:embed="rId4"/>
          <a:stretch>
            <a:fillRect/>
          </a:stretch>
        </p:blipFill>
        <p:spPr>
          <a:xfrm>
            <a:off x="385735" y="1220084"/>
            <a:ext cx="3729062" cy="2517028"/>
          </a:xfrm>
          <a:prstGeom prst="rect">
            <a:avLst/>
          </a:prstGeom>
        </p:spPr>
      </p:pic>
    </p:spTree>
    <p:extLst>
      <p:ext uri="{BB962C8B-B14F-4D97-AF65-F5344CB8AC3E}">
        <p14:creationId xmlns:p14="http://schemas.microsoft.com/office/powerpoint/2010/main" val="147415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56B782-D907-497F-B725-414242E6F1A2}"/>
              </a:ext>
            </a:extLst>
          </p:cNvPr>
          <p:cNvSpPr>
            <a:spLocks noGrp="1"/>
          </p:cNvSpPr>
          <p:nvPr>
            <p:ph type="title"/>
          </p:nvPr>
        </p:nvSpPr>
        <p:spPr/>
        <p:txBody>
          <a:bodyPr/>
          <a:lstStyle/>
          <a:p>
            <a:pPr algn="ctr"/>
            <a:r>
              <a:rPr lang="ru-RU" dirty="0">
                <a:solidFill>
                  <a:schemeClr val="accent2">
                    <a:lumMod val="50000"/>
                  </a:schemeClr>
                </a:solidFill>
              </a:rPr>
              <a:t>Количество участников проекта </a:t>
            </a:r>
            <a:br>
              <a:rPr lang="ru-RU" dirty="0">
                <a:solidFill>
                  <a:schemeClr val="accent2">
                    <a:lumMod val="50000"/>
                  </a:schemeClr>
                </a:solidFill>
              </a:rPr>
            </a:br>
            <a:r>
              <a:rPr lang="ru-RU" dirty="0">
                <a:solidFill>
                  <a:schemeClr val="accent2">
                    <a:lumMod val="50000"/>
                  </a:schemeClr>
                </a:solidFill>
              </a:rPr>
              <a:t>с 2018 по 2021 года.</a:t>
            </a:r>
          </a:p>
        </p:txBody>
      </p:sp>
      <p:graphicFrame>
        <p:nvGraphicFramePr>
          <p:cNvPr id="3" name="Диаграмма 2">
            <a:extLst>
              <a:ext uri="{FF2B5EF4-FFF2-40B4-BE49-F238E27FC236}">
                <a16:creationId xmlns:a16="http://schemas.microsoft.com/office/drawing/2014/main" id="{E60DAFAF-6D13-4752-90AD-A7745AC441E8}"/>
              </a:ext>
            </a:extLst>
          </p:cNvPr>
          <p:cNvGraphicFramePr/>
          <p:nvPr>
            <p:extLst>
              <p:ext uri="{D42A27DB-BD31-4B8C-83A1-F6EECF244321}">
                <p14:modId xmlns:p14="http://schemas.microsoft.com/office/powerpoint/2010/main" val="167676042"/>
              </p:ext>
            </p:extLst>
          </p:nvPr>
        </p:nvGraphicFramePr>
        <p:xfrm>
          <a:off x="1701210" y="1930400"/>
          <a:ext cx="6843184" cy="45554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374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6B9CA5-81C5-4897-9A0D-A899F7C50BDC}"/>
              </a:ext>
            </a:extLst>
          </p:cNvPr>
          <p:cNvSpPr>
            <a:spLocks noGrp="1"/>
          </p:cNvSpPr>
          <p:nvPr>
            <p:ph type="title"/>
          </p:nvPr>
        </p:nvSpPr>
        <p:spPr>
          <a:xfrm>
            <a:off x="677334" y="609600"/>
            <a:ext cx="9890732" cy="6248400"/>
          </a:xfrm>
        </p:spPr>
        <p:txBody>
          <a:bodyPr>
            <a:normAutofit fontScale="90000"/>
          </a:bodyPr>
          <a:lstStyle/>
          <a:p>
            <a:pPr algn="ctr"/>
            <a:r>
              <a:rPr lang="ru-RU" b="1" dirty="0">
                <a:solidFill>
                  <a:schemeClr val="accent2">
                    <a:lumMod val="50000"/>
                  </a:schemeClr>
                </a:solidFill>
              </a:rPr>
              <a:t>Новизна</a:t>
            </a:r>
            <a:br>
              <a:rPr lang="ru-RU" b="1" dirty="0">
                <a:solidFill>
                  <a:schemeClr val="accent2">
                    <a:lumMod val="50000"/>
                  </a:schemeClr>
                </a:solidFill>
              </a:rPr>
            </a:br>
            <a:r>
              <a:rPr lang="ru-RU" sz="2800" dirty="0">
                <a:solidFill>
                  <a:schemeClr val="accent2">
                    <a:lumMod val="50000"/>
                  </a:schemeClr>
                </a:solidFill>
              </a:rPr>
              <a:t>Данным проектом нам удалось расширить круга участников акции. Согласно проекту, мы привлекаем к участию учеников школ, тем самым увеличивая число не только участников, но и продовольствия для животных, а это для нас очень важный результат проекта.</a:t>
            </a:r>
            <a:br>
              <a:rPr lang="ru-RU" sz="2800" dirty="0">
                <a:solidFill>
                  <a:schemeClr val="accent2">
                    <a:lumMod val="50000"/>
                  </a:schemeClr>
                </a:solidFill>
              </a:rPr>
            </a:br>
            <a:br>
              <a:rPr lang="ru-RU" sz="2800" dirty="0">
                <a:solidFill>
                  <a:schemeClr val="accent2">
                    <a:lumMod val="50000"/>
                  </a:schemeClr>
                </a:solidFill>
              </a:rPr>
            </a:br>
            <a:r>
              <a:rPr lang="ru-RU" sz="2800" dirty="0">
                <a:solidFill>
                  <a:schemeClr val="accent2">
                    <a:lumMod val="50000"/>
                  </a:schemeClr>
                </a:solidFill>
              </a:rPr>
              <a:t>Данный проект направлен на развитие у обучающихся чувство заботы о братьях меньших, а также поможет во многом: научиться быть милосердными, почувствовать ответственность, проявить взаимопомощь. Это шанс сделать нужное и полезное дело. Ведь если ты научишься быть сострадательным в детстве, ты будешь таким и во взрослой жизни.</a:t>
            </a:r>
            <a:br>
              <a:rPr lang="ru-RU" sz="2800" dirty="0">
                <a:solidFill>
                  <a:schemeClr val="accent2">
                    <a:lumMod val="50000"/>
                  </a:schemeClr>
                </a:solidFill>
              </a:rPr>
            </a:br>
            <a:endParaRPr lang="ru-RU" sz="2800" dirty="0">
              <a:solidFill>
                <a:schemeClr val="accent2">
                  <a:lumMod val="50000"/>
                </a:schemeClr>
              </a:solidFill>
            </a:endParaRPr>
          </a:p>
        </p:txBody>
      </p:sp>
    </p:spTree>
    <p:extLst>
      <p:ext uri="{BB962C8B-B14F-4D97-AF65-F5344CB8AC3E}">
        <p14:creationId xmlns:p14="http://schemas.microsoft.com/office/powerpoint/2010/main" val="407957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4FF9A2-6B23-438F-8794-5E7B5E0A8BDF}"/>
              </a:ext>
            </a:extLst>
          </p:cNvPr>
          <p:cNvSpPr>
            <a:spLocks noGrp="1"/>
          </p:cNvSpPr>
          <p:nvPr>
            <p:ph type="title"/>
          </p:nvPr>
        </p:nvSpPr>
        <p:spPr>
          <a:xfrm>
            <a:off x="374754" y="609600"/>
            <a:ext cx="11542426" cy="6248400"/>
          </a:xfrm>
        </p:spPr>
        <p:txBody>
          <a:bodyPr>
            <a:normAutofit/>
          </a:bodyPr>
          <a:lstStyle/>
          <a:p>
            <a:r>
              <a:rPr lang="ru-RU" sz="3300" b="1" dirty="0">
                <a:solidFill>
                  <a:schemeClr val="accent2">
                    <a:lumMod val="50000"/>
                  </a:schemeClr>
                </a:solidFill>
              </a:rPr>
              <a:t>Отражение результатов в СМИ, иных печатных изданиях:</a:t>
            </a:r>
            <a:br>
              <a:rPr lang="ru-RU" sz="3300" dirty="0">
                <a:solidFill>
                  <a:schemeClr val="accent2">
                    <a:lumMod val="50000"/>
                  </a:schemeClr>
                </a:solidFill>
              </a:rPr>
            </a:br>
            <a:br>
              <a:rPr lang="ru-RU" sz="3300" dirty="0">
                <a:solidFill>
                  <a:schemeClr val="accent2">
                    <a:lumMod val="50000"/>
                  </a:schemeClr>
                </a:solidFill>
              </a:rPr>
            </a:br>
            <a:r>
              <a:rPr lang="ru-RU" sz="2900" dirty="0">
                <a:solidFill>
                  <a:schemeClr val="accent2">
                    <a:lumMod val="50000"/>
                  </a:schemeClr>
                </a:solidFill>
              </a:rPr>
              <a:t>1. На сайте МБУДО «Центр дополнительного образования «Созвездие» </a:t>
            </a:r>
            <a:r>
              <a:rPr lang="ru-RU" sz="2900" dirty="0" err="1">
                <a:solidFill>
                  <a:schemeClr val="accent2">
                    <a:lumMod val="50000"/>
                  </a:schemeClr>
                </a:solidFill>
              </a:rPr>
              <a:t>г.Балашова</a:t>
            </a:r>
            <a:r>
              <a:rPr lang="ru-RU" sz="2900" dirty="0">
                <a:solidFill>
                  <a:schemeClr val="accent2">
                    <a:lumMod val="50000"/>
                  </a:schemeClr>
                </a:solidFill>
              </a:rPr>
              <a:t> Саратовской области» </a:t>
            </a:r>
            <a:r>
              <a:rPr lang="ru-RU" sz="2900" u="sng" dirty="0">
                <a:solidFill>
                  <a:schemeClr val="accent2">
                    <a:lumMod val="50000"/>
                  </a:schemeClr>
                </a:solidFill>
                <a:hlinkClick r:id="rId2">
                  <a:extLst>
                    <a:ext uri="{A12FA001-AC4F-418D-AE19-62706E023703}">
                      <ahyp:hlinkClr xmlns:ahyp="http://schemas.microsoft.com/office/drawing/2018/hyperlinkcolor" val="tx"/>
                    </a:ext>
                  </a:extLst>
                </a:hlinkClick>
              </a:rPr>
              <a:t>http://cevd-bal.ucoz.ru/news/socialnaja_akcija_chitaj_balashov/2018-09-20-10833</a:t>
            </a:r>
            <a:r>
              <a:rPr lang="ru-RU" sz="2900" dirty="0">
                <a:solidFill>
                  <a:schemeClr val="accent2">
                    <a:lumMod val="50000"/>
                  </a:schemeClr>
                </a:solidFill>
              </a:rPr>
              <a:t>. </a:t>
            </a:r>
            <a:br>
              <a:rPr lang="ru-RU" sz="2900" dirty="0">
                <a:solidFill>
                  <a:schemeClr val="accent2">
                    <a:lumMod val="50000"/>
                  </a:schemeClr>
                </a:solidFill>
              </a:rPr>
            </a:br>
            <a:r>
              <a:rPr lang="ru-RU" sz="2900" dirty="0">
                <a:solidFill>
                  <a:schemeClr val="accent2">
                    <a:lumMod val="50000"/>
                  </a:schemeClr>
                </a:solidFill>
              </a:rPr>
              <a:t>2.  В Контакте в группе «Лидер» </a:t>
            </a:r>
            <a:r>
              <a:rPr lang="ru-RU" sz="2900" u="sng" dirty="0">
                <a:solidFill>
                  <a:schemeClr val="accent2">
                    <a:lumMod val="50000"/>
                  </a:schemeClr>
                </a:solidFill>
                <a:hlinkClick r:id="rId3">
                  <a:extLst>
                    <a:ext uri="{A12FA001-AC4F-418D-AE19-62706E023703}">
                      <ahyp:hlinkClr xmlns:ahyp="http://schemas.microsoft.com/office/drawing/2018/hyperlinkcolor" val="tx"/>
                    </a:ext>
                  </a:extLst>
                </a:hlinkClick>
              </a:rPr>
              <a:t>https://vk.com/lider_gks</a:t>
            </a:r>
            <a:br>
              <a:rPr lang="ru-RU" sz="2900" dirty="0">
                <a:solidFill>
                  <a:schemeClr val="accent2">
                    <a:lumMod val="50000"/>
                  </a:schemeClr>
                </a:solidFill>
              </a:rPr>
            </a:br>
            <a:r>
              <a:rPr lang="ru-RU" sz="2900" dirty="0">
                <a:solidFill>
                  <a:schemeClr val="accent2">
                    <a:lumMod val="50000"/>
                  </a:schemeClr>
                </a:solidFill>
              </a:rPr>
              <a:t>3. Публикации в местных печатных изданиях: «Балашовская правда», «Город».</a:t>
            </a:r>
            <a:br>
              <a:rPr lang="ru-RU" sz="2900" dirty="0">
                <a:solidFill>
                  <a:schemeClr val="accent2">
                    <a:lumMod val="50000"/>
                  </a:schemeClr>
                </a:solidFill>
              </a:rPr>
            </a:br>
            <a:endParaRPr lang="ru-RU" sz="2900" dirty="0">
              <a:solidFill>
                <a:schemeClr val="accent2">
                  <a:lumMod val="50000"/>
                </a:schemeClr>
              </a:solidFill>
            </a:endParaRPr>
          </a:p>
        </p:txBody>
      </p:sp>
    </p:spTree>
    <p:extLst>
      <p:ext uri="{BB962C8B-B14F-4D97-AF65-F5344CB8AC3E}">
        <p14:creationId xmlns:p14="http://schemas.microsoft.com/office/powerpoint/2010/main" val="150486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43F13FD-1F0A-4144-BFC6-886A3CF4122B}"/>
              </a:ext>
            </a:extLst>
          </p:cNvPr>
          <p:cNvPicPr>
            <a:picLocks noChangeAspect="1"/>
          </p:cNvPicPr>
          <p:nvPr/>
        </p:nvPicPr>
        <p:blipFill>
          <a:blip r:embed="rId2"/>
          <a:stretch>
            <a:fillRect/>
          </a:stretch>
        </p:blipFill>
        <p:spPr>
          <a:xfrm>
            <a:off x="1246960" y="3460230"/>
            <a:ext cx="4359686" cy="2728210"/>
          </a:xfrm>
          <a:prstGeom prst="rect">
            <a:avLst/>
          </a:prstGeom>
        </p:spPr>
      </p:pic>
      <p:sp>
        <p:nvSpPr>
          <p:cNvPr id="2" name="Заголовок 1">
            <a:extLst>
              <a:ext uri="{FF2B5EF4-FFF2-40B4-BE49-F238E27FC236}">
                <a16:creationId xmlns:a16="http://schemas.microsoft.com/office/drawing/2014/main" id="{1C5B27B3-D700-478B-AA8E-A598087F955C}"/>
              </a:ext>
            </a:extLst>
          </p:cNvPr>
          <p:cNvSpPr>
            <a:spLocks noGrp="1"/>
          </p:cNvSpPr>
          <p:nvPr>
            <p:ph type="title"/>
          </p:nvPr>
        </p:nvSpPr>
        <p:spPr>
          <a:xfrm>
            <a:off x="1246960" y="669560"/>
            <a:ext cx="8596668" cy="3107961"/>
          </a:xfrm>
        </p:spPr>
        <p:txBody>
          <a:bodyPr>
            <a:normAutofit fontScale="90000"/>
          </a:bodyPr>
          <a:lstStyle/>
          <a:p>
            <a:pPr algn="ctr"/>
            <a:r>
              <a:rPr lang="ru-RU" dirty="0">
                <a:solidFill>
                  <a:schemeClr val="accent2">
                    <a:lumMod val="50000"/>
                  </a:schemeClr>
                </a:solidFill>
              </a:rPr>
              <a:t>«Сострадание к животным так тесно связано с добротой характера,</a:t>
            </a:r>
            <a:br>
              <a:rPr lang="ru-RU" dirty="0">
                <a:solidFill>
                  <a:schemeClr val="accent2">
                    <a:lumMod val="50000"/>
                  </a:schemeClr>
                </a:solidFill>
              </a:rPr>
            </a:br>
            <a:r>
              <a:rPr lang="ru-RU" dirty="0">
                <a:solidFill>
                  <a:schemeClr val="accent2">
                    <a:lumMod val="50000"/>
                  </a:schemeClr>
                </a:solidFill>
              </a:rPr>
              <a:t> что можно с уверенностью утверждать: кто жесток с животными,</a:t>
            </a:r>
            <a:br>
              <a:rPr lang="ru-RU" dirty="0">
                <a:solidFill>
                  <a:schemeClr val="accent2">
                    <a:lumMod val="50000"/>
                  </a:schemeClr>
                </a:solidFill>
              </a:rPr>
            </a:br>
            <a:r>
              <a:rPr lang="ru-RU" dirty="0">
                <a:solidFill>
                  <a:schemeClr val="accent2">
                    <a:lumMod val="50000"/>
                  </a:schemeClr>
                </a:solidFill>
              </a:rPr>
              <a:t> тот не может быть добрым человеком.»</a:t>
            </a:r>
            <a:br>
              <a:rPr lang="ru-RU" dirty="0">
                <a:solidFill>
                  <a:schemeClr val="accent2">
                    <a:lumMod val="50000"/>
                  </a:schemeClr>
                </a:solidFill>
              </a:rPr>
            </a:br>
            <a:r>
              <a:rPr lang="ru-RU" dirty="0">
                <a:solidFill>
                  <a:schemeClr val="accent2">
                    <a:lumMod val="50000"/>
                  </a:schemeClr>
                </a:solidFill>
              </a:rPr>
              <a:t>                                          (А. Шопенгауэр).</a:t>
            </a:r>
            <a:br>
              <a:rPr lang="ru-RU" dirty="0">
                <a:solidFill>
                  <a:schemeClr val="accent2">
                    <a:lumMod val="50000"/>
                  </a:schemeClr>
                </a:solidFill>
              </a:rPr>
            </a:br>
            <a:endParaRPr lang="ru-RU" dirty="0">
              <a:solidFill>
                <a:schemeClr val="accent2">
                  <a:lumMod val="50000"/>
                </a:schemeClr>
              </a:solidFill>
            </a:endParaRPr>
          </a:p>
        </p:txBody>
      </p:sp>
      <p:pic>
        <p:nvPicPr>
          <p:cNvPr id="6" name="Рисунок 5">
            <a:extLst>
              <a:ext uri="{FF2B5EF4-FFF2-40B4-BE49-F238E27FC236}">
                <a16:creationId xmlns:a16="http://schemas.microsoft.com/office/drawing/2014/main" id="{51A3AD8A-4074-4320-BEEA-195CF6CD7BDB}"/>
              </a:ext>
            </a:extLst>
          </p:cNvPr>
          <p:cNvPicPr>
            <a:picLocks noChangeAspect="1"/>
          </p:cNvPicPr>
          <p:nvPr/>
        </p:nvPicPr>
        <p:blipFill>
          <a:blip r:embed="rId3"/>
          <a:stretch>
            <a:fillRect/>
          </a:stretch>
        </p:blipFill>
        <p:spPr>
          <a:xfrm>
            <a:off x="6096000" y="3777521"/>
            <a:ext cx="4221154" cy="2667901"/>
          </a:xfrm>
          <a:prstGeom prst="rect">
            <a:avLst/>
          </a:prstGeom>
        </p:spPr>
      </p:pic>
    </p:spTree>
    <p:extLst>
      <p:ext uri="{BB962C8B-B14F-4D97-AF65-F5344CB8AC3E}">
        <p14:creationId xmlns:p14="http://schemas.microsoft.com/office/powerpoint/2010/main" val="12155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89FE47-D3EA-4189-A322-319587369925}"/>
              </a:ext>
            </a:extLst>
          </p:cNvPr>
          <p:cNvSpPr>
            <a:spLocks noGrp="1"/>
          </p:cNvSpPr>
          <p:nvPr>
            <p:ph type="title"/>
          </p:nvPr>
        </p:nvSpPr>
        <p:spPr>
          <a:xfrm>
            <a:off x="781878" y="609600"/>
            <a:ext cx="8492124" cy="5804452"/>
          </a:xfrm>
        </p:spPr>
        <p:txBody>
          <a:bodyPr>
            <a:normAutofit fontScale="90000"/>
          </a:bodyPr>
          <a:lstStyle/>
          <a:p>
            <a:r>
              <a:rPr lang="ru-RU" b="1" dirty="0">
                <a:solidFill>
                  <a:schemeClr val="accent2">
                    <a:lumMod val="50000"/>
                  </a:schemeClr>
                </a:solidFill>
              </a:rPr>
              <a:t>Актуальность проекта: </a:t>
            </a:r>
            <a:r>
              <a:rPr lang="ru-RU" dirty="0">
                <a:solidFill>
                  <a:schemeClr val="accent2">
                    <a:lumMod val="50000"/>
                  </a:schemeClr>
                </a:solidFill>
              </a:rPr>
              <a:t>актуальность проекта заключается в важности любой помощи природе. Несмотря на пока, что маленький масштаб данной акции ГКС «Лидер», «Дай лапу, друг!» стремительно набирает популярность среди всех волонтеров региона. Каждый маленький шаг направлен на улучшение нынешней обстановки в мире. Помощь бездомным животным – неотъемлемая часть успеха, а то есть восстановления благоприятной обстановки. </a:t>
            </a:r>
            <a:br>
              <a:rPr lang="ru-RU" dirty="0">
                <a:solidFill>
                  <a:schemeClr val="accent2">
                    <a:lumMod val="50000"/>
                  </a:schemeClr>
                </a:solidFill>
              </a:rPr>
            </a:br>
            <a:endParaRPr lang="ru-RU" dirty="0">
              <a:solidFill>
                <a:schemeClr val="accent2">
                  <a:lumMod val="50000"/>
                </a:schemeClr>
              </a:solidFill>
            </a:endParaRPr>
          </a:p>
        </p:txBody>
      </p:sp>
    </p:spTree>
    <p:extLst>
      <p:ext uri="{BB962C8B-B14F-4D97-AF65-F5344CB8AC3E}">
        <p14:creationId xmlns:p14="http://schemas.microsoft.com/office/powerpoint/2010/main" val="289500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EE754C-40DC-48B5-975C-F0A5E7B0A822}"/>
              </a:ext>
            </a:extLst>
          </p:cNvPr>
          <p:cNvSpPr>
            <a:spLocks noGrp="1"/>
          </p:cNvSpPr>
          <p:nvPr>
            <p:ph type="title"/>
          </p:nvPr>
        </p:nvSpPr>
        <p:spPr>
          <a:xfrm>
            <a:off x="728870" y="609600"/>
            <a:ext cx="9210260" cy="6248400"/>
          </a:xfrm>
        </p:spPr>
        <p:txBody>
          <a:bodyPr>
            <a:normAutofit fontScale="90000"/>
          </a:bodyPr>
          <a:lstStyle/>
          <a:p>
            <a:r>
              <a:rPr lang="ru-RU" b="1" dirty="0">
                <a:solidFill>
                  <a:schemeClr val="accent2">
                    <a:lumMod val="50000"/>
                  </a:schemeClr>
                </a:solidFill>
              </a:rPr>
              <a:t>Цель: </a:t>
            </a:r>
            <a:r>
              <a:rPr lang="ru-RU" dirty="0">
                <a:solidFill>
                  <a:schemeClr val="accent2">
                    <a:lumMod val="50000"/>
                  </a:schemeClr>
                </a:solidFill>
              </a:rPr>
              <a:t>способствовать формированию бережного отношения к бездомным животным и желания заботиться о них.</a:t>
            </a:r>
            <a:br>
              <a:rPr lang="ru-RU" dirty="0">
                <a:solidFill>
                  <a:schemeClr val="accent2">
                    <a:lumMod val="50000"/>
                  </a:schemeClr>
                </a:solidFill>
              </a:rPr>
            </a:br>
            <a:r>
              <a:rPr lang="ru-RU" b="1" dirty="0">
                <a:solidFill>
                  <a:schemeClr val="accent2">
                    <a:lumMod val="50000"/>
                  </a:schemeClr>
                </a:solidFill>
              </a:rPr>
              <a:t>Задачи: </a:t>
            </a:r>
            <a:br>
              <a:rPr lang="ru-RU" dirty="0">
                <a:solidFill>
                  <a:schemeClr val="accent2">
                    <a:lumMod val="50000"/>
                  </a:schemeClr>
                </a:solidFill>
              </a:rPr>
            </a:br>
            <a:r>
              <a:rPr lang="ru-RU" dirty="0">
                <a:solidFill>
                  <a:schemeClr val="accent2">
                    <a:lumMod val="50000"/>
                  </a:schemeClr>
                </a:solidFill>
              </a:rPr>
              <a:t>-</a:t>
            </a:r>
            <a:r>
              <a:rPr lang="ru-RU" sz="3300" dirty="0">
                <a:solidFill>
                  <a:schemeClr val="accent2">
                    <a:lumMod val="50000"/>
                  </a:schemeClr>
                </a:solidFill>
              </a:rPr>
              <a:t>Привлечь внимания учащихся к общественной работе волонтёров, которые помогают бездомным животным;</a:t>
            </a:r>
            <a:br>
              <a:rPr lang="ru-RU" sz="3300" dirty="0">
                <a:solidFill>
                  <a:schemeClr val="accent2">
                    <a:lumMod val="50000"/>
                  </a:schemeClr>
                </a:solidFill>
              </a:rPr>
            </a:br>
            <a:r>
              <a:rPr lang="ru-RU" sz="3300" dirty="0">
                <a:solidFill>
                  <a:schemeClr val="accent2">
                    <a:lumMod val="50000"/>
                  </a:schemeClr>
                </a:solidFill>
              </a:rPr>
              <a:t> -Развить у школьников чувства сострадания, сопереживания, заботы и милосердия;</a:t>
            </a:r>
            <a:br>
              <a:rPr lang="ru-RU" sz="3300" dirty="0">
                <a:solidFill>
                  <a:schemeClr val="accent2">
                    <a:lumMod val="50000"/>
                  </a:schemeClr>
                </a:solidFill>
              </a:rPr>
            </a:br>
            <a:r>
              <a:rPr lang="ru-RU" sz="3300" dirty="0">
                <a:solidFill>
                  <a:schemeClr val="accent2">
                    <a:lumMod val="50000"/>
                  </a:schemeClr>
                </a:solidFill>
              </a:rPr>
              <a:t> -Развить гуманность и отзывчивость;</a:t>
            </a:r>
            <a:br>
              <a:rPr lang="ru-RU" sz="3300" dirty="0">
                <a:solidFill>
                  <a:schemeClr val="accent2">
                    <a:lumMod val="50000"/>
                  </a:schemeClr>
                </a:solidFill>
              </a:rPr>
            </a:br>
            <a:r>
              <a:rPr lang="ru-RU" sz="3300" dirty="0">
                <a:solidFill>
                  <a:schemeClr val="accent2">
                    <a:lumMod val="50000"/>
                  </a:schemeClr>
                </a:solidFill>
              </a:rPr>
              <a:t>-Вовлечь детей и взрослых в одно общее дело;</a:t>
            </a:r>
            <a:br>
              <a:rPr lang="ru-RU" sz="3300" dirty="0">
                <a:solidFill>
                  <a:schemeClr val="accent2">
                    <a:lumMod val="50000"/>
                  </a:schemeClr>
                </a:solidFill>
              </a:rPr>
            </a:br>
            <a:r>
              <a:rPr lang="ru-RU" sz="3300" dirty="0">
                <a:solidFill>
                  <a:schemeClr val="accent2">
                    <a:lumMod val="50000"/>
                  </a:schemeClr>
                </a:solidFill>
              </a:rPr>
              <a:t>-Развить навыки самостоятельной работы.</a:t>
            </a:r>
            <a:br>
              <a:rPr lang="ru-RU" sz="3300" dirty="0">
                <a:solidFill>
                  <a:schemeClr val="accent2">
                    <a:lumMod val="50000"/>
                  </a:schemeClr>
                </a:solidFill>
              </a:rPr>
            </a:br>
            <a:endParaRPr lang="ru-RU" sz="3300" dirty="0">
              <a:solidFill>
                <a:schemeClr val="accent2">
                  <a:lumMod val="50000"/>
                </a:schemeClr>
              </a:solidFill>
            </a:endParaRPr>
          </a:p>
        </p:txBody>
      </p:sp>
    </p:spTree>
    <p:extLst>
      <p:ext uri="{BB962C8B-B14F-4D97-AF65-F5344CB8AC3E}">
        <p14:creationId xmlns:p14="http://schemas.microsoft.com/office/powerpoint/2010/main" val="240835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340357-CA25-46F8-8046-88E252BF8084}"/>
              </a:ext>
            </a:extLst>
          </p:cNvPr>
          <p:cNvSpPr>
            <a:spLocks noGrp="1"/>
          </p:cNvSpPr>
          <p:nvPr>
            <p:ph type="title"/>
          </p:nvPr>
        </p:nvSpPr>
        <p:spPr>
          <a:xfrm>
            <a:off x="543339" y="609600"/>
            <a:ext cx="9634982" cy="6248400"/>
          </a:xfrm>
        </p:spPr>
        <p:txBody>
          <a:bodyPr>
            <a:normAutofit/>
          </a:bodyPr>
          <a:lstStyle/>
          <a:p>
            <a:r>
              <a:rPr lang="ru-RU" b="1" dirty="0">
                <a:solidFill>
                  <a:schemeClr val="accent2">
                    <a:lumMod val="50000"/>
                  </a:schemeClr>
                </a:solidFill>
              </a:rPr>
              <a:t>Организаторы проекта: </a:t>
            </a:r>
            <a:r>
              <a:rPr lang="ru-RU" dirty="0">
                <a:solidFill>
                  <a:schemeClr val="accent2">
                    <a:lumMod val="50000"/>
                  </a:schemeClr>
                </a:solidFill>
              </a:rPr>
              <a:t>члены Городского клуба старшеклассников «Лидер» (МБУДО «Центр дополнительного образования «Созвездие» </a:t>
            </a:r>
            <a:r>
              <a:rPr lang="ru-RU" dirty="0" err="1">
                <a:solidFill>
                  <a:schemeClr val="accent2">
                    <a:lumMod val="50000"/>
                  </a:schemeClr>
                </a:solidFill>
              </a:rPr>
              <a:t>г.Балашова</a:t>
            </a:r>
            <a:r>
              <a:rPr lang="ru-RU" dirty="0">
                <a:solidFill>
                  <a:schemeClr val="accent2">
                    <a:lumMod val="50000"/>
                  </a:schemeClr>
                </a:solidFill>
              </a:rPr>
              <a:t> Саратовской области») в количестве 30 человек.</a:t>
            </a:r>
            <a:br>
              <a:rPr lang="ru-RU" dirty="0">
                <a:solidFill>
                  <a:schemeClr val="accent2">
                    <a:lumMod val="50000"/>
                  </a:schemeClr>
                </a:solidFill>
              </a:rPr>
            </a:br>
            <a:br>
              <a:rPr lang="ru-RU" dirty="0">
                <a:solidFill>
                  <a:schemeClr val="accent2">
                    <a:lumMod val="50000"/>
                  </a:schemeClr>
                </a:solidFill>
              </a:rPr>
            </a:br>
            <a:r>
              <a:rPr lang="ru-RU" b="1" dirty="0">
                <a:solidFill>
                  <a:schemeClr val="accent2">
                    <a:lumMod val="50000"/>
                  </a:schemeClr>
                </a:solidFill>
              </a:rPr>
              <a:t>Участники проекта: </a:t>
            </a:r>
            <a:r>
              <a:rPr lang="ru-RU" dirty="0">
                <a:solidFill>
                  <a:schemeClr val="accent2">
                    <a:lumMod val="50000"/>
                  </a:schemeClr>
                </a:solidFill>
              </a:rPr>
              <a:t>учащиеся образовательных учреждений,</a:t>
            </a:r>
            <a:r>
              <a:rPr lang="ru-RU" b="1" dirty="0">
                <a:solidFill>
                  <a:schemeClr val="accent2">
                    <a:lumMod val="50000"/>
                  </a:schemeClr>
                </a:solidFill>
              </a:rPr>
              <a:t> </a:t>
            </a:r>
            <a:r>
              <a:rPr lang="ru-RU" dirty="0">
                <a:solidFill>
                  <a:schemeClr val="accent2">
                    <a:lumMod val="50000"/>
                  </a:schemeClr>
                </a:solidFill>
              </a:rPr>
              <a:t>родители, педагоги, жители города.</a:t>
            </a:r>
            <a:br>
              <a:rPr lang="ru-RU" dirty="0">
                <a:solidFill>
                  <a:schemeClr val="accent2">
                    <a:lumMod val="50000"/>
                  </a:schemeClr>
                </a:solidFill>
              </a:rPr>
            </a:br>
            <a:endParaRPr lang="ru-RU" dirty="0">
              <a:solidFill>
                <a:schemeClr val="accent2">
                  <a:lumMod val="50000"/>
                </a:schemeClr>
              </a:solidFill>
            </a:endParaRPr>
          </a:p>
        </p:txBody>
      </p:sp>
    </p:spTree>
    <p:extLst>
      <p:ext uri="{BB962C8B-B14F-4D97-AF65-F5344CB8AC3E}">
        <p14:creationId xmlns:p14="http://schemas.microsoft.com/office/powerpoint/2010/main" val="188752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226CEF-1532-4565-BC9D-0F90F7632D1A}"/>
              </a:ext>
            </a:extLst>
          </p:cNvPr>
          <p:cNvSpPr>
            <a:spLocks noGrp="1"/>
          </p:cNvSpPr>
          <p:nvPr>
            <p:ph type="title"/>
          </p:nvPr>
        </p:nvSpPr>
        <p:spPr>
          <a:xfrm>
            <a:off x="622852" y="609599"/>
            <a:ext cx="8651150" cy="6042992"/>
          </a:xfrm>
        </p:spPr>
        <p:txBody>
          <a:bodyPr>
            <a:normAutofit fontScale="90000"/>
          </a:bodyPr>
          <a:lstStyle/>
          <a:p>
            <a:r>
              <a:rPr lang="ru-RU" b="1" dirty="0">
                <a:solidFill>
                  <a:schemeClr val="accent2">
                    <a:lumMod val="50000"/>
                  </a:schemeClr>
                </a:solidFill>
              </a:rPr>
              <a:t>Привлеченные социальные партнеры:</a:t>
            </a:r>
            <a:br>
              <a:rPr lang="ru-RU" dirty="0">
                <a:solidFill>
                  <a:schemeClr val="accent2">
                    <a:lumMod val="50000"/>
                  </a:schemeClr>
                </a:solidFill>
              </a:rPr>
            </a:br>
            <a:r>
              <a:rPr lang="ru-RU" dirty="0">
                <a:solidFill>
                  <a:schemeClr val="accent2">
                    <a:lumMod val="50000"/>
                  </a:schemeClr>
                </a:solidFill>
              </a:rPr>
              <a:t>- Волонтерская группа «Кот и Пёс»;</a:t>
            </a:r>
            <a:br>
              <a:rPr lang="ru-RU" dirty="0">
                <a:solidFill>
                  <a:schemeClr val="accent2">
                    <a:lumMod val="50000"/>
                  </a:schemeClr>
                </a:solidFill>
              </a:rPr>
            </a:br>
            <a:r>
              <a:rPr lang="ru-RU" dirty="0">
                <a:solidFill>
                  <a:schemeClr val="accent2">
                    <a:lumMod val="50000"/>
                  </a:schemeClr>
                </a:solidFill>
              </a:rPr>
              <a:t>- общеобразовательные учреждения г. Балашова; </a:t>
            </a:r>
            <a:br>
              <a:rPr lang="ru-RU" dirty="0">
                <a:solidFill>
                  <a:schemeClr val="accent2">
                    <a:lumMod val="50000"/>
                  </a:schemeClr>
                </a:solidFill>
              </a:rPr>
            </a:br>
            <a:r>
              <a:rPr lang="ru-RU" dirty="0">
                <a:solidFill>
                  <a:schemeClr val="accent2">
                    <a:lumMod val="50000"/>
                  </a:schemeClr>
                </a:solidFill>
              </a:rPr>
              <a:t>- Российское движение школьников (РДШ)</a:t>
            </a:r>
            <a:br>
              <a:rPr lang="ru-RU" dirty="0">
                <a:solidFill>
                  <a:schemeClr val="accent2">
                    <a:lumMod val="50000"/>
                  </a:schemeClr>
                </a:solidFill>
              </a:rPr>
            </a:br>
            <a:r>
              <a:rPr lang="ru-RU" b="1" dirty="0">
                <a:solidFill>
                  <a:schemeClr val="accent2">
                    <a:lumMod val="50000"/>
                  </a:schemeClr>
                </a:solidFill>
              </a:rPr>
              <a:t>- </a:t>
            </a:r>
            <a:r>
              <a:rPr lang="ru-RU" dirty="0">
                <a:solidFill>
                  <a:schemeClr val="accent2">
                    <a:lumMod val="50000"/>
                  </a:schemeClr>
                </a:solidFill>
              </a:rPr>
              <a:t>средства массовой информации: </a:t>
            </a:r>
            <a:br>
              <a:rPr lang="ru-RU" dirty="0">
                <a:solidFill>
                  <a:schemeClr val="accent2">
                    <a:lumMod val="50000"/>
                  </a:schemeClr>
                </a:solidFill>
              </a:rPr>
            </a:br>
            <a:r>
              <a:rPr lang="ru-RU" dirty="0">
                <a:solidFill>
                  <a:schemeClr val="accent2">
                    <a:lumMod val="50000"/>
                  </a:schemeClr>
                </a:solidFill>
              </a:rPr>
              <a:t>«Балашов Т</a:t>
            </a:r>
            <a:r>
              <a:rPr lang="en-US" dirty="0">
                <a:solidFill>
                  <a:schemeClr val="accent2">
                    <a:lumMod val="50000"/>
                  </a:schemeClr>
                </a:solidFill>
              </a:rPr>
              <a:t>V</a:t>
            </a:r>
            <a:r>
              <a:rPr lang="ru-RU" dirty="0">
                <a:solidFill>
                  <a:schemeClr val="accent2">
                    <a:lumMod val="50000"/>
                  </a:schemeClr>
                </a:solidFill>
              </a:rPr>
              <a:t>», </a:t>
            </a:r>
            <a:br>
              <a:rPr lang="ru-RU" dirty="0">
                <a:solidFill>
                  <a:schemeClr val="accent2">
                    <a:lumMod val="50000"/>
                  </a:schemeClr>
                </a:solidFill>
              </a:rPr>
            </a:br>
            <a:r>
              <a:rPr lang="ru-RU" dirty="0">
                <a:solidFill>
                  <a:schemeClr val="accent2">
                    <a:lumMod val="50000"/>
                  </a:schemeClr>
                </a:solidFill>
              </a:rPr>
              <a:t> городская газета</a:t>
            </a:r>
            <a:br>
              <a:rPr lang="ru-RU" dirty="0">
                <a:solidFill>
                  <a:schemeClr val="accent2">
                    <a:lumMod val="50000"/>
                  </a:schemeClr>
                </a:solidFill>
              </a:rPr>
            </a:br>
            <a:r>
              <a:rPr lang="ru-RU" dirty="0">
                <a:solidFill>
                  <a:schemeClr val="accent2">
                    <a:lumMod val="50000"/>
                  </a:schemeClr>
                </a:solidFill>
              </a:rPr>
              <a:t> «Балашовская правда», «Город».</a:t>
            </a:r>
            <a:br>
              <a:rPr lang="ru-RU" dirty="0">
                <a:solidFill>
                  <a:schemeClr val="accent2">
                    <a:lumMod val="50000"/>
                  </a:schemeClr>
                </a:solidFill>
              </a:rPr>
            </a:br>
            <a:endParaRPr lang="ru-RU" dirty="0">
              <a:solidFill>
                <a:schemeClr val="accent2">
                  <a:lumMod val="50000"/>
                </a:schemeClr>
              </a:solidFill>
            </a:endParaRPr>
          </a:p>
        </p:txBody>
      </p:sp>
    </p:spTree>
    <p:extLst>
      <p:ext uri="{BB962C8B-B14F-4D97-AF65-F5344CB8AC3E}">
        <p14:creationId xmlns:p14="http://schemas.microsoft.com/office/powerpoint/2010/main" val="123750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A33BA-E36D-4CE8-B48E-BA98A8961485}"/>
              </a:ext>
            </a:extLst>
          </p:cNvPr>
          <p:cNvSpPr>
            <a:spLocks noGrp="1"/>
          </p:cNvSpPr>
          <p:nvPr>
            <p:ph type="title"/>
          </p:nvPr>
        </p:nvSpPr>
        <p:spPr>
          <a:xfrm>
            <a:off x="677333" y="609599"/>
            <a:ext cx="10010653" cy="5701259"/>
          </a:xfrm>
        </p:spPr>
        <p:txBody>
          <a:bodyPr/>
          <a:lstStyle/>
          <a:p>
            <a:pPr algn="ctr"/>
            <a:r>
              <a:rPr lang="ru-RU" dirty="0">
                <a:solidFill>
                  <a:schemeClr val="accent2">
                    <a:lumMod val="50000"/>
                  </a:schemeClr>
                </a:solidFill>
              </a:rPr>
              <a:t>Этапы реализации проекта</a:t>
            </a:r>
            <a:br>
              <a:rPr lang="ru-RU" dirty="0">
                <a:solidFill>
                  <a:schemeClr val="accent2">
                    <a:lumMod val="50000"/>
                  </a:schemeClr>
                </a:solidFill>
              </a:rPr>
            </a:br>
            <a:r>
              <a:rPr lang="ru-RU" dirty="0">
                <a:solidFill>
                  <a:schemeClr val="accent2">
                    <a:lumMod val="50000"/>
                  </a:schemeClr>
                </a:solidFill>
              </a:rPr>
              <a:t> «Дай лапу, друг!»</a:t>
            </a:r>
            <a:br>
              <a:rPr lang="ru-RU" dirty="0">
                <a:solidFill>
                  <a:schemeClr val="accent2">
                    <a:lumMod val="50000"/>
                  </a:schemeClr>
                </a:solidFill>
              </a:rPr>
            </a:br>
            <a:br>
              <a:rPr lang="ru-RU" dirty="0">
                <a:solidFill>
                  <a:schemeClr val="accent2">
                    <a:lumMod val="50000"/>
                  </a:schemeClr>
                </a:solidFill>
              </a:rPr>
            </a:br>
            <a:r>
              <a:rPr lang="ru-RU" b="1" dirty="0"/>
              <a:t>1 этап</a:t>
            </a:r>
            <a:r>
              <a:rPr lang="ru-RU" dirty="0"/>
              <a:t> – </a:t>
            </a:r>
            <a:r>
              <a:rPr lang="ru-RU" b="1" dirty="0"/>
              <a:t>подготовительный.</a:t>
            </a:r>
            <a:r>
              <a:rPr lang="ru-RU" dirty="0"/>
              <a:t> </a:t>
            </a:r>
            <a:br>
              <a:rPr lang="ru-RU" dirty="0"/>
            </a:br>
            <a:r>
              <a:rPr lang="ru-RU" b="1" dirty="0"/>
              <a:t>2 этап</a:t>
            </a:r>
            <a:r>
              <a:rPr lang="ru-RU" dirty="0"/>
              <a:t> –</a:t>
            </a:r>
            <a:r>
              <a:rPr lang="ru-RU" b="1" dirty="0"/>
              <a:t>основной</a:t>
            </a:r>
            <a:r>
              <a:rPr lang="ru-RU" dirty="0"/>
              <a:t>.</a:t>
            </a:r>
            <a:br>
              <a:rPr lang="ru-RU" dirty="0"/>
            </a:br>
            <a:r>
              <a:rPr lang="ru-RU" b="1" dirty="0"/>
              <a:t>3 этап</a:t>
            </a:r>
            <a:r>
              <a:rPr lang="ru-RU" dirty="0"/>
              <a:t> – </a:t>
            </a:r>
            <a:r>
              <a:rPr lang="ru-RU" b="1" dirty="0"/>
              <a:t>заключительный. </a:t>
            </a:r>
            <a:br>
              <a:rPr lang="ru-RU" dirty="0"/>
            </a:br>
            <a:endParaRPr lang="ru-RU" dirty="0">
              <a:solidFill>
                <a:schemeClr val="accent2">
                  <a:lumMod val="50000"/>
                </a:schemeClr>
              </a:solidFill>
            </a:endParaRPr>
          </a:p>
        </p:txBody>
      </p:sp>
    </p:spTree>
    <p:extLst>
      <p:ext uri="{BB962C8B-B14F-4D97-AF65-F5344CB8AC3E}">
        <p14:creationId xmlns:p14="http://schemas.microsoft.com/office/powerpoint/2010/main" val="26838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BCAEA8-562D-4148-A77B-959FA1115348}"/>
              </a:ext>
            </a:extLst>
          </p:cNvPr>
          <p:cNvSpPr>
            <a:spLocks noGrp="1"/>
          </p:cNvSpPr>
          <p:nvPr>
            <p:ph type="title"/>
          </p:nvPr>
        </p:nvSpPr>
        <p:spPr/>
        <p:txBody>
          <a:bodyPr/>
          <a:lstStyle/>
          <a:p>
            <a:pPr algn="ctr"/>
            <a:r>
              <a:rPr lang="ru-RU" b="1" dirty="0">
                <a:solidFill>
                  <a:schemeClr val="accent2">
                    <a:lumMod val="50000"/>
                  </a:schemeClr>
                </a:solidFill>
              </a:rPr>
              <a:t>1. Подготовительный этап</a:t>
            </a:r>
            <a:endParaRPr lang="ru-RU" dirty="0">
              <a:solidFill>
                <a:schemeClr val="accent2">
                  <a:lumMod val="50000"/>
                </a:schemeClr>
              </a:solidFill>
            </a:endParaRPr>
          </a:p>
        </p:txBody>
      </p:sp>
      <p:pic>
        <p:nvPicPr>
          <p:cNvPr id="4" name="Рисунок 3">
            <a:extLst>
              <a:ext uri="{FF2B5EF4-FFF2-40B4-BE49-F238E27FC236}">
                <a16:creationId xmlns:a16="http://schemas.microsoft.com/office/drawing/2014/main" id="{8F58C90E-1B83-450F-86A7-487A23DD9817}"/>
              </a:ext>
            </a:extLst>
          </p:cNvPr>
          <p:cNvPicPr>
            <a:picLocks noChangeAspect="1"/>
          </p:cNvPicPr>
          <p:nvPr/>
        </p:nvPicPr>
        <p:blipFill>
          <a:blip r:embed="rId2"/>
          <a:stretch>
            <a:fillRect/>
          </a:stretch>
        </p:blipFill>
        <p:spPr>
          <a:xfrm>
            <a:off x="191634" y="1339575"/>
            <a:ext cx="4618906" cy="3588026"/>
          </a:xfrm>
          <a:prstGeom prst="rect">
            <a:avLst/>
          </a:prstGeom>
        </p:spPr>
      </p:pic>
      <p:pic>
        <p:nvPicPr>
          <p:cNvPr id="6" name="Рисунок 5">
            <a:extLst>
              <a:ext uri="{FF2B5EF4-FFF2-40B4-BE49-F238E27FC236}">
                <a16:creationId xmlns:a16="http://schemas.microsoft.com/office/drawing/2014/main" id="{3D4032F5-3BD1-40AC-8236-BFBD1EB99944}"/>
              </a:ext>
            </a:extLst>
          </p:cNvPr>
          <p:cNvPicPr>
            <a:picLocks noChangeAspect="1"/>
          </p:cNvPicPr>
          <p:nvPr/>
        </p:nvPicPr>
        <p:blipFill>
          <a:blip r:embed="rId3"/>
          <a:stretch>
            <a:fillRect/>
          </a:stretch>
        </p:blipFill>
        <p:spPr>
          <a:xfrm>
            <a:off x="5161722" y="2928420"/>
            <a:ext cx="4943061" cy="3588026"/>
          </a:xfrm>
          <a:prstGeom prst="rect">
            <a:avLst/>
          </a:prstGeom>
        </p:spPr>
      </p:pic>
      <p:sp>
        <p:nvSpPr>
          <p:cNvPr id="7" name="Прямоугольник 6">
            <a:extLst>
              <a:ext uri="{FF2B5EF4-FFF2-40B4-BE49-F238E27FC236}">
                <a16:creationId xmlns:a16="http://schemas.microsoft.com/office/drawing/2014/main" id="{F1A86667-779E-49D4-BC48-DA179E92FD9E}"/>
              </a:ext>
            </a:extLst>
          </p:cNvPr>
          <p:cNvSpPr/>
          <p:nvPr/>
        </p:nvSpPr>
        <p:spPr>
          <a:xfrm>
            <a:off x="5161722" y="1339575"/>
            <a:ext cx="4439479" cy="646331"/>
          </a:xfrm>
          <a:prstGeom prst="rect">
            <a:avLst/>
          </a:prstGeom>
        </p:spPr>
        <p:txBody>
          <a:bodyPr wrap="square">
            <a:spAutoFit/>
          </a:bodyPr>
          <a:lstStyle/>
          <a:p>
            <a:pPr algn="ctr"/>
            <a:r>
              <a:rPr lang="ru-RU" dirty="0"/>
              <a:t>организуем рабочие встречи с волонтерской группой «Кот и пёс»</a:t>
            </a:r>
          </a:p>
        </p:txBody>
      </p:sp>
      <p:sp>
        <p:nvSpPr>
          <p:cNvPr id="8" name="Прямоугольник 7">
            <a:extLst>
              <a:ext uri="{FF2B5EF4-FFF2-40B4-BE49-F238E27FC236}">
                <a16:creationId xmlns:a16="http://schemas.microsoft.com/office/drawing/2014/main" id="{96747D76-6D12-4B46-8B95-201095E27307}"/>
              </a:ext>
            </a:extLst>
          </p:cNvPr>
          <p:cNvSpPr/>
          <p:nvPr/>
        </p:nvSpPr>
        <p:spPr>
          <a:xfrm>
            <a:off x="191635" y="5195911"/>
            <a:ext cx="4618906" cy="646331"/>
          </a:xfrm>
          <a:prstGeom prst="rect">
            <a:avLst/>
          </a:prstGeom>
        </p:spPr>
        <p:txBody>
          <a:bodyPr wrap="square">
            <a:spAutoFit/>
          </a:bodyPr>
          <a:lstStyle/>
          <a:p>
            <a:pPr algn="ctr"/>
            <a:r>
              <a:rPr lang="ru-RU" dirty="0">
                <a:latin typeface="Trebuchet MS" panose="020B0603020202020204" pitchFamily="34" charset="0"/>
                <a:ea typeface="Times New Roman" panose="02020603050405020304" pitchFamily="18" charset="0"/>
              </a:rPr>
              <a:t>готовим информацию и информируем население о предстоящей акции</a:t>
            </a:r>
            <a:endParaRPr lang="ru-RU" dirty="0">
              <a:latin typeface="Trebuchet MS" panose="020B0603020202020204" pitchFamily="34" charset="0"/>
            </a:endParaRPr>
          </a:p>
        </p:txBody>
      </p:sp>
    </p:spTree>
    <p:extLst>
      <p:ext uri="{BB962C8B-B14F-4D97-AF65-F5344CB8AC3E}">
        <p14:creationId xmlns:p14="http://schemas.microsoft.com/office/powerpoint/2010/main" val="422040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BCAEA8-562D-4148-A77B-959FA1115348}"/>
              </a:ext>
            </a:extLst>
          </p:cNvPr>
          <p:cNvSpPr>
            <a:spLocks noGrp="1"/>
          </p:cNvSpPr>
          <p:nvPr>
            <p:ph type="title"/>
          </p:nvPr>
        </p:nvSpPr>
        <p:spPr/>
        <p:txBody>
          <a:bodyPr/>
          <a:lstStyle/>
          <a:p>
            <a:pPr algn="ctr"/>
            <a:r>
              <a:rPr lang="ru-RU" b="1" dirty="0">
                <a:solidFill>
                  <a:schemeClr val="accent2">
                    <a:lumMod val="50000"/>
                  </a:schemeClr>
                </a:solidFill>
              </a:rPr>
              <a:t>2. Основной этап</a:t>
            </a:r>
            <a:endParaRPr lang="ru-RU" dirty="0">
              <a:solidFill>
                <a:schemeClr val="accent2">
                  <a:lumMod val="50000"/>
                </a:schemeClr>
              </a:solidFill>
            </a:endParaRPr>
          </a:p>
        </p:txBody>
      </p:sp>
      <p:sp>
        <p:nvSpPr>
          <p:cNvPr id="7" name="Прямоугольник 6">
            <a:extLst>
              <a:ext uri="{FF2B5EF4-FFF2-40B4-BE49-F238E27FC236}">
                <a16:creationId xmlns:a16="http://schemas.microsoft.com/office/drawing/2014/main" id="{F1A86667-779E-49D4-BC48-DA179E92FD9E}"/>
              </a:ext>
            </a:extLst>
          </p:cNvPr>
          <p:cNvSpPr/>
          <p:nvPr/>
        </p:nvSpPr>
        <p:spPr>
          <a:xfrm>
            <a:off x="350135" y="5557895"/>
            <a:ext cx="4439479" cy="646331"/>
          </a:xfrm>
          <a:prstGeom prst="rect">
            <a:avLst/>
          </a:prstGeom>
        </p:spPr>
        <p:txBody>
          <a:bodyPr wrap="square">
            <a:spAutoFit/>
          </a:bodyPr>
          <a:lstStyle/>
          <a:p>
            <a:pPr algn="ctr"/>
            <a:r>
              <a:rPr lang="ru-RU" dirty="0"/>
              <a:t>активно собираем продукцию для бездомных животных</a:t>
            </a:r>
          </a:p>
        </p:txBody>
      </p:sp>
      <p:pic>
        <p:nvPicPr>
          <p:cNvPr id="12" name="Рисунок 11">
            <a:extLst>
              <a:ext uri="{FF2B5EF4-FFF2-40B4-BE49-F238E27FC236}">
                <a16:creationId xmlns:a16="http://schemas.microsoft.com/office/drawing/2014/main" id="{F5D5AE7D-07BC-4AF7-A5F0-5B8EEEF7ED7B}"/>
              </a:ext>
            </a:extLst>
          </p:cNvPr>
          <p:cNvPicPr>
            <a:picLocks noChangeAspect="1"/>
          </p:cNvPicPr>
          <p:nvPr/>
        </p:nvPicPr>
        <p:blipFill>
          <a:blip r:embed="rId2"/>
          <a:stretch>
            <a:fillRect/>
          </a:stretch>
        </p:blipFill>
        <p:spPr>
          <a:xfrm>
            <a:off x="477078" y="1239078"/>
            <a:ext cx="3829878" cy="2872409"/>
          </a:xfrm>
          <a:prstGeom prst="rect">
            <a:avLst/>
          </a:prstGeom>
        </p:spPr>
      </p:pic>
      <p:pic>
        <p:nvPicPr>
          <p:cNvPr id="14" name="Рисунок 13">
            <a:extLst>
              <a:ext uri="{FF2B5EF4-FFF2-40B4-BE49-F238E27FC236}">
                <a16:creationId xmlns:a16="http://schemas.microsoft.com/office/drawing/2014/main" id="{E03697F8-58D1-45E7-8AF1-A101E8D125E6}"/>
              </a:ext>
            </a:extLst>
          </p:cNvPr>
          <p:cNvPicPr>
            <a:picLocks noChangeAspect="1"/>
          </p:cNvPicPr>
          <p:nvPr/>
        </p:nvPicPr>
        <p:blipFill>
          <a:blip r:embed="rId3"/>
          <a:stretch>
            <a:fillRect/>
          </a:stretch>
        </p:blipFill>
        <p:spPr>
          <a:xfrm>
            <a:off x="4789613" y="1891927"/>
            <a:ext cx="5215777" cy="3141691"/>
          </a:xfrm>
          <a:prstGeom prst="rect">
            <a:avLst/>
          </a:prstGeom>
        </p:spPr>
      </p:pic>
    </p:spTree>
    <p:extLst>
      <p:ext uri="{BB962C8B-B14F-4D97-AF65-F5344CB8AC3E}">
        <p14:creationId xmlns:p14="http://schemas.microsoft.com/office/powerpoint/2010/main" val="241173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03B18E3-8D8C-4B53-9F97-EADFD5D20F00}"/>
              </a:ext>
            </a:extLst>
          </p:cNvPr>
          <p:cNvPicPr>
            <a:picLocks noChangeAspect="1"/>
          </p:cNvPicPr>
          <p:nvPr/>
        </p:nvPicPr>
        <p:blipFill>
          <a:blip r:embed="rId2"/>
          <a:stretch>
            <a:fillRect/>
          </a:stretch>
        </p:blipFill>
        <p:spPr>
          <a:xfrm>
            <a:off x="350135" y="1411356"/>
            <a:ext cx="3843130" cy="2882348"/>
          </a:xfrm>
          <a:prstGeom prst="rect">
            <a:avLst/>
          </a:prstGeom>
        </p:spPr>
      </p:pic>
      <p:sp>
        <p:nvSpPr>
          <p:cNvPr id="2" name="Заголовок 1">
            <a:extLst>
              <a:ext uri="{FF2B5EF4-FFF2-40B4-BE49-F238E27FC236}">
                <a16:creationId xmlns:a16="http://schemas.microsoft.com/office/drawing/2014/main" id="{39BCAEA8-562D-4148-A77B-959FA1115348}"/>
              </a:ext>
            </a:extLst>
          </p:cNvPr>
          <p:cNvSpPr>
            <a:spLocks noGrp="1"/>
          </p:cNvSpPr>
          <p:nvPr>
            <p:ph type="title"/>
          </p:nvPr>
        </p:nvSpPr>
        <p:spPr/>
        <p:txBody>
          <a:bodyPr/>
          <a:lstStyle/>
          <a:p>
            <a:pPr algn="ctr"/>
            <a:r>
              <a:rPr lang="ru-RU" b="1" dirty="0">
                <a:solidFill>
                  <a:schemeClr val="accent2">
                    <a:lumMod val="50000"/>
                  </a:schemeClr>
                </a:solidFill>
              </a:rPr>
              <a:t>2. Основной этап</a:t>
            </a:r>
            <a:endParaRPr lang="ru-RU" dirty="0">
              <a:solidFill>
                <a:schemeClr val="accent2">
                  <a:lumMod val="50000"/>
                </a:schemeClr>
              </a:solidFill>
            </a:endParaRPr>
          </a:p>
        </p:txBody>
      </p:sp>
      <p:sp>
        <p:nvSpPr>
          <p:cNvPr id="7" name="Прямоугольник 6">
            <a:extLst>
              <a:ext uri="{FF2B5EF4-FFF2-40B4-BE49-F238E27FC236}">
                <a16:creationId xmlns:a16="http://schemas.microsoft.com/office/drawing/2014/main" id="{F1A86667-779E-49D4-BC48-DA179E92FD9E}"/>
              </a:ext>
            </a:extLst>
          </p:cNvPr>
          <p:cNvSpPr/>
          <p:nvPr/>
        </p:nvSpPr>
        <p:spPr>
          <a:xfrm>
            <a:off x="350135" y="5557895"/>
            <a:ext cx="4439479" cy="646331"/>
          </a:xfrm>
          <a:prstGeom prst="rect">
            <a:avLst/>
          </a:prstGeom>
        </p:spPr>
        <p:txBody>
          <a:bodyPr wrap="square">
            <a:spAutoFit/>
          </a:bodyPr>
          <a:lstStyle/>
          <a:p>
            <a:pPr algn="ctr"/>
            <a:r>
              <a:rPr lang="ru-RU" dirty="0"/>
              <a:t>активно собираем продукцию для бездомных животных</a:t>
            </a:r>
          </a:p>
        </p:txBody>
      </p:sp>
      <p:pic>
        <p:nvPicPr>
          <p:cNvPr id="4" name="Рисунок 3">
            <a:extLst>
              <a:ext uri="{FF2B5EF4-FFF2-40B4-BE49-F238E27FC236}">
                <a16:creationId xmlns:a16="http://schemas.microsoft.com/office/drawing/2014/main" id="{4F9116C7-6652-4EDF-B69F-2F5F204C4003}"/>
              </a:ext>
            </a:extLst>
          </p:cNvPr>
          <p:cNvPicPr>
            <a:picLocks noChangeAspect="1"/>
          </p:cNvPicPr>
          <p:nvPr/>
        </p:nvPicPr>
        <p:blipFill>
          <a:blip r:embed="rId3"/>
          <a:stretch>
            <a:fillRect/>
          </a:stretch>
        </p:blipFill>
        <p:spPr>
          <a:xfrm>
            <a:off x="3990432" y="1600199"/>
            <a:ext cx="2743201" cy="3657601"/>
          </a:xfrm>
          <a:prstGeom prst="rect">
            <a:avLst/>
          </a:prstGeom>
        </p:spPr>
      </p:pic>
      <p:pic>
        <p:nvPicPr>
          <p:cNvPr id="9" name="Рисунок 8">
            <a:extLst>
              <a:ext uri="{FF2B5EF4-FFF2-40B4-BE49-F238E27FC236}">
                <a16:creationId xmlns:a16="http://schemas.microsoft.com/office/drawing/2014/main" id="{71BC14BE-59D2-4A4E-9D82-669C5EBBF209}"/>
              </a:ext>
            </a:extLst>
          </p:cNvPr>
          <p:cNvPicPr>
            <a:picLocks noChangeAspect="1"/>
          </p:cNvPicPr>
          <p:nvPr/>
        </p:nvPicPr>
        <p:blipFill>
          <a:blip r:embed="rId4"/>
          <a:stretch>
            <a:fillRect/>
          </a:stretch>
        </p:blipFill>
        <p:spPr>
          <a:xfrm>
            <a:off x="6506818" y="2597427"/>
            <a:ext cx="4041912" cy="3056792"/>
          </a:xfrm>
          <a:prstGeom prst="rect">
            <a:avLst/>
          </a:prstGeom>
        </p:spPr>
      </p:pic>
    </p:spTree>
    <p:extLst>
      <p:ext uri="{BB962C8B-B14F-4D97-AF65-F5344CB8AC3E}">
        <p14:creationId xmlns:p14="http://schemas.microsoft.com/office/powerpoint/2010/main" val="4178804167"/>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101</TotalTime>
  <Words>615</Words>
  <Application>Microsoft Office PowerPoint</Application>
  <PresentationFormat>Широкоэкранный</PresentationFormat>
  <Paragraphs>31</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Times New Roman</vt:lpstr>
      <vt:lpstr>Trebuchet MS</vt:lpstr>
      <vt:lpstr>Wingdings 3</vt:lpstr>
      <vt:lpstr>Аспект</vt:lpstr>
      <vt:lpstr>Опыт реализации проекта «Дай лапу, друг!»</vt:lpstr>
      <vt:lpstr>Актуальность проекта: актуальность проекта заключается в важности любой помощи природе. Несмотря на пока, что маленький масштаб данной акции ГКС «Лидер», «Дай лапу, друг!» стремительно набирает популярность среди всех волонтеров региона. Каждый маленький шаг направлен на улучшение нынешней обстановки в мире. Помощь бездомным животным – неотъемлемая часть успеха, а то есть восстановления благоприятной обстановки.  </vt:lpstr>
      <vt:lpstr>Цель: способствовать формированию бережного отношения к бездомным животным и желания заботиться о них. Задачи:  -Привлечь внимания учащихся к общественной работе волонтёров, которые помогают бездомным животным;  -Развить у школьников чувства сострадания, сопереживания, заботы и милосердия;  -Развить гуманность и отзывчивость; -Вовлечь детей и взрослых в одно общее дело; -Развить навыки самостоятельной работы. </vt:lpstr>
      <vt:lpstr>Организаторы проекта: члены Городского клуба старшеклассников «Лидер» (МБУДО «Центр дополнительного образования «Созвездие» г.Балашова Саратовской области») в количестве 30 человек.  Участники проекта: учащиеся образовательных учреждений, родители, педагоги, жители города. </vt:lpstr>
      <vt:lpstr>Привлеченные социальные партнеры: - Волонтерская группа «Кот и Пёс»; - общеобразовательные учреждения г. Балашова;  - Российское движение школьников (РДШ) - средства массовой информации:  «Балашов ТV»,   городская газета  «Балашовская правда», «Город». </vt:lpstr>
      <vt:lpstr>Этапы реализации проекта  «Дай лапу, друг!»  1 этап – подготовительный.  2 этап –основной. 3 этап – заключительный.  </vt:lpstr>
      <vt:lpstr>1. Подготовительный этап</vt:lpstr>
      <vt:lpstr>2. Основной этап</vt:lpstr>
      <vt:lpstr>2. Основной этап</vt:lpstr>
      <vt:lpstr>3. Заключительный этап</vt:lpstr>
      <vt:lpstr>Количество участников проекта  с 2018 по 2021 года.</vt:lpstr>
      <vt:lpstr>Новизна Данным проектом нам удалось расширить круга участников акции. Согласно проекту, мы привлекаем к участию учеников школ, тем самым увеличивая число не только участников, но и продовольствия для животных, а это для нас очень важный результат проекта.  Данный проект направлен на развитие у обучающихся чувство заботы о братьях меньших, а также поможет во многом: научиться быть милосердными, почувствовать ответственность, проявить взаимопомощь. Это шанс сделать нужное и полезное дело. Ведь если ты научишься быть сострадательным в детстве, ты будешь таким и во взрослой жизни. </vt:lpstr>
      <vt:lpstr>Отражение результатов в СМИ, иных печатных изданиях:  1. На сайте МБУДО «Центр дополнительного образования «Созвездие» г.Балашова Саратовской области» http://cevd-bal.ucoz.ru/news/socialnaja_akcija_chitaj_balashov/2018-09-20-10833.  2.  В Контакте в группе «Лидер» https://vk.com/lider_gks 3. Публикации в местных печатных изданиях: «Балашовская правда», «Город». </vt:lpstr>
      <vt:lpstr>«Сострадание к животным так тесно связано с добротой характера,  что можно с уверенностью утверждать: кто жесток с животными,  тот не может быть добрым человеком.»                                           (А. Шопенгауэр).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на тему:  «Дай лапу друг!»</dc:title>
  <dc:creator>Руслан</dc:creator>
  <cp:lastModifiedBy>МБУДО СОЗВЕЗДИЕ</cp:lastModifiedBy>
  <cp:revision>15</cp:revision>
  <dcterms:created xsi:type="dcterms:W3CDTF">2020-11-22T14:26:22Z</dcterms:created>
  <dcterms:modified xsi:type="dcterms:W3CDTF">2021-06-23T07:16:35Z</dcterms:modified>
</cp:coreProperties>
</file>