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047"/>
    <a:srgbClr val="A5C72E"/>
    <a:srgbClr val="ABE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97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A1A5-CC9D-4DE5-8293-F6CD734094A6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EA04-5202-4E7D-8C91-B16228BF0A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26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A1A5-CC9D-4DE5-8293-F6CD734094A6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EA04-5202-4E7D-8C91-B16228BF0A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67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A1A5-CC9D-4DE5-8293-F6CD734094A6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EA04-5202-4E7D-8C91-B16228BF0A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1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A1A5-CC9D-4DE5-8293-F6CD734094A6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EA04-5202-4E7D-8C91-B16228BF0A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A1A5-CC9D-4DE5-8293-F6CD734094A6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EA04-5202-4E7D-8C91-B16228BF0A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29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A1A5-CC9D-4DE5-8293-F6CD734094A6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EA04-5202-4E7D-8C91-B16228BF0A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44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A1A5-CC9D-4DE5-8293-F6CD734094A6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EA04-5202-4E7D-8C91-B16228BF0A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2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A1A5-CC9D-4DE5-8293-F6CD734094A6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EA04-5202-4E7D-8C91-B16228BF0A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2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A1A5-CC9D-4DE5-8293-F6CD734094A6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EA04-5202-4E7D-8C91-B16228BF0A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1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A1A5-CC9D-4DE5-8293-F6CD734094A6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EA04-5202-4E7D-8C91-B16228BF0A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20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A1A5-CC9D-4DE5-8293-F6CD734094A6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EA04-5202-4E7D-8C91-B16228BF0A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91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A1A5-CC9D-4DE5-8293-F6CD734094A6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0EA04-5202-4E7D-8C91-B16228BF0A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95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90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9632" y="3140968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haroni" pitchFamily="2" charset="-79"/>
              </a:rPr>
              <a:t>     </a:t>
            </a:r>
            <a:r>
              <a:rPr lang="ru-R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haroni" pitchFamily="2" charset="-79"/>
              </a:rPr>
              <a:t>Уникальная, </a:t>
            </a:r>
            <a:r>
              <a:rPr lang="ru-RU" sz="1600" i="1" dirty="0" smtClean="0">
                <a:solidFill>
                  <a:schemeClr val="bg1"/>
                </a:solidFill>
              </a:rPr>
              <a:t>похожая на футбол игра 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       с набором простых правил.</a:t>
            </a:r>
            <a:endParaRPr lang="ru-RU" sz="1600" i="1" dirty="0" smtClean="0">
              <a:solidFill>
                <a:schemeClr val="bg1"/>
              </a:solidFill>
              <a:latin typeface="Arial" panose="020B0604020202020204" pitchFamily="34" charset="0"/>
              <a:cs typeface="Aharoni" pitchFamily="2" charset="-79"/>
            </a:endParaRPr>
          </a:p>
          <a:p>
            <a:endParaRPr lang="ru-RU" sz="1600" i="1" dirty="0" smtClean="0">
              <a:solidFill>
                <a:schemeClr val="bg1"/>
              </a:solidFill>
              <a:latin typeface="Arial" panose="020B0604020202020204" pitchFamily="34" charset="0"/>
              <a:cs typeface="Aharoni" pitchFamily="2" charset="-79"/>
            </a:endParaRPr>
          </a:p>
          <a:p>
            <a:r>
              <a:rPr lang="ru-R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haroni" pitchFamily="2" charset="-79"/>
              </a:rPr>
              <a:t>     Безопасна для здоровья детей и </a:t>
            </a:r>
          </a:p>
          <a:p>
            <a:r>
              <a:rPr lang="ru-R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haroni" pitchFamily="2" charset="-79"/>
              </a:rPr>
              <a:t>     доступна  практически каждому.</a:t>
            </a:r>
            <a:endParaRPr lang="ru-RU" sz="1600" i="1" dirty="0">
              <a:solidFill>
                <a:schemeClr val="bg1"/>
              </a:solidFill>
              <a:latin typeface="Arial" panose="020B0604020202020204" pitchFamily="34" charset="0"/>
              <a:cs typeface="Aharoni" pitchFamily="2" charset="-79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51520" y="4797152"/>
            <a:ext cx="5951972" cy="1169551"/>
            <a:chOff x="205834" y="4653136"/>
            <a:chExt cx="5951972" cy="116955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34" y="4725144"/>
              <a:ext cx="909782" cy="106628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213946" y="4653136"/>
              <a:ext cx="494386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Используя новизну и зрелищность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отечественной спортивной игры, реализация 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проекта будет способствовать пропаганде здорового 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образа жизни и организации спортивного досуга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школьников Курганской области.</a:t>
              </a:r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39552" y="836712"/>
            <a:ext cx="8296732" cy="1598664"/>
            <a:chOff x="504056" y="737320"/>
            <a:chExt cx="8296732" cy="1598664"/>
          </a:xfrm>
        </p:grpSpPr>
        <p:sp>
          <p:nvSpPr>
            <p:cNvPr id="15" name="TextBox 14"/>
            <p:cNvSpPr txBox="1"/>
            <p:nvPr/>
          </p:nvSpPr>
          <p:spPr>
            <a:xfrm>
              <a:off x="2088232" y="809328"/>
              <a:ext cx="67125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cap="all" dirty="0" err="1" smtClean="0">
                  <a:solidFill>
                    <a:srgbClr val="ABE538"/>
                  </a:solidFill>
                  <a:latin typeface="Georgia" pitchFamily="18" charset="0"/>
                  <a:cs typeface="Arial" panose="020B0604020202020204" pitchFamily="34" charset="0"/>
                </a:rPr>
                <a:t>флэтбол</a:t>
              </a:r>
              <a:endParaRPr lang="ru-RU" sz="8800" cap="all" dirty="0">
                <a:solidFill>
                  <a:srgbClr val="ABE538"/>
                </a:solidFill>
                <a:latin typeface="Georgia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56" y="737320"/>
              <a:ext cx="1600844" cy="1598664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80" y="548680"/>
            <a:ext cx="3835320" cy="599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3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794252" cy="792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476672"/>
            <a:ext cx="433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solidFill>
                  <a:srgbClr val="2B3047"/>
                </a:solidFill>
                <a:latin typeface="Condens Bold" pitchFamily="2" charset="0"/>
                <a:cs typeface="Arial" panose="020B0604020202020204" pitchFamily="34" charset="0"/>
              </a:rPr>
              <a:t>преимущества</a:t>
            </a:r>
            <a:endParaRPr lang="ru-RU" sz="3600" b="1" cap="all" dirty="0">
              <a:solidFill>
                <a:srgbClr val="2B3047"/>
              </a:solidFill>
              <a:latin typeface="Condens Bold" pitchFamily="2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23528" y="1268760"/>
            <a:ext cx="5560428" cy="1661993"/>
            <a:chOff x="899592" y="1268760"/>
            <a:chExt cx="5560428" cy="166199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556792"/>
              <a:ext cx="1099168" cy="100811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123728" y="1268760"/>
              <a:ext cx="4336292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cap="all" dirty="0" smtClean="0">
                  <a:solidFill>
                    <a:srgbClr val="2B3047"/>
                  </a:solidFill>
                  <a:latin typeface="Condens Bold" pitchFamily="2" charset="0"/>
                  <a:cs typeface="Arial" panose="020B0604020202020204" pitchFamily="34" charset="0"/>
                </a:rPr>
                <a:t>Безопасность</a:t>
              </a:r>
              <a:endParaRPr lang="ru-RU" sz="3200" cap="all" dirty="0">
                <a:solidFill>
                  <a:srgbClr val="2B3047"/>
                </a:solidFill>
                <a:latin typeface="Condens Bold" pitchFamily="2" charset="0"/>
                <a:cs typeface="Arial" panose="020B0604020202020204" pitchFamily="34" charset="0"/>
              </a:endParaRPr>
            </a:p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 время матча каждый участник находится на своей половине площадки, это снижает травматизм к минимуму. Играют мягким полиуретановым мячом, которым невозможно нанести травму</a:t>
              </a:r>
              <a:r>
                <a:rPr lang="ru-RU" sz="14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23528" y="2921822"/>
            <a:ext cx="5560428" cy="1015663"/>
            <a:chOff x="866557" y="2994914"/>
            <a:chExt cx="5560428" cy="101566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557" y="2998036"/>
              <a:ext cx="1099168" cy="100594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090693" y="2994914"/>
              <a:ext cx="43362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cap="all" dirty="0" smtClean="0">
                  <a:solidFill>
                    <a:srgbClr val="2B3047"/>
                  </a:solidFill>
                  <a:latin typeface="Condens Bold" pitchFamily="2" charset="0"/>
                  <a:cs typeface="Arial" panose="020B0604020202020204" pitchFamily="34" charset="0"/>
                </a:rPr>
                <a:t>Динамичность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Игра требует активных действий 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игроков на площадке.</a:t>
              </a:r>
              <a:endParaRPr lang="ru-RU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23528" y="3933056"/>
            <a:ext cx="5554129" cy="1446550"/>
            <a:chOff x="866557" y="3933056"/>
            <a:chExt cx="5554129" cy="144655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557" y="4293096"/>
              <a:ext cx="1099168" cy="100811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084394" y="3933056"/>
              <a:ext cx="433629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cap="all" dirty="0" smtClean="0">
                  <a:solidFill>
                    <a:srgbClr val="2B3047"/>
                  </a:solidFill>
                  <a:latin typeface="Condens Bold" pitchFamily="2" charset="0"/>
                  <a:cs typeface="Arial" panose="020B0604020202020204" pitchFamily="34" charset="0"/>
                </a:rPr>
                <a:t>Доступность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Эта спортивная игра доступна </a:t>
              </a: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практически всем, 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так как не требует специального обмундирования 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навыков, достаточно снять обувь, выйти 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мягкое покрытие и начать игру.</a:t>
              </a:r>
              <a:endParaRPr lang="ru-RU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23528" y="5335468"/>
            <a:ext cx="5554129" cy="1189876"/>
            <a:chOff x="866557" y="5335468"/>
            <a:chExt cx="5554129" cy="118987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557" y="5517232"/>
              <a:ext cx="1099168" cy="100811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084394" y="5335468"/>
              <a:ext cx="43362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cap="all" dirty="0" smtClean="0">
                  <a:solidFill>
                    <a:srgbClr val="2B3047"/>
                  </a:solidFill>
                  <a:latin typeface="Condens Bold" pitchFamily="2" charset="0"/>
                  <a:cs typeface="Arial" panose="020B0604020202020204" pitchFamily="34" charset="0"/>
                </a:rPr>
                <a:t>Компактность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Игровая площадка занимает 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всего 18 м</a:t>
              </a:r>
              <a:r>
                <a:rPr lang="ru-RU" sz="1400" baseline="30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(6х3м).</a:t>
              </a:r>
              <a:endParaRPr lang="ru-RU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24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91602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93304" y="500841"/>
            <a:ext cx="6354960" cy="2216790"/>
            <a:chOff x="593304" y="500841"/>
            <a:chExt cx="6354960" cy="221679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04" y="500841"/>
              <a:ext cx="1512364" cy="1510304"/>
            </a:xfrm>
            <a:prstGeom prst="rect">
              <a:avLst/>
            </a:prstGeom>
          </p:spPr>
        </p:pic>
        <p:grpSp>
          <p:nvGrpSpPr>
            <p:cNvPr id="6" name="Группа 5"/>
            <p:cNvGrpSpPr/>
            <p:nvPr/>
          </p:nvGrpSpPr>
          <p:grpSpPr>
            <a:xfrm>
              <a:off x="755576" y="836712"/>
              <a:ext cx="6192688" cy="1880919"/>
              <a:chOff x="755576" y="836712"/>
              <a:chExt cx="6192688" cy="188091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55576" y="2132856"/>
                <a:ext cx="61926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cap="all" dirty="0" smtClean="0">
                    <a:solidFill>
                      <a:srgbClr val="ABE538"/>
                    </a:solidFill>
                    <a:latin typeface="Condens Bold" pitchFamily="2" charset="0"/>
                    <a:cs typeface="Arial" panose="020B0604020202020204" pitchFamily="34" charset="0"/>
                  </a:rPr>
                  <a:t>                 Планируемые</a:t>
                </a:r>
                <a:endParaRPr lang="ru-RU" sz="3200" cap="all" dirty="0">
                  <a:solidFill>
                    <a:srgbClr val="ABE538"/>
                  </a:solidFill>
                  <a:latin typeface="Condens Bold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211534" y="836712"/>
                <a:ext cx="43362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400" cap="all" dirty="0">
                  <a:solidFill>
                    <a:srgbClr val="ABE538"/>
                  </a:solidFill>
                  <a:latin typeface="Condens Bold" pitchFamily="2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Группа 44"/>
          <p:cNvGrpSpPr/>
          <p:nvPr/>
        </p:nvGrpSpPr>
        <p:grpSpPr>
          <a:xfrm>
            <a:off x="395537" y="3071357"/>
            <a:ext cx="2418117" cy="618154"/>
            <a:chOff x="729540" y="4174407"/>
            <a:chExt cx="2228131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729540" y="4294275"/>
              <a:ext cx="432048" cy="33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cap="all" dirty="0">
                <a:solidFill>
                  <a:schemeClr val="bg1"/>
                </a:solidFill>
                <a:latin typeface="Condens Bold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13667" y="4174407"/>
              <a:ext cx="1744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Муниципальных 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районов</a:t>
              </a:r>
              <a:endParaRPr lang="ru-RU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74007" y="3861048"/>
            <a:ext cx="1744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Турнира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флэтболу</a:t>
            </a:r>
            <a:endParaRPr lang="ru-RU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879" y="4509120"/>
            <a:ext cx="37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cap="all" dirty="0">
              <a:solidFill>
                <a:schemeClr val="bg1"/>
              </a:solidFill>
              <a:latin typeface="Condens Bold" pitchFamily="2" charset="0"/>
              <a:cs typeface="Arial" panose="020B0604020202020204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360765" y="5482506"/>
            <a:ext cx="2192465" cy="584775"/>
            <a:chOff x="765206" y="5976466"/>
            <a:chExt cx="2192465" cy="584775"/>
          </a:xfrm>
        </p:grpSpPr>
        <p:sp>
          <p:nvSpPr>
            <p:cNvPr id="19" name="TextBox 18"/>
            <p:cNvSpPr txBox="1"/>
            <p:nvPr/>
          </p:nvSpPr>
          <p:spPr>
            <a:xfrm>
              <a:off x="765206" y="5976466"/>
              <a:ext cx="762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cap="all" dirty="0" smtClean="0">
                  <a:solidFill>
                    <a:schemeClr val="bg1"/>
                  </a:solidFill>
                  <a:latin typeface="Condens Bold" pitchFamily="2" charset="0"/>
                  <a:cs typeface="Arial" panose="020B0604020202020204" pitchFamily="34" charset="0"/>
                </a:rPr>
                <a:t>24</a:t>
              </a:r>
              <a:endParaRPr lang="ru-RU" sz="3200" cap="all" dirty="0">
                <a:solidFill>
                  <a:schemeClr val="bg1"/>
                </a:solidFill>
                <a:latin typeface="Condens Bold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3667" y="6073551"/>
              <a:ext cx="1744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Мастер-класса</a:t>
              </a:r>
              <a:endParaRPr lang="ru-RU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682250" y="3193260"/>
            <a:ext cx="1744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Добровольцев</a:t>
            </a:r>
            <a:endParaRPr lang="ru-RU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233859" y="3789040"/>
            <a:ext cx="2182923" cy="593707"/>
            <a:chOff x="3315339" y="4695199"/>
            <a:chExt cx="2182923" cy="593707"/>
          </a:xfrm>
        </p:grpSpPr>
        <p:sp>
          <p:nvSpPr>
            <p:cNvPr id="25" name="TextBox 24"/>
            <p:cNvSpPr txBox="1"/>
            <p:nvPr/>
          </p:nvSpPr>
          <p:spPr>
            <a:xfrm>
              <a:off x="3315339" y="4695199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3200" cap="all" dirty="0">
                <a:solidFill>
                  <a:schemeClr val="bg1"/>
                </a:solidFill>
                <a:latin typeface="Condens Bold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54258" y="4765686"/>
              <a:ext cx="1744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Обученных 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инструкторов</a:t>
              </a:r>
              <a:endParaRPr lang="ru-RU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203848" y="4653136"/>
            <a:ext cx="2494626" cy="613741"/>
            <a:chOff x="3275856" y="5279974"/>
            <a:chExt cx="2494626" cy="613741"/>
          </a:xfrm>
        </p:grpSpPr>
        <p:sp>
          <p:nvSpPr>
            <p:cNvPr id="28" name="TextBox 27"/>
            <p:cNvSpPr txBox="1"/>
            <p:nvPr/>
          </p:nvSpPr>
          <p:spPr>
            <a:xfrm>
              <a:off x="3275856" y="5279974"/>
              <a:ext cx="792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cap="all" dirty="0" smtClean="0">
                  <a:solidFill>
                    <a:schemeClr val="bg1"/>
                  </a:solidFill>
                  <a:latin typeface="Condens Bold" pitchFamily="2" charset="0"/>
                  <a:cs typeface="Arial" panose="020B0604020202020204" pitchFamily="34" charset="0"/>
                </a:rPr>
                <a:t>5</a:t>
              </a:r>
              <a:endParaRPr lang="ru-RU" sz="3200" cap="all" dirty="0">
                <a:solidFill>
                  <a:schemeClr val="bg1"/>
                </a:solidFill>
                <a:latin typeface="Condens Bold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54258" y="5370495"/>
              <a:ext cx="2016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Социальных 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видеороликов о ЗОЖ</a:t>
              </a:r>
              <a:endParaRPr lang="ru-RU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0" y="5445224"/>
            <a:ext cx="1547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 smtClean="0">
                <a:solidFill>
                  <a:schemeClr val="bg1"/>
                </a:solidFill>
                <a:latin typeface="Condens Bold" pitchFamily="2" charset="0"/>
                <a:cs typeface="Arial" panose="020B0604020202020204" pitchFamily="34" charset="0"/>
              </a:rPr>
              <a:t>  </a:t>
            </a:r>
            <a:r>
              <a:rPr lang="ru-RU" sz="3200" cap="all" dirty="0" smtClean="0">
                <a:solidFill>
                  <a:schemeClr val="bg1"/>
                </a:solidFill>
                <a:latin typeface="Condens Bold" pitchFamily="2" charset="0"/>
                <a:cs typeface="Arial" panose="020B0604020202020204" pitchFamily="34" charset="0"/>
              </a:rPr>
              <a:t>3000</a:t>
            </a:r>
            <a:endParaRPr lang="ru-RU" sz="3200" cap="all" dirty="0">
              <a:solidFill>
                <a:schemeClr val="bg1"/>
              </a:solidFill>
              <a:latin typeface="Condens Bold" pitchFamily="2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39752" y="2564904"/>
            <a:ext cx="4362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cap="all" dirty="0" smtClean="0">
                <a:solidFill>
                  <a:srgbClr val="ABE538"/>
                </a:solidFill>
                <a:latin typeface="Condens Bold" pitchFamily="2" charset="0"/>
                <a:cs typeface="Arial" panose="020B0604020202020204" pitchFamily="34" charset="0"/>
              </a:rPr>
              <a:t>     результаты</a:t>
            </a:r>
            <a:endParaRPr lang="ru-RU" sz="3200" cap="all" dirty="0">
              <a:solidFill>
                <a:srgbClr val="ABE538"/>
              </a:solidFill>
              <a:latin typeface="Condens Bold" pitchFamily="2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131840" y="3861048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cap="all" dirty="0" smtClean="0">
                <a:solidFill>
                  <a:schemeClr val="bg1"/>
                </a:solidFill>
                <a:latin typeface="Condens Bold" pitchFamily="2" charset="0"/>
                <a:cs typeface="Arial" panose="020B0604020202020204" pitchFamily="34" charset="0"/>
              </a:rPr>
              <a:t>50</a:t>
            </a:r>
            <a:endParaRPr lang="ru-RU" sz="3200" cap="all" dirty="0">
              <a:solidFill>
                <a:schemeClr val="bg1"/>
              </a:solidFill>
              <a:latin typeface="Condens Bold" pitchFamily="2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5536" y="4653136"/>
            <a:ext cx="576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 smtClean="0">
                <a:solidFill>
                  <a:schemeClr val="bg1"/>
                </a:solidFill>
                <a:latin typeface="Condens Bold" pitchFamily="2" charset="0"/>
                <a:cs typeface="Arial" panose="020B0604020202020204" pitchFamily="34" charset="0"/>
              </a:rPr>
              <a:t>    </a:t>
            </a:r>
            <a:endParaRPr lang="ru-RU" sz="3200" cap="all" dirty="0">
              <a:solidFill>
                <a:schemeClr val="bg1"/>
              </a:solidFill>
              <a:latin typeface="Condens Bold" pitchFamily="2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1520" y="3861048"/>
            <a:ext cx="683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cap="all" dirty="0" smtClean="0">
                <a:solidFill>
                  <a:schemeClr val="bg1"/>
                </a:solidFill>
                <a:latin typeface="Condens Bold" pitchFamily="2" charset="0"/>
                <a:cs typeface="Arial" panose="020B0604020202020204" pitchFamily="34" charset="0"/>
              </a:rPr>
              <a:t>24</a:t>
            </a:r>
            <a:endParaRPr lang="ru-RU" sz="3200" cap="all" dirty="0">
              <a:solidFill>
                <a:schemeClr val="bg1"/>
              </a:solidFill>
              <a:latin typeface="Condens Bold" pitchFamily="2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51520" y="3068960"/>
            <a:ext cx="72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 smtClean="0">
                <a:solidFill>
                  <a:schemeClr val="bg1"/>
                </a:solidFill>
                <a:latin typeface="Condens Bold" pitchFamily="2" charset="0"/>
                <a:cs typeface="Arial" panose="020B0604020202020204" pitchFamily="34" charset="0"/>
              </a:rPr>
              <a:t> </a:t>
            </a:r>
            <a:r>
              <a:rPr lang="ru-RU" sz="2800" cap="all" dirty="0" smtClean="0">
                <a:solidFill>
                  <a:schemeClr val="bg1"/>
                </a:solidFill>
                <a:latin typeface="Condens Bold" pitchFamily="2" charset="0"/>
                <a:cs typeface="Arial" panose="020B0604020202020204" pitchFamily="34" charset="0"/>
              </a:rPr>
              <a:t>12</a:t>
            </a:r>
            <a:endParaRPr lang="ru-RU" sz="3200" cap="all" dirty="0">
              <a:solidFill>
                <a:schemeClr val="bg1"/>
              </a:solidFill>
              <a:latin typeface="Condens Bold" pitchFamily="2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131840" y="3140968"/>
            <a:ext cx="936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cap="all" dirty="0">
                <a:solidFill>
                  <a:schemeClr val="bg1"/>
                </a:solidFill>
                <a:latin typeface="Condens Bold" pitchFamily="2" charset="0"/>
                <a:cs typeface="Arial" panose="020B0604020202020204" pitchFamily="34" charset="0"/>
              </a:rPr>
              <a:t>5</a:t>
            </a:r>
            <a:r>
              <a:rPr lang="ru-RU" sz="3200" cap="all" dirty="0" smtClean="0">
                <a:solidFill>
                  <a:schemeClr val="bg1"/>
                </a:solidFill>
                <a:latin typeface="Condens Bold" pitchFamily="2" charset="0"/>
                <a:cs typeface="Arial" panose="020B0604020202020204" pitchFamily="34" charset="0"/>
              </a:rPr>
              <a:t>0</a:t>
            </a:r>
            <a:endParaRPr lang="ru-RU" sz="3200" cap="all" dirty="0">
              <a:solidFill>
                <a:schemeClr val="bg1"/>
              </a:solidFill>
              <a:latin typeface="Condens Bold" pitchFamily="2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3792" y="4751566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99592" y="4725144"/>
            <a:ext cx="1744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  <a:endParaRPr lang="ru-RU" sz="28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59632" y="5445224"/>
            <a:ext cx="4211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Школьников, принявших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турнирах              </a:t>
            </a:r>
            <a:endParaRPr lang="ru-RU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539552" y="620688"/>
            <a:ext cx="7272808" cy="1021080"/>
            <a:chOff x="539552" y="620688"/>
            <a:chExt cx="6624736" cy="102108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620688"/>
              <a:ext cx="1023870" cy="10210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051720" y="764704"/>
              <a:ext cx="5112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cap="all" dirty="0" smtClean="0">
                  <a:solidFill>
                    <a:srgbClr val="2B3047"/>
                  </a:solidFill>
                  <a:latin typeface="Condens Bold" pitchFamily="2" charset="0"/>
                  <a:cs typeface="Arial" panose="020B0604020202020204" pitchFamily="34" charset="0"/>
                </a:rPr>
                <a:t>наши цели и задачи</a:t>
              </a:r>
              <a:endParaRPr lang="ru-RU" sz="3200" cap="all" dirty="0">
                <a:solidFill>
                  <a:srgbClr val="2B3047"/>
                </a:solidFill>
                <a:latin typeface="Condens Bold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827584" y="5445224"/>
            <a:ext cx="6696744" cy="800799"/>
            <a:chOff x="827584" y="5445224"/>
            <a:chExt cx="5976664" cy="800799"/>
          </a:xfrm>
        </p:grpSpPr>
        <p:sp>
          <p:nvSpPr>
            <p:cNvPr id="16" name="TextBox 15"/>
            <p:cNvSpPr txBox="1"/>
            <p:nvPr/>
          </p:nvSpPr>
          <p:spPr>
            <a:xfrm>
              <a:off x="1791562" y="5445224"/>
              <a:ext cx="50126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Пропаганда здорового образа жизни и организация спортивного досуга школьников Курганской области, посредством популяризации отечественной спортивной игры - </a:t>
              </a:r>
              <a:r>
                <a:rPr lang="ru-RU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флэтбол</a:t>
              </a: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7584" y="5661248"/>
              <a:ext cx="1152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Condens Bold" pitchFamily="2" charset="0"/>
                  <a:cs typeface="Arial" panose="020B0604020202020204" pitchFamily="34" charset="0"/>
                </a:rPr>
                <a:t>Цель:</a:t>
              </a:r>
              <a:endParaRPr lang="ru-RU" sz="3200" dirty="0">
                <a:solidFill>
                  <a:schemeClr val="bg1"/>
                </a:solidFill>
                <a:latin typeface="Condens Bold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19572" y="3212976"/>
            <a:ext cx="3620646" cy="841449"/>
            <a:chOff x="791580" y="2924944"/>
            <a:chExt cx="3620646" cy="841449"/>
          </a:xfrm>
        </p:grpSpPr>
        <p:sp>
          <p:nvSpPr>
            <p:cNvPr id="11" name="TextBox 10"/>
            <p:cNvSpPr txBox="1"/>
            <p:nvPr/>
          </p:nvSpPr>
          <p:spPr>
            <a:xfrm>
              <a:off x="1547664" y="2924944"/>
              <a:ext cx="28645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Проведение PR-кампании </a:t>
              </a:r>
            </a:p>
            <a:p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большего вовлечения целевой аудитории в мероприятия проекта </a:t>
              </a:r>
            </a:p>
            <a:p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освещения проекта в СМИ</a:t>
              </a:r>
              <a:endPara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1580" y="2996952"/>
              <a:ext cx="9721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cap="all" dirty="0" smtClean="0">
                  <a:solidFill>
                    <a:srgbClr val="2B3047"/>
                  </a:solidFill>
                  <a:latin typeface="Condens Bold" pitchFamily="2" charset="0"/>
                  <a:cs typeface="Arial" panose="020B0604020202020204" pitchFamily="34" charset="0"/>
                </a:rPr>
                <a:t>#2</a:t>
              </a:r>
              <a:endParaRPr lang="ru-RU" sz="4400" cap="all" dirty="0">
                <a:solidFill>
                  <a:srgbClr val="2B3047"/>
                </a:solidFill>
                <a:latin typeface="Condens Bold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19572" y="4293096"/>
            <a:ext cx="3548638" cy="841449"/>
            <a:chOff x="791580" y="3933056"/>
            <a:chExt cx="3548638" cy="841449"/>
          </a:xfrm>
        </p:grpSpPr>
        <p:sp>
          <p:nvSpPr>
            <p:cNvPr id="12" name="TextBox 11"/>
            <p:cNvSpPr txBox="1"/>
            <p:nvPr/>
          </p:nvSpPr>
          <p:spPr>
            <a:xfrm>
              <a:off x="1475656" y="3933056"/>
              <a:ext cx="28645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 и проведение </a:t>
              </a:r>
            </a:p>
            <a:p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школьников </a:t>
              </a:r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турниров, </a:t>
              </a:r>
            </a:p>
            <a:p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целях пропаганды здорового </a:t>
              </a:r>
            </a:p>
            <a:p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образа жизни и популяризации игры</a:t>
              </a:r>
              <a:endPara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1580" y="4005064"/>
              <a:ext cx="9721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cap="all" dirty="0" smtClean="0">
                  <a:solidFill>
                    <a:srgbClr val="2B3047"/>
                  </a:solidFill>
                  <a:latin typeface="Condens Bold" pitchFamily="2" charset="0"/>
                  <a:cs typeface="Arial" panose="020B0604020202020204" pitchFamily="34" charset="0"/>
                </a:rPr>
                <a:t>#3</a:t>
              </a:r>
              <a:endParaRPr lang="ru-RU" sz="4400" cap="all" dirty="0">
                <a:solidFill>
                  <a:srgbClr val="2B3047"/>
                </a:solidFill>
                <a:latin typeface="Condens Bold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761342" y="2132856"/>
            <a:ext cx="3611324" cy="891861"/>
            <a:chOff x="4761342" y="1916832"/>
            <a:chExt cx="3611324" cy="891861"/>
          </a:xfrm>
        </p:grpSpPr>
        <p:sp>
          <p:nvSpPr>
            <p:cNvPr id="13" name="TextBox 12"/>
            <p:cNvSpPr txBox="1"/>
            <p:nvPr/>
          </p:nvSpPr>
          <p:spPr>
            <a:xfrm>
              <a:off x="5508104" y="1916832"/>
              <a:ext cx="28645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Подготовка инструкторов по   </a:t>
              </a:r>
              <a:r>
                <a:rPr lang="ru-RU" sz="12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флэтболу</a:t>
              </a:r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, для продвижения игры в регионе и организации досуга школьников</a:t>
              </a:r>
              <a:endPara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61342" y="2039252"/>
              <a:ext cx="9627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cap="all" dirty="0" smtClean="0">
                  <a:solidFill>
                    <a:srgbClr val="2B3047"/>
                  </a:solidFill>
                  <a:latin typeface="Condens Bold" pitchFamily="2" charset="0"/>
                  <a:cs typeface="Arial" panose="020B0604020202020204" pitchFamily="34" charset="0"/>
                </a:rPr>
                <a:t>#4</a:t>
              </a:r>
              <a:endParaRPr lang="ru-RU" sz="4400" cap="all" dirty="0">
                <a:solidFill>
                  <a:srgbClr val="2B3047"/>
                </a:solidFill>
                <a:latin typeface="Condens Bold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761342" y="3284984"/>
            <a:ext cx="3611324" cy="855156"/>
            <a:chOff x="4761342" y="2924944"/>
            <a:chExt cx="3611324" cy="855156"/>
          </a:xfrm>
        </p:grpSpPr>
        <p:sp>
          <p:nvSpPr>
            <p:cNvPr id="14" name="TextBox 13"/>
            <p:cNvSpPr txBox="1"/>
            <p:nvPr/>
          </p:nvSpPr>
          <p:spPr>
            <a:xfrm>
              <a:off x="5508104" y="2924944"/>
              <a:ext cx="28645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Изготовление и распространение </a:t>
              </a:r>
            </a:p>
            <a:p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видеороликов для привлечения </a:t>
              </a:r>
            </a:p>
            <a:p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широкой аудитории к ЗОЖ</a:t>
              </a:r>
              <a:endPara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61342" y="3010659"/>
              <a:ext cx="9627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cap="all" dirty="0" smtClean="0">
                  <a:solidFill>
                    <a:srgbClr val="2B3047"/>
                  </a:solidFill>
                  <a:latin typeface="Condens Bold" pitchFamily="2" charset="0"/>
                  <a:cs typeface="Arial" panose="020B0604020202020204" pitchFamily="34" charset="0"/>
                </a:rPr>
                <a:t>#5</a:t>
              </a:r>
              <a:endParaRPr lang="ru-RU" sz="4400" cap="all" dirty="0">
                <a:solidFill>
                  <a:srgbClr val="2B3047"/>
                </a:solidFill>
                <a:latin typeface="Condens Bold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55576" y="2132856"/>
            <a:ext cx="3656650" cy="913457"/>
            <a:chOff x="755576" y="2180764"/>
            <a:chExt cx="3656650" cy="913457"/>
          </a:xfrm>
        </p:grpSpPr>
        <p:sp>
          <p:nvSpPr>
            <p:cNvPr id="10" name="TextBox 9"/>
            <p:cNvSpPr txBox="1"/>
            <p:nvPr/>
          </p:nvSpPr>
          <p:spPr>
            <a:xfrm>
              <a:off x="1547664" y="2180764"/>
              <a:ext cx="28645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Подготовка материально-технической </a:t>
              </a:r>
            </a:p>
            <a:p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базы для проведения </a:t>
              </a:r>
            </a:p>
            <a:p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мероприятий проекта</a:t>
              </a:r>
              <a:endPara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5576" y="2324780"/>
              <a:ext cx="9361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cap="all" dirty="0" smtClean="0">
                  <a:solidFill>
                    <a:srgbClr val="2B3047"/>
                  </a:solidFill>
                  <a:latin typeface="Condens Bold" pitchFamily="2" charset="0"/>
                  <a:cs typeface="Arial" panose="020B0604020202020204" pitchFamily="34" charset="0"/>
                </a:rPr>
                <a:t>#1</a:t>
              </a:r>
              <a:endParaRPr lang="ru-RU" sz="4400" cap="all" dirty="0">
                <a:solidFill>
                  <a:srgbClr val="2B3047"/>
                </a:solidFill>
                <a:latin typeface="Condens Bold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09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755576" y="620688"/>
            <a:ext cx="7416824" cy="1579860"/>
            <a:chOff x="755576" y="620688"/>
            <a:chExt cx="7416824" cy="157986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620688"/>
              <a:ext cx="1584176" cy="157986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555776" y="836712"/>
              <a:ext cx="56166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cap="all" dirty="0" smtClean="0">
                  <a:solidFill>
                    <a:srgbClr val="A5C72E"/>
                  </a:solidFill>
                  <a:latin typeface="Condens Bold" pitchFamily="2" charset="0"/>
                  <a:cs typeface="Arial" panose="020B0604020202020204" pitchFamily="34" charset="0"/>
                </a:rPr>
                <a:t>партнеры</a:t>
              </a:r>
              <a:endParaRPr lang="ru-RU" sz="7200" cap="all" dirty="0">
                <a:solidFill>
                  <a:srgbClr val="A5C72E"/>
                </a:solidFill>
                <a:latin typeface="Condens Bold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51520" y="2708920"/>
            <a:ext cx="6430151" cy="3769677"/>
            <a:chOff x="251520" y="2708920"/>
            <a:chExt cx="6430151" cy="376967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4149080"/>
              <a:ext cx="1618019" cy="93610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4077072"/>
              <a:ext cx="1166248" cy="115212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5733256"/>
              <a:ext cx="1790231" cy="72074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2708920"/>
              <a:ext cx="1374110" cy="137411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2924944"/>
              <a:ext cx="957543" cy="95532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2996952"/>
              <a:ext cx="1913690" cy="657137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5589240"/>
              <a:ext cx="1665887" cy="88935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5445224"/>
              <a:ext cx="987302" cy="100736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4365104"/>
              <a:ext cx="1265271" cy="745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295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539552" y="620688"/>
            <a:ext cx="7272808" cy="1814587"/>
            <a:chOff x="539552" y="620688"/>
            <a:chExt cx="7272808" cy="181458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620688"/>
              <a:ext cx="1819544" cy="181458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55776" y="836712"/>
              <a:ext cx="525658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cap="all" dirty="0" smtClean="0">
                  <a:solidFill>
                    <a:srgbClr val="2B3047"/>
                  </a:solidFill>
                  <a:latin typeface="Condens Bold" pitchFamily="2" charset="0"/>
                  <a:cs typeface="Arial" panose="020B0604020202020204" pitchFamily="34" charset="0"/>
                </a:rPr>
                <a:t>контакты</a:t>
              </a:r>
              <a:endParaRPr lang="ru-RU" sz="6600" cap="all" dirty="0">
                <a:solidFill>
                  <a:srgbClr val="2B3047"/>
                </a:solidFill>
                <a:latin typeface="Condens Bold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83568" y="2708920"/>
            <a:ext cx="6411980" cy="1152128"/>
            <a:chOff x="827584" y="3284984"/>
            <a:chExt cx="6411980" cy="115212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3294135"/>
              <a:ext cx="1247651" cy="114297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555776" y="3284984"/>
              <a:ext cx="468378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Парфенов</a:t>
              </a:r>
            </a:p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Антон Иванович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Руководитель проекта</a:t>
              </a:r>
              <a:endParaRPr lang="ru-RU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971600" y="4221088"/>
            <a:ext cx="6017563" cy="1943055"/>
            <a:chOff x="1478377" y="4489666"/>
            <a:chExt cx="6017563" cy="194305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377" y="4561674"/>
              <a:ext cx="286362" cy="28636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862753" y="6001834"/>
              <a:ext cx="26331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rgbClr val="2B30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+7 (922) 674-02-84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82433" y="4489666"/>
              <a:ext cx="26331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 smtClean="0">
                  <a:solidFill>
                    <a:srgbClr val="2B30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parfenov_ai</a:t>
              </a:r>
              <a:endParaRPr lang="ru-RU" sz="2200" b="1" dirty="0" smtClean="0">
                <a:solidFill>
                  <a:srgbClr val="2B304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971600" y="4221088"/>
            <a:ext cx="6192688" cy="1984286"/>
            <a:chOff x="1979712" y="3933056"/>
            <a:chExt cx="6192688" cy="1984286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979712" y="4509120"/>
              <a:ext cx="2852319" cy="400110"/>
              <a:chOff x="1979712" y="4509120"/>
              <a:chExt cx="2852319" cy="400110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9712" y="4581128"/>
                <a:ext cx="290604" cy="288032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411760" y="4509120"/>
                <a:ext cx="24202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2B30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www.nko-arsik.ru</a:t>
                </a:r>
                <a:endParaRPr lang="ru-RU" sz="2000" b="1" dirty="0" smtClean="0">
                  <a:solidFill>
                    <a:srgbClr val="2B30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1979712" y="5013176"/>
              <a:ext cx="2693047" cy="400110"/>
              <a:chOff x="1979712" y="5013176"/>
              <a:chExt cx="2693047" cy="400110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9712" y="5157192"/>
                <a:ext cx="288029" cy="218813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2483768" y="5013176"/>
                <a:ext cx="21889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2B30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nkoarsik@bk.ru</a:t>
                </a:r>
                <a:endParaRPr lang="ru-RU" sz="2000" b="1" dirty="0" smtClean="0">
                  <a:solidFill>
                    <a:srgbClr val="2B30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1979712" y="5517232"/>
              <a:ext cx="2376264" cy="400110"/>
              <a:chOff x="1979712" y="5517232"/>
              <a:chExt cx="2376264" cy="400110"/>
            </a:xfrm>
          </p:grpSpPr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9712" y="5661248"/>
                <a:ext cx="288033" cy="161741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2411760" y="5517232"/>
                <a:ext cx="19442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solidFill>
                      <a:srgbClr val="2B30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antonparfen</a:t>
                </a:r>
                <a:endParaRPr lang="ru-RU" sz="2000" b="1" dirty="0" smtClean="0">
                  <a:solidFill>
                    <a:srgbClr val="2B30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436096" y="3933056"/>
              <a:ext cx="2736304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95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Курганская область г. Шадринск</a:t>
              </a:r>
            </a:p>
            <a:p>
              <a:r>
                <a:rPr lang="ru-RU" sz="195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ул. Февральская, 51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3045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290</Words>
  <Application>Microsoft Office PowerPoint</Application>
  <PresentationFormat>Экран (4:3)</PresentationFormat>
  <Paragraphs>83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Aharoni</vt:lpstr>
      <vt:lpstr>Arial</vt:lpstr>
      <vt:lpstr>Calibri</vt:lpstr>
      <vt:lpstr>Condens Bold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Мощное Продвижение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Элла</dc:creator>
  <cp:lastModifiedBy>admin</cp:lastModifiedBy>
  <cp:revision>39</cp:revision>
  <dcterms:created xsi:type="dcterms:W3CDTF">2020-04-07T08:21:34Z</dcterms:created>
  <dcterms:modified xsi:type="dcterms:W3CDTF">2021-07-19T17:57:11Z</dcterms:modified>
</cp:coreProperties>
</file>