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9" r:id="rId2"/>
    <p:sldId id="257" r:id="rId3"/>
    <p:sldId id="304" r:id="rId4"/>
    <p:sldId id="305" r:id="rId5"/>
    <p:sldId id="328" r:id="rId6"/>
    <p:sldId id="287" r:id="rId7"/>
    <p:sldId id="330" r:id="rId8"/>
    <p:sldId id="331" r:id="rId9"/>
    <p:sldId id="333" r:id="rId10"/>
    <p:sldId id="338" r:id="rId11"/>
    <p:sldId id="339" r:id="rId12"/>
    <p:sldId id="332" r:id="rId13"/>
    <p:sldId id="327" r:id="rId14"/>
    <p:sldId id="300" r:id="rId15"/>
    <p:sldId id="325" r:id="rId16"/>
    <p:sldId id="317" r:id="rId17"/>
    <p:sldId id="316" r:id="rId18"/>
    <p:sldId id="342" r:id="rId19"/>
    <p:sldId id="291" r:id="rId20"/>
    <p:sldId id="323" r:id="rId21"/>
    <p:sldId id="313" r:id="rId22"/>
    <p:sldId id="319" r:id="rId23"/>
    <p:sldId id="314" r:id="rId24"/>
    <p:sldId id="285" r:id="rId25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277" y="53"/>
      </p:cViewPr>
      <p:guideLst>
        <p:guide orient="horz" pos="2881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299" y="99332"/>
            <a:ext cx="1035880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6700" y="1425483"/>
            <a:ext cx="10239999" cy="4215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7874" y="1924037"/>
            <a:ext cx="3913846" cy="3714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106" y="495277"/>
            <a:ext cx="928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Отчет </a:t>
            </a:r>
            <a:r>
              <a:rPr lang="ru-RU" sz="3600" dirty="0" smtClean="0">
                <a:solidFill>
                  <a:schemeClr val="bg1"/>
                </a:solidFill>
              </a:rPr>
              <a:t>о </a:t>
            </a:r>
            <a:r>
              <a:rPr lang="ru-RU" sz="3600" dirty="0">
                <a:solidFill>
                  <a:schemeClr val="bg1"/>
                </a:solidFill>
              </a:rPr>
              <a:t>работе  фонда за </a:t>
            </a:r>
            <a:r>
              <a:rPr lang="ru-RU" sz="3600" dirty="0" smtClean="0">
                <a:solidFill>
                  <a:schemeClr val="bg1"/>
                </a:solidFill>
              </a:rPr>
              <a:t>2024 </a:t>
            </a:r>
            <a:r>
              <a:rPr lang="ru-RU" sz="3600" dirty="0">
                <a:solidFill>
                  <a:schemeClr val="bg1"/>
                </a:solidFill>
              </a:rPr>
              <a:t>год перед попечительским советом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-1270" y="2541"/>
            <a:ext cx="1069467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Организация взаимодействия с РПЦ и советом муфтиев РФ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00" y="1104695"/>
            <a:ext cx="7203520" cy="540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Организация посещения храмов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316" y="1335220"/>
            <a:ext cx="7102033" cy="532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Фестиваль «Спасская башня»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348" y="994006"/>
            <a:ext cx="6788900" cy="50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151130" y="7314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службы психологической поддержки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23905"/>
            <a:ext cx="10693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Выполнили грант по программе психологической реабилитации. По гранту отработали с 240 бойцами, общее количество часов занятий по гранту – 1760</a:t>
            </a:r>
          </a:p>
          <a:p>
            <a:r>
              <a:rPr lang="ru-RU" sz="4400" b="1" dirty="0" smtClean="0"/>
              <a:t>За прошедший год психологами фонда проведено 8 387 часов занятий по психологической поддержке</a:t>
            </a:r>
          </a:p>
          <a:p>
            <a:r>
              <a:rPr lang="ru-RU" sz="4400" b="1" dirty="0" smtClean="0"/>
              <a:t>Всего – более 17 000 часов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6134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>
                <a:solidFill>
                  <a:schemeClr val="bg1"/>
                </a:solidFill>
              </a:rPr>
              <a:t>Процесс работы психологов в госпиталях</a:t>
            </a: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4332" y="949547"/>
            <a:ext cx="6464136" cy="484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34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Юридическая поддержка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81029"/>
            <a:ext cx="58467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Группа в ТГ канале «Сильные духом» насчитывает более</a:t>
            </a:r>
          </a:p>
          <a:p>
            <a:pPr algn="ctr"/>
            <a:r>
              <a:rPr lang="ru-RU" sz="3200" b="1" dirty="0" smtClean="0"/>
              <a:t>9 700 участников. В группе ведется </a:t>
            </a:r>
            <a:r>
              <a:rPr lang="ru-RU" sz="3200" b="1" dirty="0" err="1" smtClean="0"/>
              <a:t>онлайн</a:t>
            </a:r>
            <a:r>
              <a:rPr lang="ru-RU" sz="3200" b="1" dirty="0" smtClean="0"/>
              <a:t> консультация раненых и их  родственников (</a:t>
            </a:r>
            <a:r>
              <a:rPr lang="ru-RU" sz="3200" b="1" dirty="0" err="1" smtClean="0"/>
              <a:t>родственников</a:t>
            </a:r>
            <a:r>
              <a:rPr lang="ru-RU" sz="3200" b="1" dirty="0" smtClean="0"/>
              <a:t> погибших и пропавших без вести) четырьмя высококвалифицированными юристами</a:t>
            </a:r>
            <a:endParaRPr lang="ru-RU" sz="3200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t="19849"/>
          <a:stretch>
            <a:fillRect/>
          </a:stretch>
        </p:blipFill>
        <p:spPr bwMode="auto">
          <a:xfrm>
            <a:off x="5891640" y="781029"/>
            <a:ext cx="4801760" cy="513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>
            <a:extLst>
              <a:ext uri="{FF2B5EF4-FFF2-40B4-BE49-F238E27FC236}">
                <a16:creationId xmlns:a16="http://schemas.microsoft.com/office/drawing/2014/main" id="{F31A7012-B57C-DB82-57D4-684ADB243305}"/>
              </a:ext>
            </a:extLst>
          </p:cNvPr>
          <p:cNvSpPr/>
          <p:nvPr/>
        </p:nvSpPr>
        <p:spPr>
          <a:xfrm>
            <a:off x="1270" y="0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70" y="0"/>
            <a:ext cx="106921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РАБОТА НОТАРИУСОВ ФОНДА В ОФОРМЛЕНИИ ДОВЕРЕННОСТЕЙ</a:t>
            </a:r>
          </a:p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Оформлена 1761 доверенность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4469" b="6201"/>
          <a:stretch>
            <a:fillRect/>
          </a:stretch>
        </p:blipFill>
        <p:spPr bwMode="auto">
          <a:xfrm>
            <a:off x="2322364" y="836572"/>
            <a:ext cx="5629256" cy="59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2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EDC81188-E127-2665-C757-70B2F82B545E}"/>
              </a:ext>
            </a:extLst>
          </p:cNvPr>
          <p:cNvSpPr/>
          <p:nvPr/>
        </p:nvSpPr>
        <p:spPr>
          <a:xfrm>
            <a:off x="0" y="2541"/>
            <a:ext cx="10823856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F31A7012-B57C-DB82-57D4-684ADB243305}"/>
              </a:ext>
            </a:extLst>
          </p:cNvPr>
          <p:cNvSpPr/>
          <p:nvPr/>
        </p:nvSpPr>
        <p:spPr>
          <a:xfrm>
            <a:off x="1270" y="0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70" y="0"/>
            <a:ext cx="106921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ПОМОЩЬ В ВОССТАНОВЛЕНИИ ПАСПОРТОВ И ПОЛУЧЕНИИ ГРАЖДАНСТВА</a:t>
            </a:r>
          </a:p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smtClean="0">
                <a:solidFill>
                  <a:schemeClr val="bg1"/>
                </a:solidFill>
                <a:cs typeface="Arial"/>
              </a:rPr>
              <a:t>За 2024 </a:t>
            </a: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года выдано 623 паспорта</a:t>
            </a:r>
            <a:endParaRPr lang="ru-RU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0436" y="901105"/>
            <a:ext cx="4176464" cy="647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2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по уходу за военнослужащими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81029"/>
            <a:ext cx="10693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Работа организована в 19 лечебных учреждениях как министерства обороны, так и министерства здравоохранения</a:t>
            </a:r>
          </a:p>
          <a:p>
            <a:r>
              <a:rPr lang="ru-RU" sz="3200" b="1" dirty="0" smtClean="0"/>
              <a:t>Ухаживает за тяжело ранеными более 150 человек. За 2024 год отработано 18 663 часа. Учет работы добровольцев фонда ведется  на платформе </a:t>
            </a:r>
            <a:r>
              <a:rPr lang="ru-RU" sz="3200" b="1" i="1" dirty="0" err="1" smtClean="0"/>
              <a:t>добро.ру</a:t>
            </a:r>
            <a:endParaRPr lang="ru-RU" sz="3200" b="1" i="1" dirty="0" smtClean="0"/>
          </a:p>
          <a:p>
            <a:r>
              <a:rPr lang="ru-RU" sz="3200" b="1" dirty="0" smtClean="0"/>
              <a:t>Для организации работ на месте и помощи в работе было организованы командировки </a:t>
            </a:r>
            <a:r>
              <a:rPr lang="ru-RU" sz="3200" b="1" dirty="0" err="1" smtClean="0"/>
              <a:t>уходовых</a:t>
            </a:r>
            <a:r>
              <a:rPr lang="ru-RU" sz="3200" b="1" dirty="0" smtClean="0"/>
              <a:t> сестер:</a:t>
            </a:r>
          </a:p>
          <a:p>
            <a:r>
              <a:rPr lang="ru-RU" sz="3200" b="1" dirty="0" smtClean="0"/>
              <a:t>Санкт-Петербург – 2</a:t>
            </a:r>
          </a:p>
          <a:p>
            <a:r>
              <a:rPr lang="ru-RU" sz="3200" b="1" dirty="0" smtClean="0"/>
              <a:t>Ростов-на-Дону – 3</a:t>
            </a:r>
          </a:p>
          <a:p>
            <a:r>
              <a:rPr lang="ru-RU" sz="3200" b="1" dirty="0" smtClean="0"/>
              <a:t>Донецк – 1</a:t>
            </a:r>
          </a:p>
          <a:p>
            <a:r>
              <a:rPr lang="ru-RU" sz="3200" b="1" dirty="0" smtClean="0"/>
              <a:t>Организовано на постоянной основе обучение </a:t>
            </a:r>
            <a:r>
              <a:rPr lang="ru-RU" sz="3200" b="1" dirty="0"/>
              <a:t>с</a:t>
            </a:r>
            <a:r>
              <a:rPr lang="ru-RU" sz="3200" b="1" dirty="0" smtClean="0"/>
              <a:t>естер по уходу за тяжелоранеными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A56382-8071-C13F-689A-BC667D665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76" y="846898"/>
            <a:ext cx="4896544" cy="6528724"/>
          </a:xfrm>
          <a:prstGeom prst="rect">
            <a:avLst/>
          </a:prstGeom>
        </p:spPr>
      </p:pic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>
                <a:solidFill>
                  <a:schemeClr val="bg1"/>
                </a:solidFill>
              </a:rPr>
              <a:t>Работа специалистов </a:t>
            </a:r>
            <a:r>
              <a:rPr lang="ru-RU" sz="3000" b="1" dirty="0" smtClean="0">
                <a:solidFill>
                  <a:schemeClr val="bg1"/>
                </a:solidFill>
              </a:rPr>
              <a:t>по уходу </a:t>
            </a:r>
            <a:r>
              <a:rPr lang="ru-RU" sz="3000" b="1" dirty="0">
                <a:solidFill>
                  <a:schemeClr val="bg1"/>
                </a:solidFill>
              </a:rPr>
              <a:t>в госпитале </a:t>
            </a: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2">
            <a:extLst>
              <a:ext uri="{FF2B5EF4-FFF2-40B4-BE49-F238E27FC236}">
                <a16:creationId xmlns:a16="http://schemas.microsoft.com/office/drawing/2014/main" id="{20CB4395-C868-615B-B2A2-6C4A59467E42}"/>
              </a:ext>
            </a:extLst>
          </p:cNvPr>
          <p:cNvSpPr/>
          <p:nvPr/>
        </p:nvSpPr>
        <p:spPr>
          <a:xfrm>
            <a:off x="-32460" y="0"/>
            <a:ext cx="10692130" cy="5640803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1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D2C23944-72C3-84F0-7E1A-643C1904C924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-25211"/>
            <a:ext cx="10495484" cy="85074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solidFill>
                  <a:schemeClr val="bg1"/>
                </a:solidFill>
              </a:rPr>
              <a:t>ИНФОРМАЦИЯ О ФОНДЕ</a:t>
            </a:r>
          </a:p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b="1" dirty="0"/>
          </a:p>
          <a:p>
            <a:pPr algn="ctr"/>
            <a:r>
              <a:rPr lang="ru-RU" sz="2400" b="1" dirty="0" smtClean="0"/>
              <a:t>Фонд помощи инвалидам и ветеранам боевых действий «Своих не бросаем» ведет деятельность с марта 2022 г. Фонд является социально-ориентированной некоммерческой организацией, действующей на основе добровольных имущественных взносов. Фонд действует в строгом соответствии со своим Уставом и положениями законодательства Российской Федерации о некоммерческой и благотворительной деятельности. В настоящее время Фонд на основе соглашения с Министерством обороны РФ работает в 28 военных госпиталях и  18 больницах (госпиталях ветеранов войн) Министерства здравоохранения, где проходят лечение раненые военнослужащие.  Фонд входит в состав штаба по гуманитарному сотрудничеству при генеральном совете партии «Единая Россия», благодаря чему мы осуществляем еженедельные поставки на фронт силами МЧС РФ гуманитарных грузов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Миссия фонда помощи инвалидам и ветеранам боевых действий «Своих не бросаем» – в объединении гражданских инициатив по оказанию моральной и материальной помощи участникам специальной военной операции!</a:t>
            </a:r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endParaRPr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</a:t>
            </a:r>
            <a:r>
              <a:rPr lang="ru-RU" sz="3000" b="1" dirty="0">
                <a:solidFill>
                  <a:schemeClr val="bg1"/>
                </a:solidFill>
              </a:rPr>
              <a:t>работы </a:t>
            </a:r>
            <a:r>
              <a:rPr lang="ru-RU" sz="3000" b="1" dirty="0" err="1" smtClean="0">
                <a:solidFill>
                  <a:schemeClr val="bg1"/>
                </a:solidFill>
              </a:rPr>
              <a:t>реабилитологов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067" y="757089"/>
            <a:ext cx="10666063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Комплексная реабилитация проводилась на базе лечебных  учреждений:</a:t>
            </a:r>
          </a:p>
          <a:p>
            <a:r>
              <a:rPr lang="ru-RU" sz="2800" b="1" dirty="0" smtClean="0"/>
              <a:t>ГВКГ им Н.Н. Бурденко; ГВКГ им Н.Н. Бурденко филиалы № 1, № 8; </a:t>
            </a:r>
          </a:p>
          <a:p>
            <a:r>
              <a:rPr lang="ru-RU" sz="2800" b="1" dirty="0" smtClean="0"/>
              <a:t>ЦВКГ им А.А. Вишневского филиалы № 1 и 3;</a:t>
            </a:r>
          </a:p>
          <a:p>
            <a:r>
              <a:rPr lang="ru-RU" sz="2800" b="1" dirty="0" smtClean="0"/>
              <a:t>Госпитали ветеранов войн ГВВ2, ГВВ3; </a:t>
            </a:r>
          </a:p>
          <a:p>
            <a:r>
              <a:rPr lang="ru-RU" sz="2800" b="1" dirty="0" smtClean="0"/>
              <a:t>ФКЦ ВМТ ФМБА</a:t>
            </a:r>
          </a:p>
          <a:p>
            <a:r>
              <a:rPr lang="ru-RU" sz="2800" b="1" dirty="0" smtClean="0"/>
              <a:t>Всего принято пациентов: 262</a:t>
            </a:r>
          </a:p>
          <a:p>
            <a:r>
              <a:rPr lang="ru-RU" sz="2800" b="1" dirty="0" err="1" smtClean="0"/>
              <a:t>Реабилионные</a:t>
            </a:r>
            <a:r>
              <a:rPr lang="ru-RU" sz="2800" b="1" dirty="0" smtClean="0"/>
              <a:t> мероприятия у доктора Тимонина Е. М (</a:t>
            </a:r>
            <a:r>
              <a:rPr lang="ru-RU" sz="2800" b="1" dirty="0" err="1" smtClean="0"/>
              <a:t>амбулаторно</a:t>
            </a:r>
            <a:r>
              <a:rPr lang="ru-RU" sz="2800" b="1" dirty="0" smtClean="0"/>
              <a:t> и в стационаре) прошли 72 пациента</a:t>
            </a:r>
          </a:p>
          <a:p>
            <a:r>
              <a:rPr lang="ru-RU" sz="2800" b="1" dirty="0" smtClean="0"/>
              <a:t>Руководителем Тимониной Е. Е. проведено 374 консультации по </a:t>
            </a:r>
            <a:r>
              <a:rPr lang="ru-RU" sz="2800" b="1" dirty="0" err="1"/>
              <a:t>направлениямнаправления</a:t>
            </a:r>
            <a:r>
              <a:rPr lang="ru-RU" sz="2800" b="1" dirty="0"/>
              <a:t>: </a:t>
            </a:r>
            <a:r>
              <a:rPr lang="ru-RU" sz="2800" b="1" dirty="0" smtClean="0"/>
              <a:t>реабилитация, травматология, неврология, онкология, пограничная психиатрия, ЛОР, урология</a:t>
            </a:r>
          </a:p>
          <a:p>
            <a:r>
              <a:rPr lang="ru-RU" sz="2800" b="1" dirty="0" smtClean="0"/>
              <a:t>Итого: Реабилитация - 334 пациента. Лечение - 633 консультаций.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5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1A67F-2507-D70B-BE3D-A41A4DD7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21431" r="3819"/>
          <a:stretch/>
        </p:blipFill>
        <p:spPr>
          <a:xfrm>
            <a:off x="5345430" y="1683985"/>
            <a:ext cx="5000190" cy="56737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BBD742-5D37-C424-B547-EE8DF7C27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/>
          <a:stretch/>
        </p:blipFill>
        <p:spPr>
          <a:xfrm>
            <a:off x="90116" y="807943"/>
            <a:ext cx="5002462" cy="5674993"/>
          </a:xfrm>
          <a:prstGeom prst="rect">
            <a:avLst/>
          </a:prstGeom>
        </p:spPr>
      </p:pic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>
                <a:solidFill>
                  <a:schemeClr val="bg1"/>
                </a:solidFill>
              </a:rPr>
              <a:t>Процесс работы реабилитологов в госпиталях</a:t>
            </a: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815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по реабилитации 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0486" y="18478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7544" y="781029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43 участника СВО прошли реабилитацию в санатории «</a:t>
            </a:r>
            <a:r>
              <a:rPr lang="ru-RU" sz="2800" b="1" dirty="0" err="1" smtClean="0"/>
              <a:t>Сакрополь</a:t>
            </a:r>
            <a:r>
              <a:rPr lang="ru-RU" sz="2800" b="1" dirty="0" smtClean="0"/>
              <a:t>» города Саки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C6A73A-D964-45AA-2BFD-BBB226D50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7679"/>
          <a:stretch/>
        </p:blipFill>
        <p:spPr>
          <a:xfrm>
            <a:off x="2394372" y="927336"/>
            <a:ext cx="5236594" cy="5899032"/>
          </a:xfrm>
          <a:prstGeom prst="rect">
            <a:avLst/>
          </a:prstGeom>
        </p:spPr>
      </p:pic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>
                <a:solidFill>
                  <a:schemeClr val="bg1"/>
                </a:solidFill>
              </a:rPr>
              <a:t>Процесс работы </a:t>
            </a:r>
            <a:r>
              <a:rPr lang="ru-RU" sz="3000" b="1" dirty="0" err="1" smtClean="0">
                <a:solidFill>
                  <a:schemeClr val="bg1"/>
                </a:solidFill>
              </a:rPr>
              <a:t>афазеологов</a:t>
            </a:r>
            <a:r>
              <a:rPr lang="ru-RU" sz="3000" b="1" dirty="0" smtClean="0">
                <a:solidFill>
                  <a:schemeClr val="bg1"/>
                </a:solidFill>
              </a:rPr>
              <a:t> </a:t>
            </a:r>
            <a:r>
              <a:rPr lang="ru-RU" sz="3000" b="1" dirty="0">
                <a:solidFill>
                  <a:schemeClr val="bg1"/>
                </a:solidFill>
              </a:rPr>
              <a:t>в госпиталях</a:t>
            </a: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289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8908" y="118981"/>
            <a:ext cx="3391738" cy="33784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F6475-B4F6-28D8-E384-11CB721D1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4"/>
          <a:stretch/>
        </p:blipFill>
        <p:spPr>
          <a:xfrm>
            <a:off x="0" y="4646053"/>
            <a:ext cx="10693400" cy="2916785"/>
          </a:xfrm>
          <a:prstGeom prst="rect">
            <a:avLst/>
          </a:prstGeom>
        </p:spPr>
      </p:pic>
      <p:sp>
        <p:nvSpPr>
          <p:cNvPr id="5" name="object 14">
            <a:extLst>
              <a:ext uri="{FF2B5EF4-FFF2-40B4-BE49-F238E27FC236}">
                <a16:creationId xmlns:a16="http://schemas.microsoft.com/office/drawing/2014/main" id="{BE88D697-0BDA-5FB4-507C-9D766D63D225}"/>
              </a:ext>
            </a:extLst>
          </p:cNvPr>
          <p:cNvSpPr txBox="1"/>
          <p:nvPr/>
        </p:nvSpPr>
        <p:spPr>
          <a:xfrm>
            <a:off x="192977" y="109017"/>
            <a:ext cx="7560840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spc="150" dirty="0">
                <a:solidFill>
                  <a:schemeClr val="bg1"/>
                </a:solidFill>
                <a:cs typeface="Tahoma"/>
              </a:rPr>
              <a:t>РОДИНА</a:t>
            </a:r>
            <a:r>
              <a:rPr sz="5500" b="1" spc="-17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-35" dirty="0">
                <a:solidFill>
                  <a:schemeClr val="bg1"/>
                </a:solidFill>
                <a:cs typeface="Tahoma"/>
              </a:rPr>
              <a:t>У</a:t>
            </a:r>
            <a:r>
              <a:rPr sz="5500" b="1" spc="-17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100" dirty="0">
                <a:solidFill>
                  <a:schemeClr val="bg1"/>
                </a:solidFill>
                <a:cs typeface="Tahoma"/>
              </a:rPr>
              <a:t>НАС</a:t>
            </a:r>
            <a:r>
              <a:rPr sz="5500" b="1" spc="-17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170" dirty="0">
                <a:solidFill>
                  <a:schemeClr val="bg1"/>
                </a:solidFill>
                <a:cs typeface="Tahoma"/>
              </a:rPr>
              <a:t>ОДНА!</a:t>
            </a:r>
            <a:endParaRPr sz="5500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5500" b="1" spc="100" dirty="0">
                <a:solidFill>
                  <a:schemeClr val="bg1"/>
                </a:solidFill>
                <a:cs typeface="Tahoma"/>
              </a:rPr>
              <a:t>НАС</a:t>
            </a:r>
            <a:r>
              <a:rPr sz="5500" b="1" spc="-19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95" dirty="0">
                <a:solidFill>
                  <a:schemeClr val="bg1"/>
                </a:solidFill>
                <a:cs typeface="Tahoma"/>
              </a:rPr>
              <a:t>МНОГО!</a:t>
            </a:r>
            <a:endParaRPr lang="ru-RU" sz="5500" b="1" spc="95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endParaRPr sz="5500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5500" b="1" spc="160" dirty="0">
                <a:solidFill>
                  <a:schemeClr val="bg1"/>
                </a:solidFill>
                <a:cs typeface="Tahoma"/>
              </a:rPr>
              <a:t>СВОИХ</a:t>
            </a:r>
            <a:r>
              <a:rPr sz="5500" b="1" spc="-16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70" dirty="0">
                <a:solidFill>
                  <a:schemeClr val="bg1"/>
                </a:solidFill>
                <a:cs typeface="Tahoma"/>
              </a:rPr>
              <a:t>НЕ</a:t>
            </a:r>
            <a:r>
              <a:rPr sz="5500" b="1" spc="-16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95" dirty="0">
                <a:solidFill>
                  <a:schemeClr val="bg1"/>
                </a:solidFill>
                <a:cs typeface="Tahoma"/>
              </a:rPr>
              <a:t>БРОСАЕМ</a:t>
            </a:r>
            <a:r>
              <a:rPr lang="ru-RU" sz="5500" b="1" spc="95" dirty="0">
                <a:solidFill>
                  <a:schemeClr val="bg1"/>
                </a:solidFill>
                <a:cs typeface="Tahoma"/>
              </a:rPr>
              <a:t>!</a:t>
            </a:r>
            <a:endParaRPr sz="5500" dirty="0">
              <a:solidFill>
                <a:schemeClr val="bg1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68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127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 работы кураторов госпиталей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478" y="852467"/>
            <a:ext cx="9753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Передано раненым:  Инвалидных колясок механических 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2 339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шт.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Инвалидных колясок электрических 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369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шт.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Костылей – 6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380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пары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Ходунков 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121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шт.</a:t>
            </a:r>
          </a:p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Ортезов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бандажей, туторов -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395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шт.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127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Передано в лечебные учреждения: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478" y="852467"/>
            <a:ext cx="10001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Медицинских кроватей -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158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шт.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Каталок для перемещения пациентов –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шт. 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Аппаратов ИВЛ – 2 шт. 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Всего медицинского имущества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на сумму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24 052 700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106676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фонда в составе штаба </a:t>
            </a:r>
          </a:p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по гуманитарному сотрудничеству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602" y="1209657"/>
            <a:ext cx="1028707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Отправка гуманитарной помощи в ДНР за 2024 год- машинами МЧС - 3 раза, машиной Фонда - 4 раза,</a:t>
            </a:r>
          </a:p>
          <a:p>
            <a:r>
              <a:rPr lang="ru-RU" sz="2800" b="1" dirty="0" smtClean="0"/>
              <a:t>Отправка гуманитарной помощи в ЛНР за 2024 год - машинами МЧС - 5 раз, машиной Фонда - 2 раза,</a:t>
            </a:r>
          </a:p>
          <a:p>
            <a:r>
              <a:rPr lang="ru-RU" sz="2800" b="1" dirty="0" smtClean="0"/>
              <a:t>Отправка гуманитарной помощи в Ростов-на-Дону за 2024 год- машинами МЧС - 3 раза, машиной Фонда - 2 раза,</a:t>
            </a:r>
          </a:p>
          <a:p>
            <a:r>
              <a:rPr lang="ru-RU" sz="2800" b="1" dirty="0" smtClean="0"/>
              <a:t>Отправка гуманитарной помощи в г.Белгород за 2024 год- машинами МЧС - 2 раза, машиной Фонда - 2 раза,</a:t>
            </a:r>
          </a:p>
          <a:p>
            <a:r>
              <a:rPr lang="ru-RU" sz="2800" b="1" dirty="0" smtClean="0"/>
              <a:t>Отправка гуманитарной помощи в Курскую область за 2024 год- машиной Фонда - 2 раза,</a:t>
            </a:r>
          </a:p>
          <a:p>
            <a:r>
              <a:rPr lang="ru-RU" sz="2800" b="1" dirty="0" smtClean="0"/>
              <a:t>Отправка гуманитарной помощи в г.Клин 2024 год - машиной Фонда - 1 раз</a:t>
            </a:r>
          </a:p>
          <a:p>
            <a:r>
              <a:rPr lang="ru-RU" sz="2800" b="1" dirty="0" smtClean="0"/>
              <a:t>Итого – более 500 кубических метров груза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Военно-патриотическая работа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81029"/>
            <a:ext cx="105616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 апреля 2023 по июнь 2024 года</a:t>
            </a:r>
          </a:p>
          <a:p>
            <a:pPr algn="just"/>
            <a:r>
              <a:rPr lang="ru-RU" sz="2400" dirty="0" smtClean="0"/>
              <a:t>в рамках военно-патриотической акции </a:t>
            </a:r>
            <a:r>
              <a:rPr lang="ru-RU" sz="2400" b="1" dirty="0" smtClean="0"/>
              <a:t>«Воины </a:t>
            </a:r>
            <a:r>
              <a:rPr lang="en-US" sz="2400" b="1" dirty="0" smtClean="0"/>
              <a:t>Z</a:t>
            </a:r>
            <a:r>
              <a:rPr lang="ru-RU" sz="2400" b="1" dirty="0" smtClean="0"/>
              <a:t> – Поколению </a:t>
            </a:r>
            <a:r>
              <a:rPr lang="en-US" sz="2400" b="1" dirty="0" smtClean="0"/>
              <a:t>Z</a:t>
            </a:r>
            <a:r>
              <a:rPr lang="ru-RU" sz="2400" b="1" dirty="0" smtClean="0"/>
              <a:t>»</a:t>
            </a:r>
            <a:r>
              <a:rPr lang="ru-RU" sz="2400" dirty="0" smtClean="0"/>
              <a:t> творческой бригадой фонда в </a:t>
            </a:r>
            <a:r>
              <a:rPr lang="ru-RU" sz="2400" b="1" dirty="0" smtClean="0"/>
              <a:t>150-ти учебных заведениях</a:t>
            </a:r>
            <a:r>
              <a:rPr lang="ru-RU" sz="2400" dirty="0" smtClean="0"/>
              <a:t> Министерства обороны были проведены уроки мужества с кадетами, суворовцами, нахимовцами и воспитанницами пансионов Минобороны России. Общий охват составил более </a:t>
            </a:r>
            <a:r>
              <a:rPr lang="ru-RU" sz="2400" b="1" dirty="0" smtClean="0"/>
              <a:t>60 тыс. человек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В период </a:t>
            </a:r>
            <a:r>
              <a:rPr lang="ru-RU" sz="2400" b="1" dirty="0" smtClean="0"/>
              <a:t>с 01 по 29 ноября 2024 года</a:t>
            </a:r>
            <a:r>
              <a:rPr lang="ru-RU" sz="2400" dirty="0" smtClean="0"/>
              <a:t> в рамках военно-патриотической акции </a:t>
            </a:r>
            <a:r>
              <a:rPr lang="ru-RU" sz="2400" b="1" dirty="0" smtClean="0"/>
              <a:t>«Победили тогда! Победим и сейчас!»,</a:t>
            </a:r>
            <a:r>
              <a:rPr lang="ru-RU" sz="2400" dirty="0" smtClean="0"/>
              <a:t> приуроченной к 80-летию Победы </a:t>
            </a:r>
          </a:p>
          <a:p>
            <a:endParaRPr lang="ru-RU" sz="2400" dirty="0" smtClean="0"/>
          </a:p>
          <a:p>
            <a:r>
              <a:rPr lang="ru-RU" sz="2400" dirty="0" smtClean="0"/>
              <a:t>Для сохранения памяти о погибших участниках СВО </a:t>
            </a:r>
            <a:r>
              <a:rPr lang="ru-RU" sz="2400" b="1" dirty="0" smtClean="0"/>
              <a:t>8 мая 2024 г.</a:t>
            </a:r>
            <a:r>
              <a:rPr lang="ru-RU" sz="2400" dirty="0" smtClean="0"/>
              <a:t> в городе Сочи был  торжественно открыт памятник</a:t>
            </a:r>
          </a:p>
          <a:p>
            <a:r>
              <a:rPr lang="ru-RU" sz="2400" b="1" dirty="0" smtClean="0"/>
              <a:t>На постоянной основе</a:t>
            </a:r>
            <a:r>
              <a:rPr lang="ru-RU" sz="2400" dirty="0" smtClean="0"/>
              <a:t> фонд участвует в </a:t>
            </a:r>
            <a:r>
              <a:rPr lang="ru-RU" sz="2400" b="1" dirty="0" smtClean="0"/>
              <a:t>издании военно-патриотической литературы</a:t>
            </a:r>
            <a:r>
              <a:rPr lang="ru-RU" sz="2400" dirty="0" smtClean="0"/>
              <a:t>, оказывающей влияние на поднятие боевого духа военнослужащих, укрепление их морально-психологического состояния. Всего издано более 100 тысяч экземпляров книг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>
                <a:solidFill>
                  <a:schemeClr val="bg1"/>
                </a:solidFill>
              </a:rPr>
              <a:t>Дети из ЛНР на реабилитации в Сочи – благодаря нашей работе</a:t>
            </a: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FFA613-223B-56D5-90CF-8232AC57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1"/>
          <a:stretch/>
        </p:blipFill>
        <p:spPr>
          <a:xfrm>
            <a:off x="5202684" y="3816047"/>
            <a:ext cx="5346701" cy="30285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868E55-10AA-0AD5-C29E-CB72011DE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2" b="-5567"/>
          <a:stretch/>
        </p:blipFill>
        <p:spPr>
          <a:xfrm>
            <a:off x="367583" y="775959"/>
            <a:ext cx="4753868" cy="31935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6953E0-DA37-33C3-5513-E473DE25C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r="1899" b="7934"/>
          <a:stretch/>
        </p:blipFill>
        <p:spPr>
          <a:xfrm>
            <a:off x="367583" y="3816047"/>
            <a:ext cx="4753868" cy="30285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1F6345-7BB4-8F87-8933-A841786EF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93" y="775959"/>
            <a:ext cx="5288050" cy="29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Работа с семьями участников СВО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3164" y="709591"/>
            <a:ext cx="104902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 24 по 27 августа 2024 года</a:t>
            </a:r>
            <a:r>
              <a:rPr lang="ru-RU" sz="2800" dirty="0" smtClean="0"/>
              <a:t> в Москву было вывезено больше </a:t>
            </a:r>
            <a:r>
              <a:rPr lang="ru-RU" sz="2800" b="1" dirty="0" smtClean="0"/>
              <a:t>100 семей из Луганска и Донецка</a:t>
            </a:r>
            <a:r>
              <a:rPr lang="ru-RU" sz="2800" dirty="0" smtClean="0"/>
              <a:t> с целью организации для них </a:t>
            </a:r>
            <a:r>
              <a:rPr lang="ru-RU" sz="2800" dirty="0" err="1" smtClean="0"/>
              <a:t>культурно-досуговых</a:t>
            </a:r>
            <a:r>
              <a:rPr lang="ru-RU" sz="2800" dirty="0" smtClean="0"/>
              <a:t> мероприятий и отдыха.</a:t>
            </a:r>
          </a:p>
          <a:p>
            <a:endParaRPr lang="ru-RU" sz="2800" dirty="0" smtClean="0"/>
          </a:p>
          <a:p>
            <a:r>
              <a:rPr lang="ru-RU" sz="2800" dirty="0" smtClean="0"/>
              <a:t>В преддверии празднования 80-летия Великой Победы в период</a:t>
            </a:r>
            <a:r>
              <a:rPr lang="ru-RU" sz="2800" b="1" dirty="0" smtClean="0"/>
              <a:t> с 14 по 18 декабря 2024</a:t>
            </a:r>
            <a:r>
              <a:rPr lang="ru-RU" sz="2800" dirty="0" smtClean="0"/>
              <a:t> года была организована и проведена акция «Своих не бросаем» с </a:t>
            </a:r>
            <a:r>
              <a:rPr lang="ru-RU" sz="2800" dirty="0" err="1" smtClean="0"/>
              <a:t>культурно-досуговой</a:t>
            </a:r>
            <a:r>
              <a:rPr lang="ru-RU" sz="2800" dirty="0" smtClean="0"/>
              <a:t> программой «Дорогой Героев. Сочи»для</a:t>
            </a:r>
            <a:r>
              <a:rPr lang="ru-RU" sz="2800" b="1" dirty="0" smtClean="0"/>
              <a:t> 500 семей из Луганской и Донецкой Народных Республик</a:t>
            </a:r>
            <a:r>
              <a:rPr lang="ru-RU" sz="2800" dirty="0" smtClean="0"/>
              <a:t>, в том числе детей и вдов участников Специальной военной операции и военнослужащих, проходящих реабилитацию в госпиталях Минобороны России. </a:t>
            </a:r>
          </a:p>
          <a:p>
            <a:endParaRPr lang="ru-RU" sz="2800" dirty="0" smtClean="0"/>
          </a:p>
          <a:p>
            <a:r>
              <a:rPr lang="ru-RU" sz="2800" dirty="0" smtClean="0"/>
              <a:t>В преддверии Новогодних праздников </a:t>
            </a:r>
            <a:r>
              <a:rPr lang="ru-RU" sz="2800" b="1" dirty="0" smtClean="0"/>
              <a:t>2024-2025 года </a:t>
            </a:r>
            <a:r>
              <a:rPr lang="ru-RU" sz="2800" dirty="0" smtClean="0"/>
              <a:t>фондом были сформированы и отправлены </a:t>
            </a:r>
            <a:r>
              <a:rPr lang="ru-RU" sz="2800" b="1" dirty="0" smtClean="0"/>
              <a:t>42 000 шт. подарков в 134 госпиталя и больницы по всей территории РФ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pPr algn="ctr"/>
            <a:r>
              <a:rPr lang="ru-RU" b="1"/>
              <a:t>В ходе акции артистами передано раненым около 8 000 подарков</a:t>
            </a:r>
            <a:endParaRPr lang="ru-RU" b="1" dirty="0"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1270" y="0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>
                <a:solidFill>
                  <a:schemeClr val="bg1"/>
                </a:solidFill>
              </a:rPr>
              <a:t>Акция «Дед Мороз в госпитале</a:t>
            </a:r>
            <a:r>
              <a:rPr lang="ru-RU" sz="3000" b="1" dirty="0" smtClean="0">
                <a:solidFill>
                  <a:schemeClr val="bg1"/>
                </a:solidFill>
              </a:rPr>
              <a:t>» успешно прошла в третий раз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666180" y="469057"/>
            <a:ext cx="9937104" cy="1074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/>
              <a:t>В ходе акции артистами передано раненым около 8 000 подарков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308" y="1405161"/>
            <a:ext cx="75772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2715</TotalTime>
  <Words>976</Words>
  <Application>Microsoft Office PowerPoint</Application>
  <PresentationFormat>Произвольный</PresentationFormat>
  <Paragraphs>90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Забегаев Сергей Константинович</dc:creator>
  <cp:lastModifiedBy>ilmira1302</cp:lastModifiedBy>
  <cp:revision>206</cp:revision>
  <dcterms:created xsi:type="dcterms:W3CDTF">2023-04-05T08:07:59Z</dcterms:created>
  <dcterms:modified xsi:type="dcterms:W3CDTF">2025-05-22T13:04:11Z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2023-02-20T00:00:00Z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2023-04-05T00:00:00Z</vt:filetime>
  </property>
</Properties>
</file>