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312" r:id="rId4"/>
    <p:sldId id="314" r:id="rId5"/>
    <p:sldId id="305" r:id="rId6"/>
    <p:sldId id="258" r:id="rId7"/>
    <p:sldId id="257" r:id="rId8"/>
    <p:sldId id="259" r:id="rId9"/>
    <p:sldId id="315" r:id="rId10"/>
    <p:sldId id="316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1262"/>
    <a:srgbClr val="BB1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0" autoAdjust="0"/>
    <p:restoredTop sz="93979" autoAdjust="0"/>
  </p:normalViewPr>
  <p:slideViewPr>
    <p:cSldViewPr>
      <p:cViewPr>
        <p:scale>
          <a:sx n="70" d="100"/>
          <a:sy n="70" d="100"/>
        </p:scale>
        <p:origin x="-2122" y="-8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B8F7-2BAA-4E4D-AE7F-5968E538E3BA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83B-5339-40F4-9415-84D59E645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483B-5339-40F4-9415-84D59E6458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916" y="1034236"/>
            <a:ext cx="4800600" cy="6231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905000" y="273043"/>
            <a:ext cx="36918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Знакомство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609600" y="1066717"/>
            <a:ext cx="4343400" cy="32630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Наименование организации: Калмыцкая республиканская организация Общероссийской общественной организации «Всероссийское общество автолюбителей»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адрес: 358000, Республика Калмыкия, г. Элиста, ул. им. С.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Стальского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., д. 1А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 </a:t>
            </a: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https://vk.com/krovoa08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вашего помещения: 42 м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Лидер команды: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Бургуева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Инна Анатольевна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основного вида деятельности согласно ОКВЭД 94.99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ID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организации на Платформе ДОБРО.РФ 10066672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6897" r="12069" b="5172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743" y="438150"/>
            <a:ext cx="1981200" cy="7386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Письма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cer\Documents\АНО\Добро.Центр\Доброцентр новый\письмо поддержки Минс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50"/>
            <a:ext cx="3429000" cy="4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cuments\АНО\Добро.Центр\Доброцентр новый\письмо поддержки Абилимпикс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1950"/>
            <a:ext cx="3101910" cy="4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1031814" y="890366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1" name="object 8"/>
          <p:cNvSpPr txBox="1"/>
          <p:nvPr/>
        </p:nvSpPr>
        <p:spPr>
          <a:xfrm>
            <a:off x="2431581" y="954397"/>
            <a:ext cx="3549807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Коротко опишите деятельность вашей организации. И ответьте на вопрос, зачем вам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?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2200" y="903422"/>
            <a:ext cx="3613195" cy="474489"/>
          </a:xfrm>
          <a:prstGeom prst="roundRect">
            <a:avLst/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193" y="1515058"/>
            <a:ext cx="7878080" cy="813039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674570" y="1670673"/>
            <a:ext cx="6673687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занимается наша организация  - объединение граждан для совместного решения задач в сфере безопасности дорожного движения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74" y="3262539"/>
            <a:ext cx="7878080" cy="1495423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/>
          <p:cNvSpPr txBox="1"/>
          <p:nvPr/>
        </p:nvSpPr>
        <p:spPr>
          <a:xfrm>
            <a:off x="688824" y="3399686"/>
            <a:ext cx="667368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бы занимался ваш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оказание и прием заявок на «добрые услуги» от организаторов добровольчества и населения с привлечением серебряных волонтеров, проведение обучающих тренингов для лиц старшего возраста, предоставление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коворкинг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-пространства волонтерским и общественным объединениям, объединяющих представителей старшего возраста, реализацию волонтерских проектов на территории населенного пункта силами серебряных волонтеров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6970" y="2380926"/>
            <a:ext cx="7878080" cy="813039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8"/>
          <p:cNvSpPr txBox="1"/>
          <p:nvPr/>
        </p:nvSpPr>
        <p:spPr>
          <a:xfrm>
            <a:off x="666347" y="2536541"/>
            <a:ext cx="6673687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Зачем вам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- Помочь старшему поколению реализовать свой потенциал, скоординировать деятельность серебряных волонтеров.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17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752600" y="279456"/>
            <a:ext cx="6781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Выберите </a:t>
            </a:r>
            <a:r>
              <a:rPr lang="ru-RU" sz="3000" b="1" u="sng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пакет «Стандарт» </a:t>
            </a: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или «Мастер» (подчеркните ваш выбор)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1" y="1853341"/>
            <a:ext cx="4343399" cy="158477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8"/>
          <p:cNvSpPr txBox="1"/>
          <p:nvPr/>
        </p:nvSpPr>
        <p:spPr>
          <a:xfrm>
            <a:off x="627852" y="2015496"/>
            <a:ext cx="4020349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Базовые сервисы:</a:t>
            </a: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Информирование граждан и организаторов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Анкетирование граждан через Платформу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Консультация по работе с Платформой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Помощь в подборе проектов и мероприятий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Консультирование граждан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6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8"/>
          <p:cNvSpPr txBox="1"/>
          <p:nvPr/>
        </p:nvSpPr>
        <p:spPr>
          <a:xfrm>
            <a:off x="648341" y="3790950"/>
            <a:ext cx="17900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«Стандарт» </a:t>
            </a: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6 сервисов, которые вы выбрали.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874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bject 8"/>
          <p:cNvSpPr txBox="1"/>
          <p:nvPr/>
        </p:nvSpPr>
        <p:spPr>
          <a:xfrm>
            <a:off x="2858141" y="3790950"/>
            <a:ext cx="18662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«Мастер»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- 9 сервисов,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3</a:t>
            </a: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из которых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из пакета «Мастер».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76801" y="1317335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8"/>
          <p:cNvSpPr txBox="1"/>
          <p:nvPr/>
        </p:nvSpPr>
        <p:spPr>
          <a:xfrm>
            <a:off x="5038326" y="1496827"/>
            <a:ext cx="3639349" cy="2834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Укажите сервисы и пропишите, кому вы будете их оказывать. Ознакомиться </a:t>
            </a:r>
            <a:b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</a:b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с сервисами можно по ссылке (еще пока ссылки нет):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Подготовка и проведение собственных и партнерских программ обучения для граждан и организаторов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Обучение социальному проектированию, составлению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грантовых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заявок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Организация и проведение мероприятий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Оказание содействия в проведении исследований и мониторингов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Предоставление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коворкинг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-пространства, расположенного на территории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и содействие в поиске и предоставлении помещения для проведения мероприятий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6. Сопровождение и реализация федеральных спецпроектов, реализуемых АВЦ и партнерскими организациями на территории субъекта РФ</a:t>
            </a:r>
          </a:p>
        </p:txBody>
      </p:sp>
    </p:spTree>
    <p:extLst>
      <p:ext uri="{BB962C8B-B14F-4D97-AF65-F5344CB8AC3E}">
        <p14:creationId xmlns:p14="http://schemas.microsoft.com/office/powerpoint/2010/main" val="402588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5800" y="954261"/>
            <a:ext cx="4114801" cy="779289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895350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Целевая аудитория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724400" y="1067868"/>
            <a:ext cx="4032607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целевые группы, на которых направлена деятельность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, опишите их социально-психологический портрет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79030"/>
              </p:ext>
            </p:extLst>
          </p:nvPr>
        </p:nvGraphicFramePr>
        <p:xfrm>
          <a:off x="484734" y="2088357"/>
          <a:ext cx="8049666" cy="2915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Целевая группа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Инструменты по работе</a:t>
                      </a:r>
                    </a:p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 данной целевой группой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Серебряные волонтеры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Возраст</a:t>
                      </a:r>
                      <a:r>
                        <a:rPr lang="ru-RU" sz="1400" baseline="0" dirty="0" smtClean="0"/>
                        <a:t> 55+, есть желание и возможность участвовать в добровольческой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Анкетирование, обучающие семинары, мотивационные буклеты, мастер-классы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Авторы и руководители социальных проектов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Ориентированы на работу с возрастом 55+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Письма, презентации, пресс-конференции, информационные</a:t>
                      </a:r>
                      <a:r>
                        <a:rPr lang="ru-RU" sz="1400" baseline="0" dirty="0" smtClean="0"/>
                        <a:t> ролики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Организаторы добровольческой деятельности</a:t>
                      </a:r>
                      <a:r>
                        <a:rPr lang="ru-RU" sz="1400" baseline="0" dirty="0" smtClean="0"/>
                        <a:t> и создающие «запрос» на услуги серебряного </a:t>
                      </a:r>
                      <a:r>
                        <a:rPr lang="ru-RU" sz="1400" baseline="0" dirty="0" err="1" smtClean="0"/>
                        <a:t>волонтерства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Письма, презентации, пресс-конференции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5800" y="954262"/>
            <a:ext cx="4114801" cy="525464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895350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Сообщество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724401" y="1008009"/>
            <a:ext cx="38100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сообщества,  с которыми будут системно работать в рамках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Добро.Центров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95832"/>
              </p:ext>
            </p:extLst>
          </p:nvPr>
        </p:nvGraphicFramePr>
        <p:xfrm>
          <a:off x="484732" y="2088357"/>
          <a:ext cx="8125868" cy="255079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10868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</a:tblGrid>
              <a:tr h="47767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Сообщество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Как вы видите взаимодействие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с сообществом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Доброцентры</a:t>
                      </a:r>
                      <a:r>
                        <a:rPr lang="ru-RU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опытом, </a:t>
                      </a:r>
                      <a:r>
                        <a:rPr lang="ru-RU" dirty="0" err="1" smtClean="0"/>
                        <a:t>вебинары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методическая помощь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Ветераны 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адресной помощи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dirty="0" smtClean="0"/>
                        <a:t>РДДМ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совместных мероприятий, участие в акциях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Волонтеры гостеприимства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обучающих курсов</a:t>
                      </a:r>
                      <a:r>
                        <a:rPr lang="ru-RU" baseline="0" dirty="0" smtClean="0"/>
                        <a:t> для серебряных гидов, подготовка туристических маршрутов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457201" y="895350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1" name="object 8"/>
          <p:cNvSpPr txBox="1"/>
          <p:nvPr/>
        </p:nvSpPr>
        <p:spPr>
          <a:xfrm>
            <a:off x="2368193" y="1005236"/>
            <a:ext cx="42672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Перечислите членов вашей команды и опишите роли, функции и закрепленные сервисы за конкретным человеком.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86001" y="954261"/>
            <a:ext cx="4343399" cy="474489"/>
          </a:xfrm>
          <a:prstGeom prst="roundRect">
            <a:avLst/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57823"/>
              </p:ext>
            </p:extLst>
          </p:nvPr>
        </p:nvGraphicFramePr>
        <p:xfrm>
          <a:off x="381000" y="1504950"/>
          <a:ext cx="8049666" cy="32766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39267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1170533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5839866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ФИО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Должность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Выполняемые задачи, за какие сервисы человек ответственен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Бургуева</a:t>
                      </a:r>
                      <a:r>
                        <a:rPr lang="ru-RU" sz="1100" dirty="0" smtClean="0"/>
                        <a:t> Инна Анатольевна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руководитель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Общее управление, координирование, контроль, анализ, развитие, подготовка и проведение собственных и партнерских программ обучения для граждан и организаторов,</a:t>
                      </a:r>
                      <a:r>
                        <a:rPr lang="ru-RU" sz="1100" baseline="0" dirty="0" smtClean="0"/>
                        <a:t> обуч</a:t>
                      </a:r>
                      <a:r>
                        <a:rPr lang="ru-RU" sz="1100" dirty="0" smtClean="0"/>
                        <a:t>ение социальному проектированию, составлению </a:t>
                      </a:r>
                      <a:r>
                        <a:rPr lang="ru-RU" sz="1100" dirty="0" err="1" smtClean="0"/>
                        <a:t>грантовых</a:t>
                      </a:r>
                      <a:r>
                        <a:rPr lang="ru-RU" sz="1100" dirty="0" smtClean="0"/>
                        <a:t> заявок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/>
                        <a:t>Кензеева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Киштян</a:t>
                      </a:r>
                      <a:r>
                        <a:rPr lang="ru-RU" sz="1100" dirty="0" smtClean="0"/>
                        <a:t> Ивановна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Ответственный по работе с добровольцами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Проведение информационно-мотивирующих мероприятий, мониторинг</a:t>
                      </a:r>
                      <a:r>
                        <a:rPr lang="ru-RU" sz="1100" baseline="0" dirty="0" smtClean="0"/>
                        <a:t> работы добровольцев, организация и проведение мероприятий, оказание содействия в проведении исследований и мониторингов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Ванькаева</a:t>
                      </a:r>
                      <a:r>
                        <a:rPr lang="ru-RU" sz="1100" baseline="0" dirty="0" smtClean="0"/>
                        <a:t> Галина Вадимовна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ответственный по работе с организациями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Взаимодействие с организациями, база данных, разработка</a:t>
                      </a:r>
                      <a:r>
                        <a:rPr lang="ru-RU" sz="1100" baseline="0" dirty="0" smtClean="0"/>
                        <a:t> партнерских проектов, предоставление </a:t>
                      </a:r>
                      <a:r>
                        <a:rPr lang="ru-RU" sz="1100" baseline="0" dirty="0" err="1" smtClean="0"/>
                        <a:t>коворкинг</a:t>
                      </a:r>
                      <a:r>
                        <a:rPr lang="ru-RU" sz="1100" baseline="0" dirty="0" smtClean="0"/>
                        <a:t>-пространства, расположенного на территории </a:t>
                      </a:r>
                      <a:r>
                        <a:rPr lang="ru-RU" sz="1100" baseline="0" dirty="0" err="1" smtClean="0"/>
                        <a:t>Добро.Центра</a:t>
                      </a:r>
                      <a:r>
                        <a:rPr lang="ru-RU" sz="1100" baseline="0" dirty="0" smtClean="0"/>
                        <a:t> и содействие в поиске и предоставлении помещения для проведения мероприятий, сопровождение и реализация федеральных спецпроектов, реализуемых АВЦ и партнерскими организациями на территории субъекта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Месхишвили</a:t>
                      </a:r>
                      <a:r>
                        <a:rPr lang="ru-RU" sz="1100" dirty="0" smtClean="0"/>
                        <a:t> Галина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Кажиновна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Пресс-секретарь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0" lvl="0" indent="0" defTabSz="91440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964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Взаимодействие с</a:t>
                      </a:r>
                      <a:r>
                        <a:rPr lang="ru-RU" sz="1100" baseline="0" dirty="0" smtClean="0"/>
                        <a:t> СМИ, подготовка материалов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457199" y="1876517"/>
            <a:ext cx="8157243" cy="48614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1752600" y="220204"/>
            <a:ext cx="7162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и организационная модель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4" name="object 8"/>
          <p:cNvSpPr txBox="1"/>
          <p:nvPr/>
        </p:nvSpPr>
        <p:spPr>
          <a:xfrm>
            <a:off x="681959" y="1933320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04454"/>
              </p:ext>
            </p:extLst>
          </p:nvPr>
        </p:nvGraphicFramePr>
        <p:xfrm>
          <a:off x="499960" y="2426995"/>
          <a:ext cx="8157243" cy="23647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19081">
                  <a:extLst>
                    <a:ext uri="{9D8B030D-6E8A-4147-A177-3AD203B41FA5}">
                      <a16:colId xmlns:a16="http://schemas.microsoft.com/office/drawing/2014/main" xmlns="" val="491557576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xmlns="" val="689377150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xmlns="" val="2997061127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Источник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Для чего обращаемся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 этому источнику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нужно сделать, чтобы получить финансирование?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51077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Администрация города Элиста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Войти в городскую программу поддержки добровольчества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Письменное обращение, прием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5325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Коммерческие организации города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Получить</a:t>
                      </a:r>
                      <a:r>
                        <a:rPr lang="ru-RU" sz="1400" baseline="0" dirty="0" smtClean="0"/>
                        <a:t> финансовую поддержку для реализации собственных проектов и обучающих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Личные встречи, презентации конкретных проектов и программ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6467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91548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47328" y="1243349"/>
            <a:ext cx="8167114" cy="596598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81958" y="1359354"/>
            <a:ext cx="7547641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Укажите, какая организация является учредителем Добро.Центра: Калмыцкая республиканская организация Общероссийской общественной организации «Всероссийское общество автолюбителей»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9" y="4282028"/>
            <a:ext cx="8167114" cy="804321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609599" y="4381876"/>
            <a:ext cx="7920959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Добиться финансовой стабильности можем за счет участия в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грантовых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конкурсах, реализации совместных программ с республиканскими и городскими органами власти, коммерческой деятельности по развитию туризма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86200" y="954261"/>
            <a:ext cx="3048000" cy="779289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>
            <a:off x="457200" y="895350"/>
            <a:ext cx="396239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 партнерами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55" name="object 8"/>
          <p:cNvSpPr txBox="1"/>
          <p:nvPr/>
        </p:nvSpPr>
        <p:spPr>
          <a:xfrm>
            <a:off x="4114800" y="1067868"/>
            <a:ext cx="26670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Пропишите потенциальных партнеров, а также условия, на которых вы выстроите работу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71797"/>
              </p:ext>
            </p:extLst>
          </p:nvPr>
        </p:nvGraphicFramePr>
        <p:xfrm>
          <a:off x="484734" y="2088357"/>
          <a:ext cx="8049666" cy="29540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2683222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</a:p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Региональный ресурсный центр поддержки добровольчества (</a:t>
                      </a:r>
                      <a:r>
                        <a:rPr lang="ru-RU" sz="1050" dirty="0" err="1" smtClean="0"/>
                        <a:t>волонтерства</a:t>
                      </a:r>
                      <a:r>
                        <a:rPr lang="ru-RU" sz="1050" dirty="0" smtClean="0"/>
                        <a:t>) в Республике Калмыкия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Поддержка волонтерских</a:t>
                      </a:r>
                      <a:r>
                        <a:rPr lang="ru-RU" sz="1050" baseline="0" dirty="0" smtClean="0"/>
                        <a:t> акций, привлечение серебряных волонтеров к проведению обучающих мероприятий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обучение добровольцев, помощь в выстраивании эффективной работы по взаимодействию с органами власти, бизнесом и СМИ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Республиканский</a:t>
                      </a:r>
                      <a:r>
                        <a:rPr lang="ru-RU" sz="1050" baseline="0" dirty="0" smtClean="0"/>
                        <a:t> дом народного творчества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Помощь в организации культурно-массовых мероприятий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Поддержку клубов «Ветеран», «Нам годы не помеха», совместное проведение мероприятий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БУ РК «Республиканский комплексный центр социального обслуживания населения»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Предоставление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baseline="0" dirty="0" err="1" smtClean="0"/>
                        <a:t>коворкинг</a:t>
                      </a:r>
                      <a:r>
                        <a:rPr lang="ru-RU" sz="1050" baseline="0" dirty="0" smtClean="0"/>
                        <a:t>-пространства для проведения мероприятий, помощь в проведении мероприятий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Расширение волонтерского движения</a:t>
                      </a:r>
                      <a:endParaRPr lang="ru-RU" sz="105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Калмыцкое региональное отделение Союза женщин России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Поддержка социальных инициатив, проведение обучающих мероприятий, предоставление</a:t>
                      </a:r>
                      <a:r>
                        <a:rPr lang="ru-RU" sz="1050" baseline="0" dirty="0" smtClean="0"/>
                        <a:t> помещения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Ресурсная поддержка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6200" y="5715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>
          <a:xfrm>
            <a:off x="457200" y="895350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504950"/>
            <a:ext cx="2819400" cy="363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2666" y="2114550"/>
            <a:ext cx="370434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200" y="2114550"/>
            <a:ext cx="381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1200" y="2676525"/>
            <a:ext cx="381000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2666" y="2676525"/>
            <a:ext cx="370434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1200" y="3287114"/>
            <a:ext cx="381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2666" y="3291320"/>
            <a:ext cx="370434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2666" y="3829359"/>
            <a:ext cx="370434" cy="57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88" y="3824720"/>
            <a:ext cx="381000" cy="57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581150"/>
            <a:ext cx="2667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Зона хранения материалов</a:t>
            </a:r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358" y="4476749"/>
            <a:ext cx="609600" cy="642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371600" y="21145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71600" y="2688648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93" y="2398712"/>
            <a:ext cx="176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359889" y="2967037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52993" y="3293671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2993" y="3577936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2993" y="3879953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3" y="4152457"/>
            <a:ext cx="176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>
            <a:off x="2426689" y="21145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426689" y="24193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26689" y="2733737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26689" y="30289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426689" y="3324225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26689" y="359612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3884" y="3879953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23884" y="4166673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5208224">
            <a:off x="1681683" y="4452937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5234623">
            <a:off x="2087088" y="4452937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5393" y="1885950"/>
            <a:ext cx="921296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экран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1924050"/>
            <a:ext cx="304800" cy="1157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3143250"/>
            <a:ext cx="30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https://avatars.mds.yandex.net/i?id=6cbdae698b147169dc867e90493734cf07931810-90980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38337"/>
            <a:ext cx="1881068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avatars.mds.yandex.net/i?id=c9b4562b2447a0092f6c9f3c007bba58-5257871-images-thumbs&amp;ref=rim&amp;n=33&amp;w=282&amp;h=1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7"/>
          <a:stretch/>
        </p:blipFill>
        <p:spPr bwMode="auto">
          <a:xfrm>
            <a:off x="5715000" y="1438337"/>
            <a:ext cx="26860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avatars.mds.yandex.net/i?id=31d2d7a7c3b3d495b0dd78ac5bb0810a39a3eabe-7952541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7" r="60486"/>
          <a:stretch/>
        </p:blipFill>
        <p:spPr bwMode="auto">
          <a:xfrm>
            <a:off x="4401787" y="2940738"/>
            <a:ext cx="1341912" cy="10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avatars.mds.yandex.net/i?id=d0f692771dc45ec881781eee9905f434fd32838a-4712318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4" t="50000" r="16601" b="12836"/>
          <a:stretch/>
        </p:blipFill>
        <p:spPr bwMode="auto">
          <a:xfrm>
            <a:off x="4401787" y="4126470"/>
            <a:ext cx="1341912" cy="10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avatars.mds.yandex.net/i?id=e158a9e2ebc104b3e05266d2e06f059e3e94e13b-9182087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00286"/>
            <a:ext cx="1524000" cy="1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avatars.mds.yandex.net/i?id=63e0f25aabc679e4cd5fb593ff72271b4ffa8009-8185042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00286"/>
            <a:ext cx="1552575" cy="11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avatars.mds.yandex.net/i?id=7e1699751cab94ac2e02adfd3a425085-5232256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6" t="2722" r="41916"/>
          <a:stretch/>
        </p:blipFill>
        <p:spPr bwMode="auto">
          <a:xfrm>
            <a:off x="3545774" y="2964296"/>
            <a:ext cx="733812" cy="22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943600" y="3577936"/>
            <a:ext cx="3200400" cy="150841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Пространство делится на рабочую зону со столами, зону отдыха, зону хранения материалов. Подчеркивается единство регионов РФ и ценность серебряного </a:t>
            </a:r>
            <a:r>
              <a:rPr lang="ru-RU" sz="1400" smtClean="0">
                <a:solidFill>
                  <a:srgbClr val="002060"/>
                </a:solidFill>
              </a:rPr>
              <a:t>волонтерства.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12352</TotalTime>
  <Words>856</Words>
  <Application>Microsoft Office PowerPoint</Application>
  <PresentationFormat>Экран (16:9)</PresentationFormat>
  <Paragraphs>127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Acer</cp:lastModifiedBy>
  <cp:revision>206</cp:revision>
  <dcterms:created xsi:type="dcterms:W3CDTF">2023-03-13T00:14:48Z</dcterms:created>
  <dcterms:modified xsi:type="dcterms:W3CDTF">2023-07-31T20:03:00Z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