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3" r:id="rId3"/>
    <p:sldId id="264" r:id="rId4"/>
    <p:sldId id="265" r:id="rId5"/>
    <p:sldId id="266" r:id="rId6"/>
    <p:sldId id="268" r:id="rId7"/>
    <p:sldId id="257" r:id="rId8"/>
    <p:sldId id="258" r:id="rId9"/>
    <p:sldId id="259" r:id="rId10"/>
    <p:sldId id="260" r:id="rId11"/>
    <p:sldId id="262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6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-9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file:///F:\&#1052;&#1045;&#1044;&#1042;&#1045;&#1044;&#1045;&#1042;&#1040;%20&#1050;&#1057;&#1045;&#1053;&#1048;&#1071;\&#1041;&#1088;&#1080;&#1090;&#1072;&#1085;&#1089;&#1082;&#1072;&#1103;%20&#1076;&#1083;&#1080;&#1085;&#1085;&#1086;&#1096;&#1077;&#1088;&#1089;&#1090;&#1085;&#1072;&#1103;%20&#1082;&#1086;&#1096;&#1082;&#1072;.pptx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file:///F:\&#1052;&#1045;&#1044;&#1042;&#1045;&#1044;&#1045;&#1042;&#1040;%20&#1050;&#1057;&#1045;&#1053;&#1048;&#1071;\&#1057;&#1080;&#1072;&#1084;&#1089;&#1082;&#1072;&#1103;%20&#1082;&#1086;&#1096;&#1082;&#1072;.pptx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57;&#1089;&#1099;&#1083;&#1082;&#1072;%204.ppt" TargetMode="External"/><Relationship Id="rId2" Type="http://schemas.openxmlformats.org/officeDocument/2006/relationships/hyperlink" Target="&#1057;&#1089;&#1099;&#1083;&#1082;&#1072;%203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57;&#1089;&#1099;&#1083;&#1082;&#1072;%205.ppt" TargetMode="External"/><Relationship Id="rId5" Type="http://schemas.openxmlformats.org/officeDocument/2006/relationships/hyperlink" Target="&#1057;&#1089;&#1099;&#1083;&#1082;&#1072;%201.ppt" TargetMode="External"/><Relationship Id="rId4" Type="http://schemas.openxmlformats.org/officeDocument/2006/relationships/hyperlink" Target="&#1057;&#1089;&#1099;&#1083;&#1082;&#1072;%202.pp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7152" y="268224"/>
            <a:ext cx="8485632" cy="178917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МКОУ «Средняя школа № 3»</a:t>
            </a:r>
            <a:br>
              <a:rPr lang="ru-RU" dirty="0" smtClean="0"/>
            </a:br>
            <a:r>
              <a:rPr lang="ru-RU" dirty="0" smtClean="0"/>
              <a:t>городского округа город Фролово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10400" b="1" dirty="0" smtClean="0">
                <a:latin typeface="Arial Black" pitchFamily="34" charset="0"/>
              </a:rPr>
              <a:t>«</a:t>
            </a:r>
            <a:r>
              <a:rPr lang="ru-RU" sz="10400" b="1" dirty="0" smtClean="0">
                <a:latin typeface="Arial Black" pitchFamily="34" charset="0"/>
              </a:rPr>
              <a:t>Д</a:t>
            </a:r>
            <a:r>
              <a:rPr lang="ru-RU" sz="10400" b="1" dirty="0" smtClean="0">
                <a:latin typeface="Arial Black" pitchFamily="34" charset="0"/>
              </a:rPr>
              <a:t>оброе дело»</a:t>
            </a:r>
          </a:p>
          <a:p>
            <a:pPr algn="ctr">
              <a:buNone/>
            </a:pPr>
            <a:r>
              <a:rPr lang="ru-RU" sz="3500" b="1" dirty="0" smtClean="0">
                <a:latin typeface="Arial Black" pitchFamily="34" charset="0"/>
              </a:rPr>
              <a:t>Проект на тему:</a:t>
            </a:r>
            <a:br>
              <a:rPr lang="ru-RU" sz="3500" b="1" dirty="0" smtClean="0">
                <a:latin typeface="Arial Black" pitchFamily="34" charset="0"/>
              </a:rPr>
            </a:br>
            <a:r>
              <a:rPr lang="ru-RU" sz="3500" b="1" dirty="0" smtClean="0">
                <a:latin typeface="Arial Black" pitchFamily="34" charset="0"/>
              </a:rPr>
              <a:t>«Мы в ответе за тех, кого приручили»</a:t>
            </a:r>
            <a:endParaRPr lang="ru-RU" sz="3500" b="1" dirty="0" smtClean="0">
              <a:latin typeface="Arial Black" pitchFamily="34" charset="0"/>
            </a:endParaRPr>
          </a:p>
          <a:p>
            <a:endParaRPr lang="ru-RU" dirty="0" smtClean="0"/>
          </a:p>
          <a:p>
            <a:pPr algn="r">
              <a:buNone/>
            </a:pPr>
            <a:r>
              <a:rPr lang="ru-RU" dirty="0" smtClean="0"/>
              <a:t>Разработчики</a:t>
            </a:r>
            <a:r>
              <a:rPr lang="ru-RU" dirty="0" smtClean="0"/>
              <a:t>: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ученики </a:t>
            </a:r>
            <a:r>
              <a:rPr lang="ru-RU" dirty="0" smtClean="0"/>
              <a:t>3 «А» класса</a:t>
            </a:r>
          </a:p>
          <a:p>
            <a:pPr algn="r">
              <a:buNone/>
            </a:pPr>
            <a:r>
              <a:rPr lang="ru-RU" dirty="0" err="1" smtClean="0"/>
              <a:t>Тюриков</a:t>
            </a:r>
            <a:r>
              <a:rPr lang="ru-RU" dirty="0" smtClean="0"/>
              <a:t> </a:t>
            </a:r>
            <a:r>
              <a:rPr lang="ru-RU" dirty="0" smtClean="0"/>
              <a:t>Степан</a:t>
            </a:r>
          </a:p>
          <a:p>
            <a:pPr algn="r">
              <a:buNone/>
            </a:pPr>
            <a:r>
              <a:rPr lang="ru-RU" dirty="0" err="1" smtClean="0"/>
              <a:t>Жарикова</a:t>
            </a:r>
            <a:r>
              <a:rPr lang="ru-RU" dirty="0" smtClean="0"/>
              <a:t> Полина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Классный руководитель: </a:t>
            </a:r>
          </a:p>
          <a:p>
            <a:pPr algn="r">
              <a:buNone/>
            </a:pPr>
            <a:r>
              <a:rPr lang="ru-RU" dirty="0" smtClean="0"/>
              <a:t>Страхова Алеся Сергеевна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1A7C94-95AB-453F-9F8F-C9AFE56C9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012" y="363097"/>
            <a:ext cx="8610600" cy="129302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/>
              <a:t>Вот такими были маленькими котята, которых мы </a:t>
            </a:r>
            <a:r>
              <a:rPr lang="ru-RU" sz="3200" dirty="0" smtClean="0"/>
              <a:t>отдали.</a:t>
            </a:r>
            <a:endParaRPr lang="ru-RU" sz="3200" dirty="0"/>
          </a:p>
        </p:txBody>
      </p:sp>
      <p:pic>
        <p:nvPicPr>
          <p:cNvPr id="1026" name="Picture 2" descr="C:\Documents and Settings\Пользователь\Рабочий стол\6a3e13db5d048d32f050a3129324ca8b_da61f3aa4828c8504d2936f3329c4057_137908598594_800p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3183" y="1962913"/>
            <a:ext cx="8278369" cy="4425695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264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2420" y="799652"/>
            <a:ext cx="6096000" cy="5293757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/>
            <a:r>
              <a:rPr lang="ru-RU" sz="2000" dirty="0" err="1" smtClean="0"/>
              <a:t>Жарикова</a:t>
            </a:r>
            <a:r>
              <a:rPr lang="ru-RU" sz="2000" dirty="0" smtClean="0"/>
              <a:t> Полина, ученица 3 «А» класса: « Я тоже последовала примеру своего одноклассника Степана и начала заботиться о бездомных животных. Мы пытаемся как можно больше уделить внимание этой проблеме и с помощью классного руководителя проводим классные часы с просьбами присоединиться к нам. Я и Степан решили развесить листовки, чтобы люди обратили внимание и стали помогать. </a:t>
            </a:r>
          </a:p>
          <a:p>
            <a:pPr algn="ctr"/>
            <a:r>
              <a:rPr lang="ru-RU" sz="2000" dirty="0" smtClean="0"/>
              <a:t>Сначала мы самостоятельно рисовали их, но потом к нам на помощь пришли другие одноклассники, а затем подключились и родители, помогли нам распечатать листовки с призывом о помощи для бездомных животных.</a:t>
            </a:r>
          </a:p>
          <a:p>
            <a:endParaRPr lang="ru-RU" dirty="0"/>
          </a:p>
        </p:txBody>
      </p:sp>
      <p:pic>
        <p:nvPicPr>
          <p:cNvPr id="1027" name="Picture 3" descr="C:\Documents and Settings\Пользователь\Рабочий стол\CollageMaker_20210311_2025468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5900" y="546100"/>
            <a:ext cx="5181600" cy="5664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1700" y="152400"/>
            <a:ext cx="5778500" cy="160043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Вместе со Стёпой мы развешивали наши листовки во многих общественных местах, таких как магазины или же, автобусные остановки.</a:t>
            </a:r>
          </a:p>
          <a:p>
            <a:endParaRPr lang="ru-RU" dirty="0"/>
          </a:p>
        </p:txBody>
      </p:sp>
      <p:pic>
        <p:nvPicPr>
          <p:cNvPr id="2050" name="Picture 2" descr="C:\Documents and Settings\Пользователь\Рабочий стол\IMG-20210311-WA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825" y="1752600"/>
            <a:ext cx="3902075" cy="4826000"/>
          </a:xfrm>
          <a:prstGeom prst="rect">
            <a:avLst/>
          </a:prstGeom>
          <a:noFill/>
        </p:spPr>
      </p:pic>
      <p:pic>
        <p:nvPicPr>
          <p:cNvPr id="2051" name="Picture 3" descr="C:\Documents and Settings\Пользователь\Рабочий стол\IMG-20210311-WA0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5699" y="1714500"/>
            <a:ext cx="4572001" cy="488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884740"/>
            <a:ext cx="6096000" cy="3785652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ru-RU" sz="2400" dirty="0" smtClean="0"/>
              <a:t>Каждый день, после школы мы с родителями идём кормить бездомных котят и собачек, приносим еду и воду, делаем домики из коробок, чтобы им было не так холодно.</a:t>
            </a:r>
          </a:p>
          <a:p>
            <a:r>
              <a:rPr lang="ru-RU" sz="2400" dirty="0" smtClean="0"/>
              <a:t>Так же некоторым животным мы нашли дом и хозяев из своих знакомым, которые поддерживают нас в добром деле.</a:t>
            </a:r>
            <a:endParaRPr lang="ru-RU" sz="2400" dirty="0"/>
          </a:p>
        </p:txBody>
      </p:sp>
      <p:pic>
        <p:nvPicPr>
          <p:cNvPr id="3075" name="Picture 3" descr="C:\Documents and Settings\Пользователь\Рабочий стол\IMG-20210311-WA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0499" y="1498600"/>
            <a:ext cx="4737101" cy="494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90833"/>
            <a:ext cx="5647038" cy="532453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000" dirty="0" smtClean="0"/>
              <a:t>Один раз, вынося мусор, я услышала какой-то писк. Недалеко от мусорного бака стояла коробка и в ней я нашла  маленького котёнка. Выглядел он очень худеньким, голодным, трясся от холода.  Мне стало очень жалко, придя домой и посоветовавшись с мамой, мы решили забрать котика к себе.</a:t>
            </a:r>
          </a:p>
          <a:p>
            <a:r>
              <a:rPr lang="ru-RU" sz="2000" dirty="0" smtClean="0"/>
              <a:t>Сейчас он очень большой, упитанный, а ещё очень добрый и воспитанный. И оказалось наш найдёныш британской породы с красивым окрасом. Я и моя старшая сестра ухаживаем за ним, хорошо кормим, с мамой возим в ветеринарную клинику, сделали ему специальный паспорт и каждый месяц делаем ему прививки.</a:t>
            </a:r>
            <a:endParaRPr lang="ru-RU" sz="2000" dirty="0"/>
          </a:p>
        </p:txBody>
      </p:sp>
      <p:pic>
        <p:nvPicPr>
          <p:cNvPr id="4100" name="Picture 4" descr="C:\Documents and Settings\Пользователь\Рабочий стол\image1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6188" y="376881"/>
            <a:ext cx="4114800" cy="5486400"/>
          </a:xfrm>
          <a:prstGeom prst="rect">
            <a:avLst/>
          </a:prstGeom>
          <a:noFill/>
        </p:spPr>
      </p:pic>
      <p:pic>
        <p:nvPicPr>
          <p:cNvPr id="4103" name="Picture 7" descr="C:\Documents and Settings\Пользователь\Рабочий стол\image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60475" y="3200400"/>
            <a:ext cx="2743200" cy="3657600"/>
          </a:xfrm>
          <a:prstGeom prst="rect">
            <a:avLst/>
          </a:prstGeom>
          <a:noFill/>
        </p:spPr>
      </p:pic>
      <p:pic>
        <p:nvPicPr>
          <p:cNvPr id="4104" name="Picture 8" descr="C:\Documents and Settings\Пользователь\Рабочий стол\image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12195" y="0"/>
            <a:ext cx="2743200" cy="3323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3638" y="624702"/>
            <a:ext cx="1701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Выводы: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0638" y="1544595"/>
            <a:ext cx="5795318" cy="378565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Кошка –друг человека, она живёт практически в каждом доме и приносит ползу людям;</a:t>
            </a:r>
          </a:p>
          <a:p>
            <a:pPr>
              <a:buFontTx/>
              <a:buChar char="-"/>
            </a:pPr>
            <a:r>
              <a:rPr lang="ru-RU" sz="2400" dirty="0" smtClean="0"/>
              <a:t>н</a:t>
            </a:r>
            <a:r>
              <a:rPr lang="ru-RU" sz="2400" dirty="0" smtClean="0"/>
              <a:t>е предавайте своего маленького пушистого друга, когда он станет большим и не таким игривым, как бы Вам  того хотелось;</a:t>
            </a:r>
          </a:p>
          <a:p>
            <a:pPr>
              <a:buFontTx/>
              <a:buChar char="-"/>
            </a:pPr>
            <a:r>
              <a:rPr lang="ru-RU" sz="2400" dirty="0" smtClean="0"/>
              <a:t>н</a:t>
            </a:r>
            <a:r>
              <a:rPr lang="ru-RU" sz="2400" dirty="0" smtClean="0"/>
              <a:t>е выбрасывайте, не предавайте это существо, которое поверило Вам и привязалось к Вам.</a:t>
            </a:r>
            <a:endParaRPr lang="ru-RU" sz="2400" dirty="0"/>
          </a:p>
        </p:txBody>
      </p:sp>
      <p:pic>
        <p:nvPicPr>
          <p:cNvPr id="5122" name="Picture 2" descr="C:\Documents and Settings\Пользователь\Рабочий стол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449" y="1112108"/>
            <a:ext cx="5614088" cy="5239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9468" y="785340"/>
            <a:ext cx="35365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Предложения: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81632" y="1644643"/>
            <a:ext cx="6096000" cy="2554545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ru-RU" sz="2000" dirty="0" smtClean="0"/>
              <a:t>- Предлагаем </a:t>
            </a:r>
            <a:r>
              <a:rPr lang="ru-RU" sz="2000" dirty="0" smtClean="0"/>
              <a:t>всем школьникам оказывать посильную </a:t>
            </a:r>
            <a:r>
              <a:rPr lang="ru-RU" sz="2000" dirty="0" smtClean="0"/>
              <a:t>помощь  бездомным животным;</a:t>
            </a:r>
            <a:endParaRPr lang="ru-RU" sz="2000" dirty="0" smtClean="0"/>
          </a:p>
          <a:p>
            <a:r>
              <a:rPr lang="ru-RU" sz="2000" dirty="0" smtClean="0"/>
              <a:t>- организовать распространение листовок, с призывом  к помощи бездомным животным, а так же сбор продуктов </a:t>
            </a:r>
            <a:r>
              <a:rPr lang="ru-RU" sz="2000" dirty="0" smtClean="0"/>
              <a:t>питания </a:t>
            </a:r>
            <a:r>
              <a:rPr lang="ru-RU" sz="2000" dirty="0" smtClean="0"/>
              <a:t>для них;</a:t>
            </a:r>
            <a:endParaRPr lang="ru-RU" sz="2000" dirty="0" smtClean="0"/>
          </a:p>
          <a:p>
            <a:pPr algn="ctr"/>
            <a:r>
              <a:rPr lang="ru-RU" sz="2000" dirty="0" smtClean="0"/>
              <a:t>- в </a:t>
            </a:r>
            <a:r>
              <a:rPr lang="ru-RU" sz="2000" dirty="0" smtClean="0"/>
              <a:t>будущем </a:t>
            </a:r>
            <a:r>
              <a:rPr lang="ru-RU" sz="2000" dirty="0" smtClean="0"/>
              <a:t>мы </a:t>
            </a:r>
            <a:r>
              <a:rPr lang="ru-RU" sz="2000" dirty="0" smtClean="0"/>
              <a:t>обязательно </a:t>
            </a:r>
            <a:r>
              <a:rPr lang="ru-RU" sz="2000" dirty="0" smtClean="0"/>
              <a:t>займёмся </a:t>
            </a:r>
            <a:r>
              <a:rPr lang="ru-RU" sz="2000" dirty="0" smtClean="0"/>
              <a:t>организацией приюта для бездомных животных в своём родном </a:t>
            </a:r>
            <a:r>
              <a:rPr lang="ru-RU" sz="2000" dirty="0" smtClean="0"/>
              <a:t>городе.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03587" y="4084593"/>
            <a:ext cx="94035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Мы в ответе за тех, кого </a:t>
            </a:r>
            <a:r>
              <a:rPr lang="ru-RU" sz="4000" dirty="0" smtClean="0">
                <a:solidFill>
                  <a:srgbClr val="FF0000"/>
                </a:solidFill>
              </a:rPr>
              <a:t>приручили</a:t>
            </a:r>
            <a:r>
              <a:rPr lang="ru-RU" sz="3600" dirty="0" smtClean="0">
                <a:solidFill>
                  <a:srgbClr val="FF0000"/>
                </a:solidFill>
              </a:rPr>
              <a:t>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ренр4р45.jpeg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678" y="4799561"/>
            <a:ext cx="1858921" cy="1893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876" y="17213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Обидеть очень просто </a:t>
            </a:r>
          </a:p>
          <a:p>
            <a:r>
              <a:rPr lang="ru-RU" b="1" i="1" dirty="0" smtClean="0"/>
              <a:t>Того, кто ниже ростом. </a:t>
            </a:r>
          </a:p>
          <a:p>
            <a:r>
              <a:rPr lang="ru-RU" b="1" i="1" dirty="0" smtClean="0"/>
              <a:t>Но у меня есть когти, </a:t>
            </a:r>
          </a:p>
          <a:p>
            <a:r>
              <a:rPr lang="ru-RU" b="1" i="1" dirty="0" smtClean="0"/>
              <a:t>Я очень страшный зверь!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63794" y="128424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Дугой я выгну спину </a:t>
            </a:r>
          </a:p>
          <a:p>
            <a:r>
              <a:rPr lang="ru-RU" b="1" i="1" dirty="0" smtClean="0"/>
              <a:t>И небо опрокину </a:t>
            </a:r>
          </a:p>
          <a:p>
            <a:r>
              <a:rPr lang="ru-RU" b="1" i="1" dirty="0" smtClean="0"/>
              <a:t>Истошным криком - "МЯУ"!</a:t>
            </a:r>
          </a:p>
          <a:p>
            <a:r>
              <a:rPr lang="ru-RU" b="1" i="1" dirty="0" smtClean="0"/>
              <a:t>Ну, каково теперь?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35928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Еще шипеть умею </a:t>
            </a:r>
          </a:p>
          <a:p>
            <a:r>
              <a:rPr lang="ru-RU" b="1" i="1" dirty="0" smtClean="0"/>
              <a:t>На каждого злодея. </a:t>
            </a:r>
          </a:p>
          <a:p>
            <a:r>
              <a:rPr lang="ru-RU" b="1" i="1" dirty="0" smtClean="0"/>
              <a:t>Ведь нет чтобы погладить,</a:t>
            </a:r>
          </a:p>
          <a:p>
            <a:r>
              <a:rPr lang="ru-RU" b="1" i="1" dirty="0" smtClean="0"/>
              <a:t> Все норовят прогнать...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61502" y="340960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А листья вниз кружатся</a:t>
            </a:r>
          </a:p>
          <a:p>
            <a:r>
              <a:rPr lang="ru-RU" b="1" i="1" dirty="0" smtClean="0"/>
              <a:t>И хочется прижаться </a:t>
            </a:r>
          </a:p>
          <a:p>
            <a:r>
              <a:rPr lang="ru-RU" b="1" i="1" dirty="0" smtClean="0"/>
              <a:t>К тому, кто даст </a:t>
            </a:r>
            <a:r>
              <a:rPr lang="ru-RU" b="1" i="1" dirty="0" err="1" smtClean="0"/>
              <a:t>сметанки</a:t>
            </a:r>
            <a:endParaRPr lang="ru-RU" b="1" i="1" dirty="0" smtClean="0"/>
          </a:p>
          <a:p>
            <a:r>
              <a:rPr lang="ru-RU" b="1" i="1" dirty="0" smtClean="0"/>
              <a:t>И теплую кровать.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7" name="Picture 3" descr="C:\Documents and Settings\Пользователь\Рабочий стол\image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4186" y="197708"/>
            <a:ext cx="4800600" cy="64008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04801" y="455878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Нельзя сказать иначе,</a:t>
            </a:r>
          </a:p>
          <a:p>
            <a:r>
              <a:rPr lang="ru-RU" b="1" i="1" dirty="0" smtClean="0"/>
              <a:t>Но жизнь моя собачья!</a:t>
            </a:r>
          </a:p>
          <a:p>
            <a:r>
              <a:rPr lang="ru-RU" b="1" i="1" dirty="0" smtClean="0"/>
              <a:t>Устала быть бездомной,</a:t>
            </a:r>
          </a:p>
          <a:p>
            <a:r>
              <a:rPr lang="ru-RU" b="1" i="1" dirty="0" smtClean="0"/>
              <a:t>Хочу найти приют.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60357" y="548467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Зима в сердца вмерзает...</a:t>
            </a:r>
          </a:p>
          <a:p>
            <a:r>
              <a:rPr lang="ru-RU" b="1" i="1" dirty="0" smtClean="0"/>
              <a:t>Быть может кто-то знает</a:t>
            </a:r>
          </a:p>
          <a:p>
            <a:r>
              <a:rPr lang="ru-RU" b="1" i="1" dirty="0" smtClean="0"/>
              <a:t>То место, где бесплатно</a:t>
            </a:r>
          </a:p>
          <a:p>
            <a:r>
              <a:rPr lang="ru-RU" b="1" i="1" dirty="0" smtClean="0"/>
              <a:t>Хозяев раздают?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77184" y="475489"/>
            <a:ext cx="6071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Проблемные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вопросы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:</a:t>
            </a:r>
            <a:b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endParaRPr lang="ru-RU" sz="24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1414272"/>
            <a:ext cx="6937248" cy="3170099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4000" dirty="0" smtClean="0"/>
              <a:t>- Как </a:t>
            </a:r>
            <a:r>
              <a:rPr lang="ru-RU" sz="4000" dirty="0" smtClean="0"/>
              <a:t>люди приручили диких кошек?</a:t>
            </a:r>
          </a:p>
          <a:p>
            <a:r>
              <a:rPr lang="ru-RU" sz="4000" dirty="0" smtClean="0"/>
              <a:t>- Откуда </a:t>
            </a:r>
            <a:r>
              <a:rPr lang="ru-RU" sz="4000" dirty="0" smtClean="0"/>
              <a:t>берутся бездомные животные?  </a:t>
            </a:r>
          </a:p>
          <a:p>
            <a:r>
              <a:rPr lang="ru-RU" sz="4000" dirty="0" smtClean="0"/>
              <a:t>- Какова наша помощь?</a:t>
            </a:r>
            <a:endParaRPr lang="ru-RU" sz="4000" dirty="0" smtClean="0"/>
          </a:p>
        </p:txBody>
      </p:sp>
      <p:pic>
        <p:nvPicPr>
          <p:cNvPr id="5" name="Picture 4" descr="мрлм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9364" y="4973637"/>
            <a:ext cx="1736725" cy="1884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9904" y="1856892"/>
            <a:ext cx="7705344" cy="4031873"/>
          </a:xfrm>
          <a:prstGeom prst="rect">
            <a:avLst/>
          </a:prstGeom>
          <a:solidFill>
            <a:srgbClr val="FFC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3200" dirty="0" smtClean="0"/>
              <a:t>- Выяснить</a:t>
            </a:r>
            <a:r>
              <a:rPr lang="ru-RU" sz="3200" dirty="0" smtClean="0"/>
              <a:t>, как люди приручили диких кошек </a:t>
            </a:r>
            <a:r>
              <a:rPr lang="ru-RU" sz="3200" dirty="0" smtClean="0"/>
              <a:t>.</a:t>
            </a:r>
            <a:endParaRPr lang="ru-RU" sz="3200" dirty="0" smtClean="0"/>
          </a:p>
          <a:p>
            <a:r>
              <a:rPr lang="ru-RU" sz="3200" dirty="0" smtClean="0"/>
              <a:t>- Выявить </a:t>
            </a:r>
            <a:r>
              <a:rPr lang="ru-RU" sz="3200" dirty="0" smtClean="0"/>
              <a:t>источники возникновения бездомных </a:t>
            </a:r>
            <a:r>
              <a:rPr lang="ru-RU" sz="3200" dirty="0" smtClean="0"/>
              <a:t>животных.</a:t>
            </a:r>
            <a:endParaRPr lang="ru-RU" sz="3200" dirty="0" smtClean="0"/>
          </a:p>
          <a:p>
            <a:r>
              <a:rPr lang="ru-RU" sz="3200" dirty="0" smtClean="0"/>
              <a:t>- Наша помощь бездомным животным.</a:t>
            </a:r>
            <a:endParaRPr lang="ru-RU" sz="3200" dirty="0" smtClean="0"/>
          </a:p>
          <a:p>
            <a:r>
              <a:rPr lang="ru-RU" sz="3200" dirty="0" smtClean="0"/>
              <a:t>- Предложить </a:t>
            </a:r>
            <a:r>
              <a:rPr lang="ru-RU" sz="3200" dirty="0" smtClean="0"/>
              <a:t>пути решения </a:t>
            </a:r>
            <a:r>
              <a:rPr lang="ru-RU" sz="3200" dirty="0" smtClean="0"/>
              <a:t>проблемы.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79477" y="757166"/>
            <a:ext cx="56108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Ц</a:t>
            </a:r>
            <a:r>
              <a:rPr lang="ru-RU" sz="2400" b="1" dirty="0" smtClean="0">
                <a:latin typeface="Arial Black" pitchFamily="34" charset="0"/>
              </a:rPr>
              <a:t>ели и </a:t>
            </a:r>
            <a:r>
              <a:rPr lang="ru-RU" sz="2400" b="1" dirty="0" smtClean="0">
                <a:latin typeface="Arial Black" pitchFamily="34" charset="0"/>
              </a:rPr>
              <a:t>задачи </a:t>
            </a:r>
            <a:r>
              <a:rPr lang="ru-RU" sz="2400" b="1" dirty="0" smtClean="0">
                <a:latin typeface="Arial Black" pitchFamily="34" charset="0"/>
              </a:rPr>
              <a:t>исследования</a:t>
            </a:r>
            <a:r>
              <a:rPr lang="ru-RU" sz="2400" b="1" dirty="0" smtClean="0"/>
              <a:t>: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79604" y="623054"/>
            <a:ext cx="27703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Гипотеза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0064" y="1957947"/>
            <a:ext cx="6096000" cy="4025717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Человек должен и может быть в ответе за тех, кого приручил.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b="1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Когда потреплют нас в житейской драке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И кажется - напастям нет конца,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Зализывают раны нам собаки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И слезы слизывают с нашего  лица.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Так пусть же Человек - венец творенья,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Каких бы в жизни ни достиг вершин,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Склонит чело с любовью и почтеньем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К четвероногим врачевателям  души!</a:t>
            </a:r>
            <a:endParaRPr lang="ru-RU" sz="2400" dirty="0"/>
          </a:p>
        </p:txBody>
      </p:sp>
      <p:pic>
        <p:nvPicPr>
          <p:cNvPr id="5" name="Рисунок 4" descr="рарекпек.jpeg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92" y="2680018"/>
            <a:ext cx="2295588" cy="3720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3554" y="659630"/>
            <a:ext cx="3831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Ход </a:t>
            </a:r>
            <a:r>
              <a:rPr lang="ru-RU" sz="2800" dirty="0" smtClean="0">
                <a:latin typeface="Arial Black" pitchFamily="34" charset="0"/>
              </a:rPr>
              <a:t>исследования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232" y="1383370"/>
            <a:ext cx="9424416" cy="499213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/>
              <a:t>Как люди приручили диких кошек?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С тех пор как охотник перешел к оседлому образу жизни и превратился в крестьянина, запасы пищи, которые у него появились, стали привлекать множество мышевидных грызунов. В древних селениях, где были большие зернохранилища, человек уже оказывался не в состоянии в одиночку охранять их от непрошеных визитеров. Любое животное, которое охотилось бы на грызунов, было бы счастливой находкой для охраны этих, причиняющих столько беспокойства, складов. А массовые эпидемии, вызываемые грызунами, стали настоящим бедствием населения. </a:t>
            </a:r>
            <a:endParaRPr lang="ru-RU" u="sng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И вот в один действительно прекрасный день кто-то сделал потрясающее открытие. Оказывается, дикие кошки, которых и раньше видели бродящими возле амбаров, ловят мышей! Почему бы не приручить полезных животных? И кошек окружили таким вниманием, какого они раньше никогда не видали. Ушли в прошлое дни, когда им, затаившись в лесочке, приходилось часами подстерегать добычу. Все, что теперь от них требовалось, неторопливо прогуливаться вблизи амбаров, где в их распоряжении имелся целый "гастроном", полный упитанных обнаглевших грызунов. Ну, а следующая ступень - приручение и содержание в доме - была достигнута легко и быстро, ибо устраивала обе стороны...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Нам, располагающим современными эффективными средствами борьбы с мышевидными грызунами, трудно представить себе, как много значили кошки для наших предков!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4078818" y="1773238"/>
            <a:ext cx="4222749" cy="2736850"/>
          </a:xfrm>
          <a:prstGeom prst="ellipse">
            <a:avLst/>
          </a:prstGeom>
          <a:solidFill>
            <a:srgbClr val="C00000"/>
          </a:solidFill>
          <a:ln w="9525">
            <a:round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algn="ctr"/>
            <a:r>
              <a:rPr lang="ru-RU" sz="2400" b="1" dirty="0">
                <a:solidFill>
                  <a:schemeClr val="bg2"/>
                </a:solidFill>
                <a:latin typeface="Arial" charset="0"/>
              </a:rPr>
              <a:t>Источники </a:t>
            </a:r>
          </a:p>
          <a:p>
            <a:pPr algn="ctr"/>
            <a:r>
              <a:rPr lang="ru-RU" sz="2400" b="1" dirty="0">
                <a:solidFill>
                  <a:schemeClr val="bg2"/>
                </a:solidFill>
                <a:latin typeface="Arial" charset="0"/>
              </a:rPr>
              <a:t>появления</a:t>
            </a:r>
          </a:p>
          <a:p>
            <a:pPr algn="ctr"/>
            <a:r>
              <a:rPr lang="ru-RU" sz="2400" b="1" dirty="0">
                <a:solidFill>
                  <a:schemeClr val="bg2"/>
                </a:solidFill>
                <a:latin typeface="Arial" charset="0"/>
              </a:rPr>
              <a:t> бездомных </a:t>
            </a:r>
          </a:p>
          <a:p>
            <a:pPr algn="ctr"/>
            <a:r>
              <a:rPr lang="ru-RU" sz="2400" b="1" dirty="0">
                <a:solidFill>
                  <a:schemeClr val="bg2"/>
                </a:solidFill>
                <a:latin typeface="Arial" charset="0"/>
              </a:rPr>
              <a:t>животных</a:t>
            </a:r>
            <a:br>
              <a:rPr lang="ru-RU" sz="2400" b="1" dirty="0">
                <a:solidFill>
                  <a:schemeClr val="bg2"/>
                </a:solidFill>
                <a:latin typeface="Arial" charset="0"/>
              </a:rPr>
            </a:br>
            <a:r>
              <a:rPr lang="ru-RU" sz="2400" b="1" dirty="0">
                <a:solidFill>
                  <a:schemeClr val="bg2"/>
                </a:solidFill>
                <a:latin typeface="Arial" charset="0"/>
              </a:rPr>
              <a:t> в России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334433" y="3213100"/>
            <a:ext cx="3744384" cy="1296988"/>
          </a:xfrm>
          <a:prstGeom prst="wedgeRectCallout">
            <a:avLst>
              <a:gd name="adj1" fmla="val 55653"/>
              <a:gd name="adj2" fmla="val -103731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dirty="0">
                <a:latin typeface="Arial" charset="0"/>
              </a:rPr>
              <a:t>3. </a:t>
            </a:r>
            <a:r>
              <a:rPr lang="ru-RU" sz="2400" b="1" dirty="0">
                <a:latin typeface="Arial" charset="0"/>
                <a:hlinkClick r:id="rId2" action="ppaction://hlinkpres?slideindex=1&amp;slidetitle="/>
              </a:rPr>
              <a:t>Выброшенные животные</a:t>
            </a:r>
            <a:endParaRPr lang="ru-RU" sz="2400" b="1" dirty="0">
              <a:latin typeface="Arial" charset="0"/>
            </a:endParaRPr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7152217" y="4581525"/>
            <a:ext cx="4800600" cy="1873250"/>
          </a:xfrm>
          <a:prstGeom prst="wedgeRectCallout">
            <a:avLst>
              <a:gd name="adj1" fmla="val -36463"/>
              <a:gd name="adj2" fmla="val -8771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dirty="0">
                <a:latin typeface="Arial" charset="0"/>
              </a:rPr>
              <a:t>4. </a:t>
            </a:r>
            <a:r>
              <a:rPr lang="ru-RU" sz="2400" b="1" dirty="0">
                <a:latin typeface="Arial" charset="0"/>
                <a:hlinkClick r:id="rId3" action="ppaction://hlinkpres?slideindex=1&amp;slidetitle="/>
              </a:rPr>
              <a:t>Бесконтрольная деятельность </a:t>
            </a:r>
            <a:r>
              <a:rPr lang="ru-RU" sz="2400" b="1" dirty="0" smtClean="0">
                <a:latin typeface="Arial" charset="0"/>
                <a:hlinkClick r:id="rId3" action="ppaction://hlinkpres?slideindex=1&amp;slidetitle="/>
              </a:rPr>
              <a:t>людей </a:t>
            </a:r>
            <a:r>
              <a:rPr lang="ru-RU" sz="2400" b="1" dirty="0">
                <a:latin typeface="Arial" charset="0"/>
                <a:hlinkClick r:id="rId3" action="ppaction://hlinkpres?slideindex=1&amp;slidetitle="/>
              </a:rPr>
              <a:t>по разведению породистых собак и кошек</a:t>
            </a:r>
            <a:endParaRPr lang="ru-RU" sz="2400" b="1" dirty="0">
              <a:latin typeface="Arial" charset="0"/>
            </a:endParaRPr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7823200" y="476250"/>
            <a:ext cx="3937000" cy="1257300"/>
          </a:xfrm>
          <a:prstGeom prst="wedgeRectCallout">
            <a:avLst>
              <a:gd name="adj1" fmla="val -44787"/>
              <a:gd name="adj2" fmla="val 124241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dirty="0">
                <a:latin typeface="Arial" charset="0"/>
              </a:rPr>
              <a:t>2. </a:t>
            </a:r>
            <a:r>
              <a:rPr lang="ru-RU" sz="2400" b="1" dirty="0">
                <a:latin typeface="Arial" charset="0"/>
                <a:hlinkClick r:id="rId4" action="ppaction://hlinkpres?slideindex=1&amp;slidetitle="/>
              </a:rPr>
              <a:t>Потерявшиеся животные </a:t>
            </a:r>
            <a:endParaRPr lang="ru-RU" sz="2400" b="1" dirty="0">
              <a:latin typeface="Arial" charset="0"/>
            </a:endParaRPr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1775885" y="404814"/>
            <a:ext cx="3331633" cy="1296987"/>
          </a:xfrm>
          <a:prstGeom prst="wedgeRectCallout">
            <a:avLst>
              <a:gd name="adj1" fmla="val 78588"/>
              <a:gd name="adj2" fmla="val 63588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dirty="0">
                <a:latin typeface="Arial" charset="0"/>
              </a:rPr>
              <a:t>1. </a:t>
            </a:r>
            <a:r>
              <a:rPr lang="ru-RU" sz="2400" b="1" dirty="0">
                <a:latin typeface="Arial" charset="0"/>
                <a:hlinkClick r:id="rId5" action="ppaction://hlinkpres?slideindex=1&amp;slidetitle="/>
              </a:rPr>
              <a:t>Животные, </a:t>
            </a:r>
            <a:r>
              <a:rPr lang="ru-RU" sz="2400" b="1" dirty="0">
                <a:solidFill>
                  <a:schemeClr val="accent2"/>
                </a:solidFill>
                <a:latin typeface="Arial" charset="0"/>
                <a:hlinkClick r:id="rId5" action="ppaction://hlinkpres?slideindex=1&amp;slidetitle="/>
              </a:rPr>
              <a:t>родившиеся</a:t>
            </a:r>
            <a:r>
              <a:rPr lang="ru-RU" sz="2400" b="1" dirty="0">
                <a:latin typeface="Arial" charset="0"/>
                <a:hlinkClick r:id="rId5" action="ppaction://hlinkpres?slideindex=1&amp;slidetitle="/>
              </a:rPr>
              <a:t> на улице</a:t>
            </a:r>
            <a:endParaRPr lang="ru-RU" sz="2400" b="1" dirty="0">
              <a:latin typeface="Arial" charset="0"/>
            </a:endParaRPr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488017" y="5229225"/>
            <a:ext cx="3553883" cy="1296988"/>
          </a:xfrm>
          <a:prstGeom prst="wedgeRectCallout">
            <a:avLst>
              <a:gd name="adj1" fmla="val 67394"/>
              <a:gd name="adj2" fmla="val -121972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u="sng" dirty="0">
                <a:latin typeface="Arial" charset="0"/>
              </a:rPr>
              <a:t>5. </a:t>
            </a:r>
            <a:r>
              <a:rPr lang="ru-RU" sz="2000" b="1" u="sng" dirty="0" smtClean="0">
                <a:solidFill>
                  <a:schemeClr val="accent1"/>
                </a:solidFill>
                <a:latin typeface="Arial" charset="0"/>
              </a:rPr>
              <a:t>Больные животные, </a:t>
            </a:r>
          </a:p>
          <a:p>
            <a:pPr algn="ctr"/>
            <a:r>
              <a:rPr lang="ru-RU" sz="2000" b="1" u="sng" dirty="0" smtClean="0">
                <a:solidFill>
                  <a:schemeClr val="accent1"/>
                </a:solidFill>
                <a:latin typeface="Arial" charset="0"/>
              </a:rPr>
              <a:t>от которых отказались люди</a:t>
            </a:r>
            <a:r>
              <a:rPr lang="ru-RU" sz="2000" b="1" u="sng" dirty="0" smtClean="0">
                <a:solidFill>
                  <a:schemeClr val="accent1"/>
                </a:solidFill>
                <a:latin typeface="Arial" charset="0"/>
                <a:hlinkClick r:id="rId6" action="ppaction://hlinkpres?slideindex=1&amp;slidetitle="/>
              </a:rPr>
              <a:t> </a:t>
            </a:r>
            <a:endParaRPr lang="ru-RU" sz="2000" b="1" u="sng" dirty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3C951BB-8CC6-44D6-A817-4946B3F4BBA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56" r="5556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9042106-D902-4CDC-8589-C721DBF53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5530" y="1444487"/>
            <a:ext cx="7373510" cy="4774198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r>
              <a:rPr lang="ru-RU" sz="3200" dirty="0" err="1" smtClean="0"/>
              <a:t>Тюриков</a:t>
            </a:r>
            <a:r>
              <a:rPr lang="ru-RU" sz="3200" dirty="0" smtClean="0"/>
              <a:t> Степан, ученик 3 «А» класса: «В </a:t>
            </a:r>
            <a:r>
              <a:rPr lang="ru-RU" sz="3200" dirty="0"/>
              <a:t>моем дворе есть бездомные кошки. Мне их очень </a:t>
            </a:r>
            <a:r>
              <a:rPr lang="ru-RU" sz="3200" dirty="0" smtClean="0"/>
              <a:t>жаль. </a:t>
            </a:r>
            <a:r>
              <a:rPr lang="ru-RU" sz="3200" dirty="0"/>
              <a:t>Вечером я и моя мама </a:t>
            </a:r>
            <a:r>
              <a:rPr lang="ru-RU" sz="3200" dirty="0" smtClean="0"/>
              <a:t>выходим </a:t>
            </a:r>
            <a:r>
              <a:rPr lang="ru-RU" sz="3200" dirty="0"/>
              <a:t>на </a:t>
            </a:r>
            <a:r>
              <a:rPr lang="ru-RU" sz="3200" dirty="0" smtClean="0"/>
              <a:t>улицу для </a:t>
            </a:r>
            <a:r>
              <a:rPr lang="ru-RU" sz="3200" dirty="0"/>
              <a:t>того, чтобы покормить их. </a:t>
            </a:r>
            <a:br>
              <a:rPr lang="ru-RU" sz="3200" dirty="0"/>
            </a:br>
            <a:r>
              <a:rPr lang="ru-RU" sz="3200" dirty="0"/>
              <a:t>Ведь наверное у них когда-то был дом, еда, теплая лежанка. Сейчас им сложно выжить на улице. В голове только одно: </a:t>
            </a:r>
            <a:r>
              <a:rPr lang="ru-RU" sz="3200" dirty="0" smtClean="0"/>
              <a:t>«Вот </a:t>
            </a:r>
            <a:r>
              <a:rPr lang="ru-RU" sz="3200" dirty="0"/>
              <a:t>бы забрать их всех </a:t>
            </a:r>
            <a:r>
              <a:rPr lang="ru-RU" sz="3200" dirty="0" smtClean="0"/>
              <a:t>домой».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919994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0F599E-2EE9-4AF8-AD7F-63EC4D3FA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772" y="395476"/>
            <a:ext cx="8610600" cy="129302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/>
              <a:t>Каждый человек, имеющий доброе </a:t>
            </a:r>
            <a:r>
              <a:rPr lang="ru-RU" sz="2400" dirty="0" smtClean="0"/>
              <a:t>сердце, </a:t>
            </a:r>
            <a:r>
              <a:rPr lang="ru-RU" sz="2400" dirty="0"/>
              <a:t>не пройдет мимо и покормит </a:t>
            </a:r>
            <a:r>
              <a:rPr lang="ru-RU" sz="2400" dirty="0" smtClean="0"/>
              <a:t>этих пушистых комочков.</a:t>
            </a:r>
            <a:endParaRPr lang="ru-RU" sz="2400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7B8A5D9D-7D72-40DB-A253-00B308BFD6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64975" y="1874785"/>
            <a:ext cx="3496943" cy="4662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Объект 11">
            <a:extLst>
              <a:ext uri="{FF2B5EF4-FFF2-40B4-BE49-F238E27FC236}">
                <a16:creationId xmlns="" xmlns:a16="http://schemas.microsoft.com/office/drawing/2014/main" id="{6C3979DC-50FC-4D59-88BA-F7BBDEDE0B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50156" y="1820691"/>
            <a:ext cx="3537513" cy="4716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374525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984D66EB-DD7C-407D-A48E-C9144B84C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3566" y="730014"/>
            <a:ext cx="3401616" cy="4535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8ED3CDE-EFED-4D40-A494-A253152C9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43108" y="403926"/>
            <a:ext cx="6252508" cy="6271193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2400" dirty="0" smtClean="0"/>
              <a:t>Однажды </a:t>
            </a:r>
            <a:r>
              <a:rPr lang="ru-RU" sz="2400" dirty="0"/>
              <a:t>я и моя мама шли </a:t>
            </a:r>
            <a:r>
              <a:rPr lang="ru-RU" sz="2400" dirty="0" smtClean="0"/>
              <a:t>со школы </a:t>
            </a:r>
            <a:r>
              <a:rPr lang="ru-RU" sz="2400" dirty="0"/>
              <a:t>домой. Проходя мимо </a:t>
            </a:r>
            <a:r>
              <a:rPr lang="ru-RU" sz="2400" dirty="0" smtClean="0"/>
              <a:t>мусорных баков, </a:t>
            </a:r>
            <a:r>
              <a:rPr lang="ru-RU" sz="2400" dirty="0"/>
              <a:t>мы услышали как кто-то пищит в коробке. Там оказались </a:t>
            </a:r>
            <a:r>
              <a:rPr lang="ru-RU" sz="2400" dirty="0" smtClean="0"/>
              <a:t>три </a:t>
            </a:r>
            <a:r>
              <a:rPr lang="ru-RU" sz="2400" dirty="0"/>
              <a:t>котенка. Они были голодные и испуганные. Мы забрали их домой. Там котят помыли, накормили, отогрели и положили спать в теплую, чистую лежанку. Малыши спали целый день.</a:t>
            </a:r>
            <a:br>
              <a:rPr lang="ru-RU" sz="2400" dirty="0"/>
            </a:br>
            <a:r>
              <a:rPr lang="ru-RU" sz="2400" dirty="0"/>
              <a:t>Стало ясно, </a:t>
            </a:r>
            <a:r>
              <a:rPr lang="ru-RU" sz="2400" dirty="0" smtClean="0"/>
              <a:t>что </a:t>
            </a:r>
            <a:r>
              <a:rPr lang="ru-RU" sz="2400" dirty="0"/>
              <a:t>оставить </a:t>
            </a:r>
            <a:r>
              <a:rPr lang="ru-RU" sz="2400" dirty="0" smtClean="0"/>
              <a:t>всех мы не </a:t>
            </a:r>
            <a:r>
              <a:rPr lang="ru-RU" sz="2400" dirty="0"/>
              <a:t>можем, поэтому </a:t>
            </a:r>
            <a:r>
              <a:rPr lang="ru-RU" sz="2400" dirty="0" smtClean="0"/>
              <a:t>решили разместить </a:t>
            </a:r>
            <a:r>
              <a:rPr lang="ru-RU" sz="2400" dirty="0"/>
              <a:t>объявление, </a:t>
            </a:r>
            <a:r>
              <a:rPr lang="ru-RU" sz="2400" dirty="0" smtClean="0"/>
              <a:t>о том, чтобы </a:t>
            </a:r>
            <a:r>
              <a:rPr lang="ru-RU" sz="2400" dirty="0"/>
              <a:t>отдать котят в добрые руки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2400" dirty="0"/>
              <a:t> </a:t>
            </a:r>
            <a:r>
              <a:rPr lang="ru-RU" sz="2400" dirty="0" smtClean="0"/>
              <a:t>В итоге </a:t>
            </a:r>
            <a:r>
              <a:rPr lang="ru-RU" sz="2400" dirty="0"/>
              <a:t>, двух </a:t>
            </a:r>
            <a:r>
              <a:rPr lang="ru-RU" sz="2400" dirty="0" smtClean="0"/>
              <a:t>котят мы </a:t>
            </a:r>
            <a:r>
              <a:rPr lang="ru-RU" sz="2400" dirty="0"/>
              <a:t>отдали, а рыженький остался жить с нами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Так у меня появился кот по кличке </a:t>
            </a:r>
            <a:r>
              <a:rPr lang="ru-RU" sz="2400" dirty="0" err="1" smtClean="0"/>
              <a:t>Мурзик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071313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199</TotalTime>
  <Words>1030</Words>
  <Application>Microsoft Office PowerPoint</Application>
  <PresentationFormat>Произвольный</PresentationFormat>
  <Paragraphs>90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След самолета</vt:lpstr>
      <vt:lpstr>МКОУ «Средняя школа № 3» городского округа город Фролово </vt:lpstr>
      <vt:lpstr>Слайд 2</vt:lpstr>
      <vt:lpstr>Слайд 3</vt:lpstr>
      <vt:lpstr>Слайд 4</vt:lpstr>
      <vt:lpstr>Слайд 5</vt:lpstr>
      <vt:lpstr>Слайд 6</vt:lpstr>
      <vt:lpstr>Слайд 7</vt:lpstr>
      <vt:lpstr>Каждый человек, имеющий доброе сердце, не пройдет мимо и покормит этих пушистых комочков.</vt:lpstr>
      <vt:lpstr>Слайд 9</vt:lpstr>
      <vt:lpstr>Вот такими были маленькими котята, которых мы отдали.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Мое доброе дело</dc:title>
  <dc:creator>USER</dc:creator>
  <cp:lastModifiedBy>User</cp:lastModifiedBy>
  <cp:revision>26</cp:revision>
  <dcterms:created xsi:type="dcterms:W3CDTF">2021-02-23T18:44:20Z</dcterms:created>
  <dcterms:modified xsi:type="dcterms:W3CDTF">2021-03-11T18:55:17Z</dcterms:modified>
</cp:coreProperties>
</file>