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2" r:id="rId2"/>
    <p:sldId id="257" r:id="rId3"/>
    <p:sldId id="256" r:id="rId4"/>
    <p:sldId id="268" r:id="rId5"/>
    <p:sldId id="279" r:id="rId6"/>
    <p:sldId id="327" r:id="rId7"/>
    <p:sldId id="326" r:id="rId8"/>
    <p:sldId id="332" r:id="rId9"/>
    <p:sldId id="33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E4CD"/>
    <a:srgbClr val="B2E3CD"/>
    <a:srgbClr val="FD4543"/>
    <a:srgbClr val="B8FFD5"/>
    <a:srgbClr val="D5D4D4"/>
    <a:srgbClr val="A3427A"/>
    <a:srgbClr val="F5B2B6"/>
    <a:srgbClr val="FF944C"/>
    <a:srgbClr val="B68BF7"/>
    <a:srgbClr val="09E3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DE6D26-8AC6-4B64-98CE-A2848A776100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0CC9B-96F1-4DBF-AEEE-EDFBBC7F9D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515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0CC9B-96F1-4DBF-AEEE-EDFBBC7F9D2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468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F5970-B8F5-4357-ACAE-4C383B7A80B9}" type="datetime1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FCB30-6BD8-4A48-A72F-291897A279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011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6A41A-0DF2-4351-B6AA-E69C435203EA}" type="datetime1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FCB30-6BD8-4A48-A72F-291897A279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816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A3734-AF0D-48A2-8FC6-20B616B16D6F}" type="datetime1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FCB30-6BD8-4A48-A72F-291897A279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781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26C98-79D4-41F0-BBE9-0EB4BFE6D3F7}" type="datetime1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FCB30-6BD8-4A48-A72F-291897A279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227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90BDC-E41D-421A-A07B-9FDD6E29E5CE}" type="datetime1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FCB30-6BD8-4A48-A72F-291897A279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319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F77C-896A-4000-8D78-E9CB0ED368A9}" type="datetime1">
              <a:rPr lang="ru-RU" smtClean="0"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FCB30-6BD8-4A48-A72F-291897A279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102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FDD66-EE04-42B1-B6B6-E68446CE9850}" type="datetime1">
              <a:rPr lang="ru-RU" smtClean="0"/>
              <a:t>13.08.2026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FCB30-6BD8-4A48-A72F-291897A279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113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6C1B1-2FE5-468B-8191-9536C7E50ADE}" type="datetime1">
              <a:rPr lang="ru-RU" smtClean="0"/>
              <a:t>13.08.2026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FCB30-6BD8-4A48-A72F-291897A279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646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0D54-D0F6-482B-A93E-5C563FC97F34}" type="datetime1">
              <a:rPr lang="ru-RU" smtClean="0"/>
              <a:t>13.08.2026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FCB30-6BD8-4A48-A72F-291897A279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44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2D805-4650-47A0-8760-990B5D8CD42F}" type="datetime1">
              <a:rPr lang="ru-RU" smtClean="0"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FCB30-6BD8-4A48-A72F-291897A279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361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B3A5D-E5F4-4582-9DAB-D1B7B078AA6C}" type="datetime1">
              <a:rPr lang="ru-RU" smtClean="0"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FCB30-6BD8-4A48-A72F-291897A279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485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A1B91-5E11-4FAF-808F-4B2A83D5F561}" type="datetime1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FCB30-6BD8-4A48-A72F-291897A279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667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388" b="46155"/>
          <a:stretch/>
        </p:blipFill>
        <p:spPr>
          <a:xfrm>
            <a:off x="10477729" y="31402"/>
            <a:ext cx="1714271" cy="29274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00542" y="2702065"/>
            <a:ext cx="5923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Дизайн проект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0049" y="3374389"/>
            <a:ext cx="487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Пространства общественных организаций МБУМП «Молодежный центр «ДОМ»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2917" y="4020720"/>
            <a:ext cx="4317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Автор: Молодежная инициативная группа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25" t="52499" r="53500" b="-937"/>
          <a:stretch/>
        </p:blipFill>
        <p:spPr>
          <a:xfrm rot="1317288">
            <a:off x="6070075" y="2371863"/>
            <a:ext cx="3814073" cy="39151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25" t="1320" r="53652" b="72173"/>
          <a:stretch/>
        </p:blipFill>
        <p:spPr>
          <a:xfrm>
            <a:off x="423157" y="5142042"/>
            <a:ext cx="2967884" cy="162015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FCB30-6BD8-4A48-A72F-291897A2792C}" type="slidenum">
              <a:rPr lang="ru-RU" smtClean="0"/>
              <a:t>1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1" t="6534" r="6852" b="10392"/>
          <a:stretch/>
        </p:blipFill>
        <p:spPr>
          <a:xfrm>
            <a:off x="342917" y="343178"/>
            <a:ext cx="3313043" cy="235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70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055164" cy="609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055165" y="293400"/>
            <a:ext cx="2659757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Местом размещения Молодежного центра выбрано здание в центре города Добрянка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Пермский край г. Добрянка ул. Жуковского д.23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Ремонтируемая площадь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87,30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Этажность: 2 этажа + подвал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Территория: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есть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 транспорта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есть (автобусная остановка в трех минутах ходьбы от МЦ, парковка для автомобилей за территорией Центра)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FCB30-6BD8-4A48-A72F-291897A2792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98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2"/>
          <a:srcRect l="-1" t="22015" r="869" b="10319"/>
          <a:stretch/>
        </p:blipFill>
        <p:spPr>
          <a:xfrm>
            <a:off x="47246" y="1971004"/>
            <a:ext cx="12085983" cy="463826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2812130" y="2372139"/>
            <a:ext cx="7057674" cy="3916486"/>
            <a:chOff x="2812130" y="2372139"/>
            <a:chExt cx="7057674" cy="3916486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>
              <a:off x="5433392" y="2372139"/>
              <a:ext cx="755373" cy="34455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>
              <a:off x="5466523" y="3061253"/>
              <a:ext cx="457199" cy="21203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flipH="1">
              <a:off x="5314123" y="2372139"/>
              <a:ext cx="152400" cy="34455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flipV="1">
              <a:off x="5923722" y="2716697"/>
              <a:ext cx="258418" cy="585973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5320747" y="2716696"/>
              <a:ext cx="228602" cy="9276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flipV="1">
              <a:off x="5466523" y="2778781"/>
              <a:ext cx="119961" cy="27613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3"/>
            <a:srcRect l="1363" t="15141" r="95570" b="79893"/>
            <a:stretch/>
          </p:blipFill>
          <p:spPr>
            <a:xfrm>
              <a:off x="5452579" y="2471006"/>
              <a:ext cx="680797" cy="619745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 rotWithShape="1">
            <a:blip r:embed="rId3"/>
            <a:srcRect l="1363" t="15141" r="95570" b="79893"/>
            <a:stretch/>
          </p:blipFill>
          <p:spPr>
            <a:xfrm>
              <a:off x="2812130" y="3422192"/>
              <a:ext cx="680797" cy="619745"/>
            </a:xfrm>
            <a:prstGeom prst="rect">
              <a:avLst/>
            </a:prstGeom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 rotWithShape="1">
            <a:blip r:embed="rId3"/>
            <a:srcRect l="1363" t="15141" r="95570" b="79893"/>
            <a:stretch/>
          </p:blipFill>
          <p:spPr>
            <a:xfrm>
              <a:off x="9189007" y="3727036"/>
              <a:ext cx="680797" cy="619745"/>
            </a:xfrm>
            <a:prstGeom prst="rect">
              <a:avLst/>
            </a:prstGeom>
          </p:spPr>
        </p:pic>
        <p:pic>
          <p:nvPicPr>
            <p:cNvPr id="16" name="Рисунок 15"/>
            <p:cNvPicPr>
              <a:picLocks noChangeAspect="1"/>
            </p:cNvPicPr>
            <p:nvPr/>
          </p:nvPicPr>
          <p:blipFill rotWithShape="1">
            <a:blip r:embed="rId3"/>
            <a:srcRect l="1363" t="15141" r="95570" b="79893"/>
            <a:stretch/>
          </p:blipFill>
          <p:spPr>
            <a:xfrm>
              <a:off x="6054466" y="2606975"/>
              <a:ext cx="680797" cy="619745"/>
            </a:xfrm>
            <a:prstGeom prst="rect">
              <a:avLst/>
            </a:prstGeom>
          </p:spPr>
        </p:pic>
        <p:pic>
          <p:nvPicPr>
            <p:cNvPr id="17" name="Рисунок 16"/>
            <p:cNvPicPr>
              <a:picLocks noChangeAspect="1"/>
            </p:cNvPicPr>
            <p:nvPr/>
          </p:nvPicPr>
          <p:blipFill rotWithShape="1">
            <a:blip r:embed="rId3"/>
            <a:srcRect l="1363" t="15141" r="95570" b="79893"/>
            <a:stretch/>
          </p:blipFill>
          <p:spPr>
            <a:xfrm>
              <a:off x="5923043" y="3353933"/>
              <a:ext cx="680797" cy="619745"/>
            </a:xfrm>
            <a:prstGeom prst="rect">
              <a:avLst/>
            </a:prstGeom>
          </p:spPr>
        </p:pic>
        <p:pic>
          <p:nvPicPr>
            <p:cNvPr id="18" name="Рисунок 17"/>
            <p:cNvPicPr>
              <a:picLocks noChangeAspect="1"/>
            </p:cNvPicPr>
            <p:nvPr/>
          </p:nvPicPr>
          <p:blipFill rotWithShape="1">
            <a:blip r:embed="rId3"/>
            <a:srcRect l="1363" t="15141" r="95570" b="79893"/>
            <a:stretch/>
          </p:blipFill>
          <p:spPr>
            <a:xfrm>
              <a:off x="5014325" y="5118161"/>
              <a:ext cx="680797" cy="619745"/>
            </a:xfrm>
            <a:prstGeom prst="rect">
              <a:avLst/>
            </a:prstGeom>
          </p:spPr>
        </p:pic>
        <p:pic>
          <p:nvPicPr>
            <p:cNvPr id="19" name="Рисунок 18"/>
            <p:cNvPicPr>
              <a:picLocks noChangeAspect="1"/>
            </p:cNvPicPr>
            <p:nvPr/>
          </p:nvPicPr>
          <p:blipFill rotWithShape="1">
            <a:blip r:embed="rId3"/>
            <a:srcRect l="1363" t="15141" r="95570" b="79893"/>
            <a:stretch/>
          </p:blipFill>
          <p:spPr>
            <a:xfrm>
              <a:off x="4771782" y="5668880"/>
              <a:ext cx="680797" cy="619745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5314123" y="5426712"/>
              <a:ext cx="377602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000" b="1" dirty="0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5</a:t>
              </a:r>
              <a:endParaRPr lang="ru-RU" sz="2000" b="1" cap="none" spc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171747" y="5761066"/>
              <a:ext cx="377602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000" b="1" dirty="0" smtClean="0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2</a:t>
              </a:r>
              <a:endParaRPr lang="ru-RU" sz="2000" b="1" cap="none" spc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108325" y="3773623"/>
              <a:ext cx="377602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000" b="1" dirty="0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3</a:t>
              </a:r>
              <a:endParaRPr lang="ru-RU" sz="2000" b="1" cap="none" spc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179069" y="3773623"/>
              <a:ext cx="377602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000" b="1" dirty="0" smtClean="0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2</a:t>
              </a:r>
              <a:endParaRPr lang="ru-RU" sz="2000" b="1" cap="none" spc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450282" y="3009683"/>
              <a:ext cx="377602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000" b="1" dirty="0" smtClean="0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1</a:t>
              </a:r>
              <a:endParaRPr lang="ru-RU" sz="2000" b="1" cap="none" spc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9340604" y="4173733"/>
              <a:ext cx="377602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000" b="1" dirty="0" smtClean="0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4</a:t>
              </a:r>
              <a:endParaRPr lang="ru-RU" sz="2000" b="1" cap="none" spc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 flipH="1">
              <a:off x="5314123" y="2396189"/>
              <a:ext cx="376444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000" b="1" dirty="0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9</a:t>
              </a:r>
              <a:endParaRPr lang="ru-RU" sz="2000" b="1" cap="none" spc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FCB30-6BD8-4A48-A72F-291897A2792C}" type="slidenum">
              <a:rPr lang="ru-RU" smtClean="0"/>
              <a:t>3</a:t>
            </a:fld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162186" y="143494"/>
            <a:ext cx="4448558" cy="1752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населения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Добрянского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округа: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47 730 чел.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них молодежь от 14 до 35 лет: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10 283 чел.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499975" y="-10479"/>
            <a:ext cx="7633254" cy="2862322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Инфраструктурная доступность: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Инфраструктурная доступность: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«ДСОШ №3»  (корпус старшеклассников)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МБДОУ «ДДС №15»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«ДСОШ №2»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«ДСОШ №3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МБУДО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«ДДШИ»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ТЦ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«Подсолнухи»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 стадион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стадион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МБУМП «Молодежный центр «ДОМ»</a:t>
            </a:r>
          </a:p>
          <a:p>
            <a:pPr marL="342900" indent="-342900">
              <a:buFont typeface="+mj-lt"/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3"/>
          <a:srcRect l="1363" t="15141" r="95570" b="79893"/>
          <a:stretch/>
        </p:blipFill>
        <p:spPr>
          <a:xfrm>
            <a:off x="544292" y="2080065"/>
            <a:ext cx="680797" cy="619745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807786" y="2544417"/>
            <a:ext cx="37760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8</a:t>
            </a:r>
            <a:endParaRPr lang="ru-RU" sz="2000" b="1" cap="none" spc="0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3"/>
          <a:srcRect l="1363" t="15141" r="95570" b="79893"/>
          <a:stretch/>
        </p:blipFill>
        <p:spPr>
          <a:xfrm>
            <a:off x="8869066" y="3038728"/>
            <a:ext cx="680797" cy="619745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 flipH="1">
            <a:off x="8942142" y="3409793"/>
            <a:ext cx="37644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</a:t>
            </a:r>
            <a:endParaRPr lang="ru-RU" sz="2000" b="1" cap="none" spc="0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3"/>
          <a:srcRect l="1363" t="15141" r="95570" b="79893"/>
          <a:stretch/>
        </p:blipFill>
        <p:spPr>
          <a:xfrm>
            <a:off x="6965935" y="2638618"/>
            <a:ext cx="680797" cy="619745"/>
          </a:xfrm>
          <a:prstGeom prst="rect">
            <a:avLst/>
          </a:prstGeom>
        </p:spPr>
      </p:pic>
      <p:sp>
        <p:nvSpPr>
          <p:cNvPr id="37" name="Прямоугольник 36"/>
          <p:cNvSpPr/>
          <p:nvPr/>
        </p:nvSpPr>
        <p:spPr>
          <a:xfrm flipH="1">
            <a:off x="7039011" y="3009683"/>
            <a:ext cx="37644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</a:t>
            </a:r>
            <a:endParaRPr lang="ru-RU" sz="2000" b="1" cap="none" spc="0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3"/>
          <a:srcRect l="1363" t="15141" r="95570" b="79893"/>
          <a:stretch/>
        </p:blipFill>
        <p:spPr>
          <a:xfrm>
            <a:off x="3935153" y="2175451"/>
            <a:ext cx="680797" cy="619745"/>
          </a:xfrm>
          <a:prstGeom prst="rect">
            <a:avLst/>
          </a:prstGeom>
        </p:spPr>
      </p:pic>
      <p:sp>
        <p:nvSpPr>
          <p:cNvPr id="39" name="Прямоугольник 38"/>
          <p:cNvSpPr/>
          <p:nvPr/>
        </p:nvSpPr>
        <p:spPr>
          <a:xfrm>
            <a:off x="4074864" y="2606975"/>
            <a:ext cx="37760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6</a:t>
            </a:r>
            <a:endParaRPr lang="ru-RU" sz="2000" b="1" cap="none" spc="0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213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65760" y="381000"/>
            <a:ext cx="5775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Текущее состояние интерьера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Блок-схема: процесс 12"/>
          <p:cNvSpPr/>
          <p:nvPr/>
        </p:nvSpPr>
        <p:spPr>
          <a:xfrm>
            <a:off x="225288" y="3246784"/>
            <a:ext cx="583096" cy="3207026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процесс 13"/>
          <p:cNvSpPr/>
          <p:nvPr/>
        </p:nvSpPr>
        <p:spPr>
          <a:xfrm>
            <a:off x="4996070" y="5857461"/>
            <a:ext cx="622852" cy="702365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8370" t="13315" r="23369" b="13219"/>
          <a:stretch/>
        </p:blipFill>
        <p:spPr>
          <a:xfrm>
            <a:off x="331304" y="965775"/>
            <a:ext cx="4664766" cy="5035825"/>
          </a:xfrm>
          <a:prstGeom prst="rect">
            <a:avLst/>
          </a:prstGeom>
        </p:spPr>
      </p:pic>
      <p:sp>
        <p:nvSpPr>
          <p:cNvPr id="7" name="Блок-схема: процесс 6"/>
          <p:cNvSpPr/>
          <p:nvPr/>
        </p:nvSpPr>
        <p:spPr>
          <a:xfrm>
            <a:off x="4376199" y="5763061"/>
            <a:ext cx="1192696" cy="238539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352592" y="1550550"/>
            <a:ext cx="1802296" cy="373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этаж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5" t="27246" r="49383" b="26763"/>
          <a:stretch/>
        </p:blipFill>
        <p:spPr>
          <a:xfrm>
            <a:off x="6830956" y="3246784"/>
            <a:ext cx="3513077" cy="2754816"/>
          </a:xfrm>
          <a:prstGeom prst="rect">
            <a:avLst/>
          </a:prstGeom>
        </p:spPr>
      </p:pic>
      <p:sp>
        <p:nvSpPr>
          <p:cNvPr id="23" name="Блок-схема: процесс 22"/>
          <p:cNvSpPr/>
          <p:nvPr/>
        </p:nvSpPr>
        <p:spPr>
          <a:xfrm>
            <a:off x="9845371" y="5598748"/>
            <a:ext cx="425335" cy="328626"/>
          </a:xfrm>
          <a:prstGeom prst="flowChartProcess">
            <a:avLst/>
          </a:prstGeom>
          <a:solidFill>
            <a:srgbClr val="FFE94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FCB30-6BD8-4A48-A72F-291897A2792C}" type="slidenum">
              <a:rPr lang="ru-RU" smtClean="0"/>
              <a:t>4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31304" y="965775"/>
            <a:ext cx="2021288" cy="47972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352592" y="3405809"/>
            <a:ext cx="933947" cy="14842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9" t="29565" r="51382" b="25991"/>
          <a:stretch/>
        </p:blipFill>
        <p:spPr>
          <a:xfrm>
            <a:off x="6830956" y="321070"/>
            <a:ext cx="3513077" cy="2624360"/>
          </a:xfrm>
          <a:prstGeom prst="rect">
            <a:avLst/>
          </a:prstGeom>
        </p:spPr>
      </p:pic>
      <p:sp>
        <p:nvSpPr>
          <p:cNvPr id="31" name="Блок-схема: процесс 30"/>
          <p:cNvSpPr/>
          <p:nvPr/>
        </p:nvSpPr>
        <p:spPr>
          <a:xfrm>
            <a:off x="9831125" y="2563408"/>
            <a:ext cx="425335" cy="328626"/>
          </a:xfrm>
          <a:prstGeom prst="flowChartProcess">
            <a:avLst/>
          </a:prstGeom>
          <a:solidFill>
            <a:srgbClr val="FF94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9893850" y="5577531"/>
            <a:ext cx="351512" cy="371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4322817" y="4704522"/>
            <a:ext cx="351512" cy="371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9868036" y="2539517"/>
            <a:ext cx="351512" cy="371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</a:t>
            </a:r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3564626" y="2891114"/>
            <a:ext cx="351512" cy="371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87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8" r="8828"/>
          <a:stretch/>
        </p:blipFill>
        <p:spPr>
          <a:xfrm>
            <a:off x="6851374" y="106018"/>
            <a:ext cx="4956314" cy="393991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5530" y="106018"/>
            <a:ext cx="6665844" cy="64007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2016 году город Добрянка официально зарегистрировал свой бренд «Столица доброты», в рамках которого был разработан фирменный стиль. Он представлен в виде разных пиктограмм, подчёркивающих бережное отношение города к энергии, культуре и природе. В рамках реализации проекта появились также арт‑объекты «Добрячки», которые украшают Добрянку.</a:t>
            </a:r>
          </a:p>
          <a:p>
            <a:pPr marL="0" indent="0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 символы города органично вписались в дизайн пространств Молодёжного центра. Это особенно важно для молодёжи, поскольку сильная 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городская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айдентика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 чувство принадлежности.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Стимулирует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креативность и </a:t>
            </a: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вовлеченность.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социализации.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 самоидентификации.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образом, бренд «Столица доброты» — это не просто визуальный код, а инструмент развития территории через вовлечение молодёжи. Он превращает абстрактное понятие «малой родины» в живую, осязаемую среду, где молодые люди хотят жить, творить и развиваться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7779027" y="4045935"/>
            <a:ext cx="4028661" cy="2687085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FCB30-6BD8-4A48-A72F-291897A2792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86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3" t="5217" r="2859" b="27343"/>
          <a:stretch/>
        </p:blipFill>
        <p:spPr>
          <a:xfrm>
            <a:off x="159024" y="225286"/>
            <a:ext cx="11855572" cy="6175513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FCB30-6BD8-4A48-A72F-291897A2792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3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4" t="2899" r="16114" b="6280"/>
          <a:stretch/>
        </p:blipFill>
        <p:spPr>
          <a:xfrm>
            <a:off x="0" y="-1"/>
            <a:ext cx="7752522" cy="6661217"/>
          </a:xfrm>
          <a:prstGeom prst="rect">
            <a:avLst/>
          </a:prstGeom>
        </p:spPr>
      </p:pic>
      <p:sp>
        <p:nvSpPr>
          <p:cNvPr id="3" name="Блок-схема: процесс 2"/>
          <p:cNvSpPr/>
          <p:nvPr/>
        </p:nvSpPr>
        <p:spPr>
          <a:xfrm>
            <a:off x="4386470" y="6416051"/>
            <a:ext cx="3710609" cy="384313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FCB30-6BD8-4A48-A72F-291897A2792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99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9" t="3672" r="2585" b="24058"/>
          <a:stretch/>
        </p:blipFill>
        <p:spPr>
          <a:xfrm>
            <a:off x="159027" y="172277"/>
            <a:ext cx="11728173" cy="6595997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FCB30-6BD8-4A48-A72F-291897A2792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3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9" t="3864" r="5728" b="27536"/>
          <a:stretch/>
        </p:blipFill>
        <p:spPr>
          <a:xfrm>
            <a:off x="318052" y="106016"/>
            <a:ext cx="11616296" cy="6334541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FCB30-6BD8-4A48-A72F-291897A2792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14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3127</TotalTime>
  <Words>163</Words>
  <Application>Microsoft Office PowerPoint</Application>
  <PresentationFormat>Широкоэкранный</PresentationFormat>
  <Paragraphs>66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EltishevGS</dc:creator>
  <cp:lastModifiedBy>EltishevGS</cp:lastModifiedBy>
  <cp:revision>63</cp:revision>
  <dcterms:created xsi:type="dcterms:W3CDTF">2026-04-02T03:38:09Z</dcterms:created>
  <dcterms:modified xsi:type="dcterms:W3CDTF">2026-08-13T09:34:09Z</dcterms:modified>
</cp:coreProperties>
</file>