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69" r:id="rId4"/>
    <p:sldId id="270" r:id="rId5"/>
    <p:sldId id="258" r:id="rId6"/>
    <p:sldId id="272" r:id="rId7"/>
    <p:sldId id="273" r:id="rId8"/>
    <p:sldId id="274" r:id="rId9"/>
    <p:sldId id="275" r:id="rId10"/>
    <p:sldId id="277" r:id="rId11"/>
    <p:sldId id="27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322" autoAdjust="0"/>
  </p:normalViewPr>
  <p:slideViewPr>
    <p:cSldViewPr snapToGrid="0">
      <p:cViewPr varScale="1">
        <p:scale>
          <a:sx n="104" d="100"/>
          <a:sy n="104" d="100"/>
        </p:scale>
        <p:origin x="-79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128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4634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4059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36099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294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459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34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84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7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86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759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88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8670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10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2975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350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63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754E80D-E151-44A8-9F3E-0ADB372C69C3}" type="datetimeFigureOut">
              <a:rPr lang="ru-RU" smtClean="0"/>
              <a:pPr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D89EB-87F9-4D7C-A0CD-F9E7B1FACB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45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storany-ussurijs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832" y="174307"/>
            <a:ext cx="10625328" cy="6537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316992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sz="half" idx="2"/>
          </p:nvPr>
        </p:nvSpPr>
        <p:spPr>
          <a:xfrm>
            <a:off x="2188226" y="4334256"/>
            <a:ext cx="8825659" cy="23622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Проект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        общественной социально-ориентированной организации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«Женщины Уссурийска»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/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ru-RU" sz="3100" b="1" dirty="0" smtClean="0">
                <a:solidFill>
                  <a:srgbClr val="FFFF00"/>
                </a:solidFill>
              </a:rPr>
              <a:t>Уссурийский женский центр «Активное Долголетие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Руководитель проекта: Пьянова Ольга Александровна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 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5" name="Рисунок 14" descr="4924.jpg"/>
          <p:cNvPicPr>
            <a:picLocks noChangeAspect="1"/>
          </p:cNvPicPr>
          <p:nvPr/>
        </p:nvPicPr>
        <p:blipFill>
          <a:blip r:embed="rId3"/>
          <a:srcRect t="4208" r="8762" b="6021"/>
          <a:stretch>
            <a:fillRect/>
          </a:stretch>
        </p:blipFill>
        <p:spPr>
          <a:xfrm>
            <a:off x="1122240" y="201168"/>
            <a:ext cx="1054031" cy="1335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295" y="214974"/>
            <a:ext cx="9404723" cy="1400530"/>
          </a:xfrm>
        </p:spPr>
        <p:txBody>
          <a:bodyPr/>
          <a:lstStyle/>
          <a:p>
            <a:pPr algn="ctr"/>
            <a:r>
              <a:rPr lang="ru-RU" sz="3000" b="1" dirty="0" smtClean="0"/>
              <a:t>Показатели и ожидаемые результаты реализации проекта</a:t>
            </a:r>
            <a:r>
              <a:rPr lang="ru-RU" sz="3000" dirty="0" smtClean="0"/>
              <a:t>.</a:t>
            </a:r>
            <a:br>
              <a:rPr lang="ru-RU" sz="3000" dirty="0" smtClean="0"/>
            </a:br>
            <a:r>
              <a:rPr lang="ru-RU" sz="3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5376" y="1444752"/>
            <a:ext cx="8946541" cy="4584191"/>
          </a:xfrm>
        </p:spPr>
        <p:txBody>
          <a:bodyPr>
            <a:normAutofit/>
          </a:bodyPr>
          <a:lstStyle/>
          <a:p>
            <a:r>
              <a:rPr lang="ru-RU" sz="1750" dirty="0" smtClean="0"/>
              <a:t>Увеличить количество серебряный волонтеров УГО с 62 до 150 человек;</a:t>
            </a:r>
          </a:p>
          <a:p>
            <a:r>
              <a:rPr lang="ru-RU" sz="1750" dirty="0" smtClean="0"/>
              <a:t>Создать  4 территориальных групп серебряных волонтеров (с. Борисовка, с. Воздвиженка, с. Новоникольск, с. Алексей-Никольск);</a:t>
            </a:r>
          </a:p>
          <a:p>
            <a:r>
              <a:rPr lang="ru-RU" sz="1750" dirty="0" smtClean="0"/>
              <a:t>Будет оказана помощь 155 нуждающимся и малоимущим жителям УГО оказавшихся в трудной жизненной ситуации, в том числе многодетным, семьям с приемными детьми, одиноким людям пожилого возраста;</a:t>
            </a:r>
          </a:p>
          <a:p>
            <a:r>
              <a:rPr lang="ru-RU" sz="1750" dirty="0" smtClean="0"/>
              <a:t> Провести – 4 акции, создать – 4 любительских объединений,  3 - группы здоровья, организовать – 5 пеших  походов Шаги к здоровью», мастер-классов – 6, занятий школы «Серебряное волонтерство» - 6;</a:t>
            </a:r>
          </a:p>
          <a:p>
            <a:r>
              <a:rPr lang="ru-RU" sz="1750" dirty="0" smtClean="0"/>
              <a:t>В рамках проекта пройдет ежегодный слет «Время расправить крылья» серебряных волонтеров УГО совместно с общественными организациями округа (150 человек) -  05 декабря 2021 года;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63515" y="445599"/>
            <a:ext cx="8825658" cy="48313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результате реализации данного проекта целевая группа 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получит возможность активизации психических и физических ресурсов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здоровья ,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приобретения ощущения востребованности и мощного заряда положительной энергии,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а так же</a:t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будет сама оказывать  квалифицированную помощь нуждающимся в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ней.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IMG-20210522-WA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895" y="4128130"/>
            <a:ext cx="2697399" cy="2494983"/>
          </a:xfrm>
          <a:prstGeom prst="rect">
            <a:avLst/>
          </a:prstGeom>
        </p:spPr>
      </p:pic>
      <p:pic>
        <p:nvPicPr>
          <p:cNvPr id="7" name="Рисунок 6" descr="IMG-20210709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6538" y="4074160"/>
            <a:ext cx="1916430" cy="2555240"/>
          </a:xfrm>
          <a:prstGeom prst="rect">
            <a:avLst/>
          </a:prstGeom>
        </p:spPr>
      </p:pic>
      <p:pic>
        <p:nvPicPr>
          <p:cNvPr id="8" name="Рисунок 7" descr="IMG-20210409-WA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4251960"/>
            <a:ext cx="2938272" cy="2203704"/>
          </a:xfrm>
          <a:prstGeom prst="rect">
            <a:avLst/>
          </a:prstGeom>
        </p:spPr>
      </p:pic>
      <p:pic>
        <p:nvPicPr>
          <p:cNvPr id="9" name="Рисунок 8" descr="IMG-20210703-WA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827324" y="914400"/>
            <a:ext cx="1440180" cy="2560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800" y="330200"/>
            <a:ext cx="11099800" cy="63246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H="1">
            <a:off x="812800" y="452718"/>
            <a:ext cx="4978400" cy="620208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600" dirty="0"/>
              <a:t>У людей после выхода на пенсию резко обрываются социальные связи, что приводит к ощущению одиночества и </a:t>
            </a:r>
            <a:r>
              <a:rPr lang="ru-RU" sz="2600" dirty="0" smtClean="0"/>
              <a:t>не востребованности  </a:t>
            </a:r>
            <a:r>
              <a:rPr lang="ru-RU" sz="2600" dirty="0"/>
              <a:t>и, как следствие, </a:t>
            </a:r>
            <a:r>
              <a:rPr lang="ru-RU" sz="2600" dirty="0" smtClean="0"/>
              <a:t>пенсионеры, особенно женщины </a:t>
            </a:r>
            <a:r>
              <a:rPr lang="ru-RU" sz="2600" dirty="0"/>
              <a:t>часто </a:t>
            </a:r>
            <a:r>
              <a:rPr lang="ru-RU" sz="2600" dirty="0" smtClean="0"/>
              <a:t>впадают </a:t>
            </a:r>
            <a:r>
              <a:rPr lang="ru-RU" sz="2600" dirty="0"/>
              <a:t>в уныние, которое приводит к депрессии, а это, в свою очередь, влияет на психологическое и физическое </a:t>
            </a:r>
            <a:r>
              <a:rPr lang="ru-RU" sz="2600" dirty="0" smtClean="0"/>
              <a:t>здоровье людей пожилого возраста.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40518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05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9032" y="374904"/>
            <a:ext cx="9412288" cy="55625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/>
              <a:t> </a:t>
            </a:r>
          </a:p>
          <a:p>
            <a:pPr>
              <a:buNone/>
            </a:pPr>
            <a:r>
              <a:rPr lang="ru-RU" sz="3500" dirty="0" smtClean="0"/>
              <a:t>    </a:t>
            </a:r>
            <a:r>
              <a:rPr lang="ru-RU" dirty="0" smtClean="0"/>
              <a:t>Как известно здоровый образ жизни, который поддерживается в пожилом возрасте, может продлить жизнь у женщин в среднем на 5 лет, а мужчин – на 6.  Многочисленные исследования показывают, что 90-летний рубеж перешагивают чаще люди, которые придерживались ЗОЖ и даже в преклонном возрасте сохраняют активность и не утрачивают социальные связи. Проще говоря, если хочется жить долго, нужно не отказываться от спортивных занятий, походов, прогулок на свежем воздухе, не забывать общаться с друзьями, и конечно вести активный образ жизни.</a:t>
            </a:r>
          </a:p>
          <a:p>
            <a:endParaRPr lang="ru-RU" dirty="0"/>
          </a:p>
        </p:txBody>
      </p:sp>
      <p:pic>
        <p:nvPicPr>
          <p:cNvPr id="5" name="Рисунок 4" descr="proekt_dolgoletie__008.bmp"/>
          <p:cNvPicPr>
            <a:picLocks noChangeAspect="1"/>
          </p:cNvPicPr>
          <p:nvPr/>
        </p:nvPicPr>
        <p:blipFill>
          <a:blip r:embed="rId2"/>
          <a:srcRect l="21722" t="6882" r="11545" b="7936"/>
          <a:stretch>
            <a:fillRect/>
          </a:stretch>
        </p:blipFill>
        <p:spPr>
          <a:xfrm>
            <a:off x="6995161" y="4581144"/>
            <a:ext cx="3099815" cy="2039112"/>
          </a:xfrm>
          <a:prstGeom prst="rect">
            <a:avLst/>
          </a:prstGeom>
        </p:spPr>
      </p:pic>
      <p:pic>
        <p:nvPicPr>
          <p:cNvPr id="6" name="Рисунок 5" descr="proekt_dolgoletie__010.bmp"/>
          <p:cNvPicPr>
            <a:picLocks noChangeAspect="1"/>
          </p:cNvPicPr>
          <p:nvPr/>
        </p:nvPicPr>
        <p:blipFill>
          <a:blip r:embed="rId3"/>
          <a:srcRect l="23097" t="5994" r="6920" b="5594"/>
          <a:stretch>
            <a:fillRect/>
          </a:stretch>
        </p:blipFill>
        <p:spPr>
          <a:xfrm>
            <a:off x="1426464" y="4517136"/>
            <a:ext cx="289525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7786" y="403098"/>
            <a:ext cx="10126662" cy="5726113"/>
          </a:xfrm>
        </p:spPr>
        <p:txBody>
          <a:bodyPr>
            <a:normAutofit/>
          </a:bodyPr>
          <a:lstStyle/>
          <a:p>
            <a:r>
              <a:rPr lang="ru-RU" sz="2600" dirty="0" smtClean="0"/>
              <a:t>Однако у данной целевой, социальной группы не хватает  необходимых знаний, навыков и практик. В связи с этим есть реальная потребность в создании центра «Активное долголетие», в обучении и в пропаганде добровольчества.</a:t>
            </a:r>
          </a:p>
          <a:p>
            <a:r>
              <a:rPr lang="ru-RU" sz="2600" dirty="0" smtClean="0"/>
              <a:t>Именно женщины старшего возраста хотят быть в гуще событий, хотят общаться и быть полезными другим. </a:t>
            </a:r>
            <a:endParaRPr lang="ru-RU" sz="2600" dirty="0"/>
          </a:p>
        </p:txBody>
      </p:sp>
      <p:pic>
        <p:nvPicPr>
          <p:cNvPr id="4" name="Рисунок 3" descr="proekt_dolgoletie__002.bmp"/>
          <p:cNvPicPr>
            <a:picLocks noChangeAspect="1"/>
          </p:cNvPicPr>
          <p:nvPr/>
        </p:nvPicPr>
        <p:blipFill>
          <a:blip r:embed="rId2"/>
          <a:srcRect l="44624" t="15196" r="12095" b="26397"/>
          <a:stretch>
            <a:fillRect/>
          </a:stretch>
        </p:blipFill>
        <p:spPr>
          <a:xfrm>
            <a:off x="7004304" y="3604764"/>
            <a:ext cx="3931920" cy="2984715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3592" y="3794760"/>
            <a:ext cx="3574232" cy="22311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05840" y="273304"/>
            <a:ext cx="8340725" cy="50419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3200" b="1" dirty="0" smtClean="0"/>
              <a:t>Основная идея проекта Уссурийский центр «Активное долголетие»</a:t>
            </a:r>
          </a:p>
          <a:p>
            <a:pPr algn="ctr"/>
            <a:r>
              <a:rPr lang="ru-RU" sz="2100" dirty="0" smtClean="0"/>
              <a:t> </a:t>
            </a:r>
            <a:r>
              <a:rPr lang="ru-RU" sz="1900" dirty="0" smtClean="0"/>
              <a:t>Посредством создания Уссурийского женского центра «Активное Долголетие» обеспечить условия для продления  и повышения качества жизни людей, особенно женщин пожилого возраста. Активное долголетие в России – один из приоритетных проектов для правительства. </a:t>
            </a:r>
          </a:p>
          <a:p>
            <a:pPr algn="ctr"/>
            <a:r>
              <a:rPr lang="ru-RU" sz="1900" dirty="0" smtClean="0"/>
              <a:t>Наш проект должен помочь обеспечить пожилым гражданам улучшение качества жизни и благополучие. Важную роль в этом играет  формирование  идеологии здорового образа жизни, духовного развития, улучшение морально-психологического состояния личности, а также включение людей старшего возраста в спорт и обучение новым навыкам жизни. Целевой группой проекта станут жители  УГО старше 55 лет. </a:t>
            </a:r>
          </a:p>
          <a:p>
            <a:pPr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72601" y="758952"/>
            <a:ext cx="2029968" cy="1848252"/>
          </a:xfrm>
          <a:prstGeom prst="rect">
            <a:avLst/>
          </a:prstGeom>
        </p:spPr>
      </p:pic>
      <p:pic>
        <p:nvPicPr>
          <p:cNvPr id="6" name="Рисунок 5" descr="IMG-20210505-WA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8408" y="4544568"/>
            <a:ext cx="1719466" cy="2148840"/>
          </a:xfrm>
          <a:prstGeom prst="rect">
            <a:avLst/>
          </a:prstGeom>
        </p:spPr>
      </p:pic>
      <p:pic>
        <p:nvPicPr>
          <p:cNvPr id="8" name="Рисунок 7" descr="IMG-20210621-WA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68434" y="2953512"/>
            <a:ext cx="1742694" cy="2569464"/>
          </a:xfrm>
          <a:prstGeom prst="rect">
            <a:avLst/>
          </a:prstGeom>
        </p:spPr>
      </p:pic>
      <p:pic>
        <p:nvPicPr>
          <p:cNvPr id="9" name="Рисунок 8" descr="IMG-20210411-WA00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56120" y="4828032"/>
            <a:ext cx="2353056" cy="1764792"/>
          </a:xfrm>
          <a:prstGeom prst="rect">
            <a:avLst/>
          </a:prstGeom>
        </p:spPr>
      </p:pic>
      <p:pic>
        <p:nvPicPr>
          <p:cNvPr id="10" name="Рисунок 9" descr="IMG-20210522-WA00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7747" y="4793748"/>
            <a:ext cx="1919277" cy="19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6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93786"/>
          </a:xfrm>
        </p:spPr>
        <p:txBody>
          <a:bodyPr/>
          <a:lstStyle/>
          <a:p>
            <a:pPr algn="ctr"/>
            <a:r>
              <a:rPr lang="ru-RU" sz="2000" b="1" dirty="0" smtClean="0">
                <a:ea typeface="Arial" charset="0"/>
                <a:cs typeface="Arial" charset="0"/>
              </a:rPr>
              <a:t>        Основные направления деятельности</a:t>
            </a:r>
            <a:br>
              <a:rPr lang="ru-RU" sz="2000" b="1" dirty="0" smtClean="0">
                <a:ea typeface="Arial" charset="0"/>
                <a:cs typeface="Arial" charset="0"/>
              </a:rPr>
            </a:br>
            <a:r>
              <a:rPr lang="ru-RU" sz="2000" b="1" dirty="0" smtClean="0">
                <a:ea typeface="Arial" charset="0"/>
                <a:cs typeface="Arial" charset="0"/>
              </a:rPr>
              <a:t> Уссурийского центра </a:t>
            </a:r>
            <a:br>
              <a:rPr lang="ru-RU" sz="2000" b="1" dirty="0" smtClean="0">
                <a:ea typeface="Arial" charset="0"/>
                <a:cs typeface="Arial" charset="0"/>
              </a:rPr>
            </a:br>
            <a:r>
              <a:rPr lang="ru-RU" sz="2000" b="1" dirty="0" smtClean="0">
                <a:ea typeface="Arial" charset="0"/>
                <a:cs typeface="Arial" charset="0"/>
              </a:rPr>
              <a:t>«Активное долголетие»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3976" y="1636776"/>
            <a:ext cx="8760549" cy="4693919"/>
          </a:xfrm>
        </p:spPr>
        <p:txBody>
          <a:bodyPr>
            <a:normAutofit fontScale="70000" lnSpcReduction="20000"/>
          </a:bodyPr>
          <a:lstStyle/>
          <a:p>
            <a:pPr marL="457200" indent="-457200" algn="ctr"/>
            <a:r>
              <a:rPr lang="ru-RU" sz="23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   </a:t>
            </a:r>
            <a:r>
              <a:rPr lang="ru-RU" sz="2300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1). «Лидеры серебряного возраста»</a:t>
            </a:r>
            <a:endParaRPr lang="ru-RU" sz="2300" dirty="0" smtClean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marL="457200" indent="-457200" algn="ctr">
              <a:buNone/>
            </a:pPr>
            <a:r>
              <a:rPr lang="ru-RU" sz="2300" dirty="0" smtClean="0">
                <a:ea typeface="Times New Roman" panose="02020603050405020304" pitchFamily="18" charset="0"/>
              </a:rPr>
              <a:t>         Мотивация серебряных волонтеров к активной </a:t>
            </a:r>
          </a:p>
          <a:p>
            <a:pPr marL="457200" indent="-457200" algn="ctr">
              <a:buNone/>
            </a:pPr>
            <a:r>
              <a:rPr lang="ru-RU" sz="2300" dirty="0" smtClean="0">
                <a:ea typeface="Times New Roman" panose="02020603050405020304" pitchFamily="18" charset="0"/>
              </a:rPr>
              <a:t>добровольческой деятельности, популяризация серебряного </a:t>
            </a:r>
          </a:p>
          <a:p>
            <a:pPr marL="457200" indent="-457200" algn="ctr">
              <a:buNone/>
            </a:pPr>
            <a:r>
              <a:rPr lang="ru-RU" sz="2300" dirty="0" smtClean="0">
                <a:ea typeface="Times New Roman" panose="02020603050405020304" pitchFamily="18" charset="0"/>
              </a:rPr>
              <a:t>волонтерства.</a:t>
            </a:r>
          </a:p>
          <a:p>
            <a:pPr algn="ctr"/>
            <a:r>
              <a:rPr lang="ru-RU" sz="2300" b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	</a:t>
            </a:r>
            <a:r>
              <a:rPr lang="ru-RU" sz="2300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2).</a:t>
            </a:r>
            <a:r>
              <a:rPr lang="ru-RU" sz="2300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</a:t>
            </a:r>
            <a:r>
              <a:rPr lang="ru-RU" sz="2300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Акция «Тепло для старших».</a:t>
            </a:r>
          </a:p>
          <a:p>
            <a:pPr algn="ctr">
              <a:buNone/>
            </a:pPr>
            <a:r>
              <a:rPr lang="ru-RU" sz="2300" dirty="0" smtClean="0">
                <a:ea typeface="Times New Roman" panose="02020603050405020304" pitchFamily="18" charset="0"/>
              </a:rPr>
              <a:t>         Цель- оказать внимание и поддержку одиноким людям старшего поколения в канун Нового Года, Рождества. Организовать сбор теплых вещей, вязанных носочков, с последующей передачей в Покровский Дом престарелых, в участковую больницу в отделение сестринского ухода с. Борисовка.</a:t>
            </a:r>
          </a:p>
          <a:p>
            <a:pPr algn="ctr"/>
            <a:endParaRPr lang="ru-RU" sz="2300" dirty="0" smtClean="0">
              <a:ea typeface="Times New Roman" panose="02020603050405020304" pitchFamily="18" charset="0"/>
            </a:endParaRPr>
          </a:p>
          <a:p>
            <a:pPr algn="ctr"/>
            <a:r>
              <a:rPr lang="ru-RU" sz="2300" b="1" dirty="0" smtClean="0">
                <a:solidFill>
                  <a:srgbClr val="FFFF00"/>
                </a:solidFill>
                <a:ea typeface="Times New Roman" panose="02020603050405020304" pitchFamily="18" charset="0"/>
              </a:rPr>
              <a:t> 	3). Акция «Помоги собраться в школу». Работа волонтерских палаток «В школу с радостью» на территории ежегодной школьной ярмарки «Всё к школе»</a:t>
            </a:r>
            <a:endParaRPr lang="ru-RU" sz="2300" dirty="0" smtClean="0">
              <a:solidFill>
                <a:srgbClr val="FFFF00"/>
              </a:solidFill>
              <a:ea typeface="Times New Roman" panose="02020603050405020304" pitchFamily="18" charset="0"/>
            </a:endParaRPr>
          </a:p>
          <a:p>
            <a:pPr indent="457200" algn="ctr">
              <a:lnSpc>
                <a:spcPct val="115000"/>
              </a:lnSpc>
              <a:buNone/>
            </a:pPr>
            <a:r>
              <a:rPr lang="ru-RU" sz="2300" dirty="0" smtClean="0">
                <a:ea typeface="Times New Roman" panose="02020603050405020304" pitchFamily="18" charset="0"/>
              </a:rPr>
              <a:t>Цель- организация помощи при подготовке к школе детей из многодетных, малообеспеченных семей, семей находящихся в трудной жизненной ситуации. </a:t>
            </a:r>
            <a:endParaRPr lang="ru-RU" dirty="0"/>
          </a:p>
        </p:txBody>
      </p:sp>
      <p:pic>
        <p:nvPicPr>
          <p:cNvPr id="4" name="Рисунок 3" descr="IMG-20200812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2376" y="4233672"/>
            <a:ext cx="1859083" cy="1600200"/>
          </a:xfrm>
          <a:prstGeom prst="rect">
            <a:avLst/>
          </a:prstGeom>
        </p:spPr>
      </p:pic>
      <p:pic>
        <p:nvPicPr>
          <p:cNvPr id="5" name="Рисунок 4" descr="IMG-20210112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7428" y="114194"/>
            <a:ext cx="1323839" cy="1765118"/>
          </a:xfrm>
          <a:prstGeom prst="rect">
            <a:avLst/>
          </a:prstGeom>
        </p:spPr>
      </p:pic>
      <p:pic>
        <p:nvPicPr>
          <p:cNvPr id="6" name="Рисунок 5" descr="IMG-20210114-WA00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00866" y="1776332"/>
            <a:ext cx="1145559" cy="1527412"/>
          </a:xfrm>
          <a:prstGeom prst="rect">
            <a:avLst/>
          </a:prstGeom>
        </p:spPr>
      </p:pic>
      <p:pic>
        <p:nvPicPr>
          <p:cNvPr id="7" name="Рисунок 6" descr="IMG-20200617-WA0047.jpg"/>
          <p:cNvPicPr>
            <a:picLocks noChangeAspect="1"/>
          </p:cNvPicPr>
          <p:nvPr/>
        </p:nvPicPr>
        <p:blipFill>
          <a:blip r:embed="rId5" cstate="print"/>
          <a:srcRect l="5180" r="5180"/>
          <a:stretch>
            <a:fillRect/>
          </a:stretch>
        </p:blipFill>
        <p:spPr>
          <a:xfrm>
            <a:off x="832978" y="424909"/>
            <a:ext cx="2104832" cy="1661994"/>
          </a:xfrm>
          <a:prstGeom prst="rect">
            <a:avLst/>
          </a:prstGeom>
        </p:spPr>
      </p:pic>
      <p:pic>
        <p:nvPicPr>
          <p:cNvPr id="8" name="Рисунок 7" descr="IMG-20210612-WA00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4464" y="2292000"/>
            <a:ext cx="1813560" cy="15301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9425" y="1668870"/>
            <a:ext cx="8186991" cy="4421034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4). «Здоровый образ жизни серебряных волонтеров, людей пожилого возраста».</a:t>
            </a:r>
          </a:p>
          <a:p>
            <a:pPr indent="457200">
              <a:lnSpc>
                <a:spcPct val="115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оздоровительной деятельности для серебряных волонтеров через постоянно работающий клуб «Ассана долголетия», посещения городского бассейна «Чайка», скандинавскую ходьбу, походы «Шаги  здоровья».</a:t>
            </a:r>
          </a:p>
          <a:p>
            <a:pPr indent="457200">
              <a:lnSpc>
                <a:spcPct val="115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5). Акции: «Поможем  вместе».</a:t>
            </a:r>
          </a:p>
          <a:p>
            <a:pPr indent="457200">
              <a:lnSpc>
                <a:spcPct val="115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Цель- организация помощи продуктовыми наборами людям находящихся в трудной жизненной ситуации, одиноким пенсионерам.</a:t>
            </a:r>
          </a:p>
          <a:p>
            <a:pPr indent="457200">
              <a:lnSpc>
                <a:spcPct val="115000"/>
              </a:lnSpc>
            </a:pPr>
            <a:r>
              <a:rPr lang="ru-RU" sz="1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6). Патриотическая акция «Катюша».</a:t>
            </a:r>
          </a:p>
          <a:p>
            <a:pPr indent="457200">
              <a:lnSpc>
                <a:spcPct val="115000"/>
              </a:lnSpc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Шефство серебряных волонтеров над вдовами участников ВОВ. Сбор воспоминаний участников ВОВ и вдов участников ВОВ. Поздравления с Днем Победы.</a:t>
            </a:r>
          </a:p>
          <a:p>
            <a:pPr indent="457200">
              <a:lnSpc>
                <a:spcPct val="115000"/>
              </a:lnSpc>
            </a:pPr>
            <a:endParaRPr lang="ru-RU" sz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IMG-20210311-WA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2113" y="417621"/>
            <a:ext cx="1887663" cy="1415747"/>
          </a:xfrm>
          <a:prstGeom prst="rect">
            <a:avLst/>
          </a:prstGeom>
        </p:spPr>
      </p:pic>
      <p:pic>
        <p:nvPicPr>
          <p:cNvPr id="5" name="Рисунок 4" descr="IMG-20201122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64571" y="229635"/>
            <a:ext cx="2368338" cy="1489437"/>
          </a:xfrm>
          <a:prstGeom prst="rect">
            <a:avLst/>
          </a:prstGeom>
        </p:spPr>
      </p:pic>
      <p:pic>
        <p:nvPicPr>
          <p:cNvPr id="7" name="Рисунок 6" descr="IMG-20210114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0905" y="4992623"/>
            <a:ext cx="2023874" cy="1517905"/>
          </a:xfrm>
          <a:prstGeom prst="rect">
            <a:avLst/>
          </a:prstGeom>
        </p:spPr>
      </p:pic>
      <p:pic>
        <p:nvPicPr>
          <p:cNvPr id="8" name="Picture 3" descr="F:\РАБОЧИЙ СТОЛ\Фото\IMG-20210405-WA0009.jpg"/>
          <p:cNvPicPr>
            <a:picLocks noChangeAspect="1" noChangeArrowheads="1"/>
          </p:cNvPicPr>
          <p:nvPr/>
        </p:nvPicPr>
        <p:blipFill>
          <a:blip r:embed="rId5" cstate="print"/>
          <a:srcRect r="-756"/>
          <a:stretch>
            <a:fillRect/>
          </a:stretch>
        </p:blipFill>
        <p:spPr bwMode="auto">
          <a:xfrm>
            <a:off x="7863840" y="4907727"/>
            <a:ext cx="2286000" cy="1698428"/>
          </a:xfrm>
          <a:prstGeom prst="rect">
            <a:avLst/>
          </a:prstGeom>
          <a:noFill/>
        </p:spPr>
      </p:pic>
      <p:pic>
        <p:nvPicPr>
          <p:cNvPr id="9" name="Рисунок 8" descr="IMG-20210501-WA006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653016" y="2633472"/>
            <a:ext cx="1632204" cy="2176272"/>
          </a:xfrm>
          <a:prstGeom prst="rect">
            <a:avLst/>
          </a:prstGeom>
        </p:spPr>
      </p:pic>
      <p:pic>
        <p:nvPicPr>
          <p:cNvPr id="12" name="Рисунок 11" descr="IMG-20210718-WA0015.jpg"/>
          <p:cNvPicPr>
            <a:picLocks noChangeAspect="1"/>
          </p:cNvPicPr>
          <p:nvPr/>
        </p:nvPicPr>
        <p:blipFill>
          <a:blip r:embed="rId7" cstate="print"/>
          <a:srcRect t="11927" b="13027"/>
          <a:stretch>
            <a:fillRect/>
          </a:stretch>
        </p:blipFill>
        <p:spPr>
          <a:xfrm>
            <a:off x="628461" y="2240280"/>
            <a:ext cx="1666684" cy="222199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3473" y="1074510"/>
            <a:ext cx="8159559" cy="4731930"/>
          </a:xfrm>
        </p:spPr>
        <p:txBody>
          <a:bodyPr>
            <a:normAutofit/>
          </a:bodyPr>
          <a:lstStyle/>
          <a:p>
            <a:pPr indent="457200">
              <a:lnSpc>
                <a:spcPct val="115000"/>
              </a:lnSpc>
            </a:pP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7). Уссурийская школа «Серебряное волонтерство».</a:t>
            </a:r>
          </a:p>
          <a:p>
            <a:pPr indent="457200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Обучение людей пожилого возраста методикой ведения  добровольческой деятельности. Проведение семинаров, круглых столов,  тренингов по данному направлению, мастер классов. Работа спец. курсов «Кибербезопастность», «Серебряный возраст в онлайне», «Цифровая грамотность». </a:t>
            </a:r>
          </a:p>
          <a:p>
            <a:pPr indent="457200">
              <a:lnSpc>
                <a:spcPct val="115000"/>
              </a:lnSpc>
            </a:pPr>
            <a:r>
              <a:rPr lang="ru-RU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8). «Я - активный гражданин России».</a:t>
            </a:r>
          </a:p>
          <a:p>
            <a:pPr indent="457200">
              <a:lnSpc>
                <a:spcPct val="115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Мотивация серебряных волонтеров, людей пожилого возраста на участие в Российских праздниках, избирательных компаниях, общероссийский акциях, митингах, общегородских мероприятиях.</a:t>
            </a:r>
          </a:p>
          <a:p>
            <a:pPr indent="457200">
              <a:lnSpc>
                <a:spcPct val="115000"/>
              </a:lnSpc>
            </a:pPr>
            <a:endParaRPr lang="ru-RU" sz="1800" dirty="0"/>
          </a:p>
        </p:txBody>
      </p:sp>
      <p:pic>
        <p:nvPicPr>
          <p:cNvPr id="4" name="Рисунок 3" descr="IMG-20210225-WA0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4960" y="5038344"/>
            <a:ext cx="1791446" cy="1310501"/>
          </a:xfrm>
          <a:prstGeom prst="rect">
            <a:avLst/>
          </a:prstGeom>
        </p:spPr>
      </p:pic>
      <p:pic>
        <p:nvPicPr>
          <p:cNvPr id="5" name="Рисунок 4" descr="IMG-20200601-WA0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588" y="1232679"/>
            <a:ext cx="1763827" cy="2351769"/>
          </a:xfrm>
          <a:prstGeom prst="rect">
            <a:avLst/>
          </a:prstGeom>
        </p:spPr>
      </p:pic>
      <p:pic>
        <p:nvPicPr>
          <p:cNvPr id="7" name="Рисунок 6" descr="IMG-20210226-WA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6816" y="4901184"/>
            <a:ext cx="1738074" cy="14954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34855" y="4876498"/>
            <a:ext cx="1848699" cy="1313990"/>
          </a:xfrm>
          <a:prstGeom prst="rect">
            <a:avLst/>
          </a:prstGeom>
        </p:spPr>
      </p:pic>
      <p:pic>
        <p:nvPicPr>
          <p:cNvPr id="9" name="Рисунок 8" descr="IMG-20210704-WA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46780" y="1033272"/>
            <a:ext cx="1383602" cy="24597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999" y="242406"/>
            <a:ext cx="9404723" cy="1400530"/>
          </a:xfrm>
        </p:spPr>
        <p:txBody>
          <a:bodyPr/>
          <a:lstStyle/>
          <a:p>
            <a:pPr algn="ctr"/>
            <a:r>
              <a:rPr lang="ru-RU" sz="2800" dirty="0" smtClean="0"/>
              <a:t>М</a:t>
            </a:r>
            <a:r>
              <a:rPr lang="ru-RU" sz="2950" dirty="0" smtClean="0"/>
              <a:t>етоды по реализации </a:t>
            </a:r>
            <a:br>
              <a:rPr lang="ru-RU" sz="2950" dirty="0" smtClean="0"/>
            </a:br>
            <a:r>
              <a:rPr lang="ru-RU" sz="2950" dirty="0" smtClean="0"/>
              <a:t>и способы достижения</a:t>
            </a:r>
            <a:endParaRPr lang="ru-RU" sz="295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8408" y="1133856"/>
            <a:ext cx="8946541" cy="5013959"/>
          </a:xfrm>
        </p:spPr>
        <p:txBody>
          <a:bodyPr>
            <a:normAutofit/>
          </a:bodyPr>
          <a:lstStyle/>
          <a:p>
            <a:r>
              <a:rPr lang="ru-RU" sz="1600" dirty="0" smtClean="0"/>
              <a:t>Установить контакт с государственными учреждениями и  общественными организациями с целью социального партнерства, для организации мероприятий дискуссионного и обучающего формата, клубных объединений, мастер-классов и кружков по интересам,  участию в выставке – ярмарке «Долголетие по – приморски»;</a:t>
            </a:r>
          </a:p>
          <a:p>
            <a:r>
              <a:rPr lang="ru-RU" sz="1600" dirty="0" smtClean="0"/>
              <a:t>На площадке помещения организации «Женщины Уссурийска» по ул. Горького, 47 организовывать: образовательные  семинары и тренинги с психологом, «Уроки здоровья» с презентацией фиточаев, клуб «Лучшие кулинарные рецепты» с дегустацией кондитерских изделий, изготовленных собственными руками, занятия кружка-студии современного декоративного искусства «Алмазная мозаика», объединения любителей чтения, поэзии и киноискусства, с просмотром кинофильмов, чтением книг, мастер-классы «Кройки и шитья» и рукоделия.</a:t>
            </a:r>
          </a:p>
          <a:p>
            <a:endParaRPr lang="ru-RU" sz="14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-20210708-WA00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59290" y="3895344"/>
            <a:ext cx="1632204" cy="2176272"/>
          </a:xfrm>
          <a:prstGeom prst="rect">
            <a:avLst/>
          </a:prstGeom>
        </p:spPr>
      </p:pic>
      <p:pic>
        <p:nvPicPr>
          <p:cNvPr id="7" name="Рисунок 6" descr="IMG-20210706-WA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0287" y="694944"/>
            <a:ext cx="1763820" cy="2423160"/>
          </a:xfrm>
          <a:prstGeom prst="rect">
            <a:avLst/>
          </a:prstGeom>
        </p:spPr>
      </p:pic>
      <p:pic>
        <p:nvPicPr>
          <p:cNvPr id="8" name="Рисунок 7" descr="IMG-20200607-WA0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7282" y="4343400"/>
            <a:ext cx="1885950" cy="2514600"/>
          </a:xfrm>
          <a:prstGeom prst="rect">
            <a:avLst/>
          </a:prstGeom>
        </p:spPr>
      </p:pic>
      <p:pic>
        <p:nvPicPr>
          <p:cNvPr id="15" name="Рисунок 14" descr="IMG-20201101-WA00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688" y="4453128"/>
            <a:ext cx="2865120" cy="21488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388</TotalTime>
  <Words>683</Words>
  <Application>Microsoft Office PowerPoint</Application>
  <PresentationFormat>Произвольный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Ион</vt:lpstr>
      <vt:lpstr>Слайд 1</vt:lpstr>
      <vt:lpstr> У людей после выхода на пенсию резко обрываются социальные связи, что приводит к ощущению одиночества и не востребованности  и, как следствие, пенсионеры, особенно женщины часто впадают в уныние, которое приводит к депрессии, а это, в свою очередь, влияет на психологическое и физическое здоровье людей пожилого возраста. </vt:lpstr>
      <vt:lpstr>Слайд 3</vt:lpstr>
      <vt:lpstr>Слайд 4</vt:lpstr>
      <vt:lpstr>Слайд 5</vt:lpstr>
      <vt:lpstr>        Основные направления деятельности  Уссурийского центра  «Активное долголетие»</vt:lpstr>
      <vt:lpstr>Слайд 7</vt:lpstr>
      <vt:lpstr>Слайд 8</vt:lpstr>
      <vt:lpstr>Методы по реализации  и способы достижения</vt:lpstr>
      <vt:lpstr>Показатели и ожидаемые результаты реализации проекта.     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Создание Уссурийского женского центра           «Добровольцы серебряного Возраста»</dc:title>
  <dc:creator>User</dc:creator>
  <cp:lastModifiedBy>MAG</cp:lastModifiedBy>
  <cp:revision>49</cp:revision>
  <dcterms:created xsi:type="dcterms:W3CDTF">2020-07-15T13:33:01Z</dcterms:created>
  <dcterms:modified xsi:type="dcterms:W3CDTF">2021-07-25T07:05:51Z</dcterms:modified>
</cp:coreProperties>
</file>