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1" r:id="rId2"/>
    <p:sldId id="270" r:id="rId3"/>
    <p:sldId id="272" r:id="rId4"/>
    <p:sldId id="258" r:id="rId5"/>
    <p:sldId id="256" r:id="rId6"/>
    <p:sldId id="263" r:id="rId7"/>
    <p:sldId id="266" r:id="rId8"/>
    <p:sldId id="259" r:id="rId9"/>
    <p:sldId id="262" r:id="rId10"/>
    <p:sldId id="264" r:id="rId11"/>
    <p:sldId id="260" r:id="rId12"/>
    <p:sldId id="261" r:id="rId13"/>
    <p:sldId id="265" r:id="rId14"/>
    <p:sldId id="274" r:id="rId15"/>
    <p:sldId id="268" r:id="rId16"/>
    <p:sldId id="269" r:id="rId17"/>
    <p:sldId id="275" r:id="rId18"/>
    <p:sldId id="273" r:id="rId19"/>
    <p:sldId id="276" r:id="rId2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E77AA-AC17-441B-A907-607A1F1EE1BE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A5738-F052-4DEF-BF31-6C953CFC1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473D-A47C-47DD-8AD2-53A37B0C885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40B04C-FE45-4DA0-BD54-C15BB84CC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473D-A47C-47DD-8AD2-53A37B0C885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B04C-FE45-4DA0-BD54-C15BB84CC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473D-A47C-47DD-8AD2-53A37B0C885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B04C-FE45-4DA0-BD54-C15BB84CC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473D-A47C-47DD-8AD2-53A37B0C885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40B04C-FE45-4DA0-BD54-C15BB84CC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473D-A47C-47DD-8AD2-53A37B0C885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B04C-FE45-4DA0-BD54-C15BB84CC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473D-A47C-47DD-8AD2-53A37B0C885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B04C-FE45-4DA0-BD54-C15BB84CC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473D-A47C-47DD-8AD2-53A37B0C885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940B04C-FE45-4DA0-BD54-C15BB84CC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473D-A47C-47DD-8AD2-53A37B0C885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B04C-FE45-4DA0-BD54-C15BB84CC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473D-A47C-47DD-8AD2-53A37B0C885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B04C-FE45-4DA0-BD54-C15BB84CC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473D-A47C-47DD-8AD2-53A37B0C885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B04C-FE45-4DA0-BD54-C15BB84CC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473D-A47C-47DD-8AD2-53A37B0C885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B04C-FE45-4DA0-BD54-C15BB84CC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22473D-A47C-47DD-8AD2-53A37B0C885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40B04C-FE45-4DA0-BD54-C15BB84CC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olgadmin.ru/d/branches/soc/zhil/" TargetMode="External"/><Relationship Id="rId3" Type="http://schemas.openxmlformats.org/officeDocument/2006/relationships/hyperlink" Target="https://vk.com/rc_vo" TargetMode="External"/><Relationship Id="rId7" Type="http://schemas.openxmlformats.org/officeDocument/2006/relationships/hyperlink" Target="https://ok.ru/" TargetMode="External"/><Relationship Id="rId2" Type="http://schemas.openxmlformats.org/officeDocument/2006/relationships/hyperlink" Target="https://vk.com/id1874997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club14754210" TargetMode="External"/><Relationship Id="rId5" Type="http://schemas.openxmlformats.org/officeDocument/2006/relationships/hyperlink" Target="https://vk.com/event39806639" TargetMode="External"/><Relationship Id="rId4" Type="http://schemas.openxmlformats.org/officeDocument/2006/relationships/hyperlink" Target="https://vk.com/centermol_3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lga_svet62@inbox.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10600" cy="8826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 1955 году была установлена стела с       </a:t>
            </a:r>
            <a:b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мемориальной табличкой из бронзы, на которой                    рассказывается об обороне  острова </a:t>
            </a:r>
            <a:r>
              <a:rPr lang="ru-RU" sz="20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Людникова</a:t>
            </a:r>
            <a: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7158" y="1928802"/>
            <a:ext cx="4290556" cy="63976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                        Сейчас                 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714876" y="1857364"/>
            <a:ext cx="4292241" cy="639762"/>
          </a:xfrm>
        </p:spPr>
        <p:txBody>
          <a:bodyPr>
            <a:normAutofit fontScale="25000" lnSpcReduction="20000"/>
          </a:bodyPr>
          <a:lstStyle/>
          <a:p>
            <a:endParaRPr lang="ru-RU" sz="2200" dirty="0" smtClean="0">
              <a:solidFill>
                <a:schemeClr val="accent1"/>
              </a:solidFill>
            </a:endParaRPr>
          </a:p>
          <a:p>
            <a:endParaRPr lang="ru-RU" sz="2200" dirty="0" smtClean="0">
              <a:solidFill>
                <a:schemeClr val="accent1"/>
              </a:solidFill>
            </a:endParaRPr>
          </a:p>
          <a:p>
            <a:endParaRPr lang="ru-RU" sz="2200" dirty="0" smtClean="0">
              <a:solidFill>
                <a:schemeClr val="accent1"/>
              </a:solidFill>
            </a:endParaRPr>
          </a:p>
          <a:p>
            <a:r>
              <a:rPr lang="ru-RU" sz="8000" dirty="0" smtClean="0">
                <a:solidFill>
                  <a:schemeClr val="accent1"/>
                </a:solidFill>
              </a:rPr>
              <a:t>После проведения  субботников</a:t>
            </a:r>
          </a:p>
          <a:p>
            <a:endParaRPr lang="ru-RU" dirty="0"/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7158" y="2786058"/>
            <a:ext cx="4291012" cy="3218259"/>
          </a:xfrm>
        </p:spPr>
      </p:pic>
      <p:pic>
        <p:nvPicPr>
          <p:cNvPr id="6" name="Содержимое 5" descr="aZvckzaPwn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4876" y="2786058"/>
            <a:ext cx="4289425" cy="321706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10600" cy="8826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Братская могила воинов 138-й дивизии</a:t>
            </a:r>
            <a:endParaRPr lang="ru-RU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85720" y="1214422"/>
            <a:ext cx="4290556" cy="639762"/>
          </a:xfrm>
        </p:spPr>
        <p:txBody>
          <a:bodyPr/>
          <a:lstStyle/>
          <a:p>
            <a:r>
              <a:rPr lang="ru-RU" dirty="0" smtClean="0"/>
              <a:t>                    </a:t>
            </a:r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Сейчас</a:t>
            </a:r>
            <a:endParaRPr lang="ru-RU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3438" y="1142984"/>
            <a:ext cx="4292241" cy="639762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solidFill>
                <a:schemeClr val="accent1"/>
              </a:solidFill>
            </a:endParaRPr>
          </a:p>
          <a:p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sz="7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После проведения  </a:t>
            </a:r>
          </a:p>
          <a:p>
            <a:r>
              <a:rPr lang="ru-RU" sz="7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    субботников</a:t>
            </a:r>
          </a:p>
          <a:p>
            <a:endParaRPr lang="ru-RU" sz="2200" dirty="0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42910" y="2000240"/>
            <a:ext cx="2956322" cy="3941762"/>
          </a:xfrm>
        </p:spPr>
      </p:pic>
      <p:pic>
        <p:nvPicPr>
          <p:cNvPr id="6" name="Содержимое 5" descr="Qc5Dy3aoTtQ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86380" y="2000240"/>
            <a:ext cx="2956322" cy="39417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610600" cy="8826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Братская могила воинов 138-й дивизии</a:t>
            </a:r>
            <a:endParaRPr lang="ru-RU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7158" y="2214554"/>
            <a:ext cx="4290556" cy="63976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     Сейчас</a:t>
            </a:r>
            <a:endParaRPr lang="ru-RU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3438" y="2357430"/>
            <a:ext cx="4292241" cy="63976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После проведения  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    субботников</a:t>
            </a:r>
          </a:p>
          <a:p>
            <a:endParaRPr lang="ru-RU" dirty="0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3143248"/>
            <a:ext cx="4291012" cy="2862105"/>
          </a:xfrm>
        </p:spPr>
      </p:pic>
      <p:pic>
        <p:nvPicPr>
          <p:cNvPr id="6" name="Содержимое 5" descr="6i7xhBleN-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7752" y="3286124"/>
            <a:ext cx="4039985" cy="269332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10600" cy="8826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Павшим воинам-связистам посвящен  </a:t>
            </a:r>
            <a:b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                        памятник «Ролик» </a:t>
            </a:r>
            <a:endParaRPr lang="ru-RU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85786" y="1357298"/>
            <a:ext cx="4040188" cy="639762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Сейчас</a:t>
            </a:r>
            <a:endParaRPr lang="ru-RU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714876" y="1285860"/>
            <a:ext cx="4292241" cy="639762"/>
          </a:xfrm>
        </p:spPr>
        <p:txBody>
          <a:bodyPr>
            <a:normAutofit fontScale="92500" lnSpcReduction="20000"/>
          </a:bodyPr>
          <a:lstStyle/>
          <a:p>
            <a:r>
              <a:rPr lang="ru-RU" sz="19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После проведения  </a:t>
            </a:r>
          </a:p>
          <a:p>
            <a:r>
              <a:rPr lang="ru-RU" sz="19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  субботников</a:t>
            </a:r>
          </a:p>
          <a:p>
            <a:endParaRPr lang="ru-RU" sz="2200" dirty="0"/>
          </a:p>
        </p:txBody>
      </p:sp>
      <p:pic>
        <p:nvPicPr>
          <p:cNvPr id="5" name="Содержимое 4" descr="IMG_20190815_09405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57224" y="2071678"/>
            <a:ext cx="2951140" cy="3941762"/>
          </a:xfrm>
        </p:spPr>
      </p:pic>
      <p:pic>
        <p:nvPicPr>
          <p:cNvPr id="6" name="Содержимое 5" descr="Rghmq7GXF3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57818" y="2071678"/>
            <a:ext cx="2951140" cy="39417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mwK-tiTEoIc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714488"/>
            <a:ext cx="2623216" cy="3951288"/>
          </a:xfrm>
        </p:spPr>
      </p:pic>
      <p:pic>
        <p:nvPicPr>
          <p:cNvPr id="8" name="Содержимое 7" descr="HNhzMiQqDK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214554"/>
            <a:ext cx="4041775" cy="268399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endParaRPr lang="ru-RU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kNAMHTGrKa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884218"/>
            <a:ext cx="4191000" cy="4156364"/>
          </a:xfrm>
        </p:spPr>
      </p:pic>
      <p:pic>
        <p:nvPicPr>
          <p:cNvPr id="6" name="Содержимое 5" descr="9qWrsZf90B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99907" y="2621972"/>
            <a:ext cx="4039985" cy="268085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mnXQjSEoqj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4038600" cy="2681883"/>
          </a:xfrm>
        </p:spPr>
      </p:pic>
      <p:pic>
        <p:nvPicPr>
          <p:cNvPr id="6" name="Содержимое 5" descr="N4FP_GGWhM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285728"/>
            <a:ext cx="4038600" cy="2703969"/>
          </a:xfrm>
        </p:spPr>
      </p:pic>
      <p:pic>
        <p:nvPicPr>
          <p:cNvPr id="7" name="Рисунок 6" descr="yttle0eRPz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3214686"/>
            <a:ext cx="2857520" cy="3357586"/>
          </a:xfrm>
          <a:prstGeom prst="rect">
            <a:avLst/>
          </a:prstGeom>
        </p:spPr>
      </p:pic>
      <p:pic>
        <p:nvPicPr>
          <p:cNvPr id="8" name="Рисунок 7" descr="LhBb7r66E1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3357562"/>
            <a:ext cx="2857520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    Качественные Результаты проекта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Чтобы быть патриотом своего города, нужно знать его историю. Возрождение патриотизма- важнейшая духовно-нравственная и социальная основа для воспитания гражданина , что является главным условием национального возрождения. 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В результате проводимых образовательных экскурсий молодежь посетит героические места и узнает историю "Острова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Людникова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" из уст серебряных волонтеров, ветеранов Великой Отечественной войны.  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Произойдет сближение поколений и возрождение идей наставничества. 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Молодежь узнает о правилах посадки растений, совместимости их и правилах ухода за ними. 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Будет  убрана и благоустроена территория мемориального  комплекса "Остров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Людникова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" : высажены саженцы деревьев, кустарников и роз. Будет разработан график субботников на территории комплекса.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По предварительной договоренности с ЖК;Х "Остров </a:t>
            </a:r>
            <a:r>
              <a:rPr lang="ru-RU" sz="1800" dirty="0" err="1" smtClean="0"/>
              <a:t>Людникова</a:t>
            </a:r>
            <a:r>
              <a:rPr lang="ru-RU" sz="1800" dirty="0" smtClean="0"/>
              <a:t>" будут предоставлены во временное пользование грабли, лопаты, ведра, шланги. Предоставлены машины для вывоза мусора и для первых поливов саженцев.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                Количественные Результаты проекта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Предполагаемое количество участников проекта:</a:t>
            </a:r>
          </a:p>
          <a:p>
            <a:r>
              <a:rPr lang="ru-RU" sz="1800" dirty="0" smtClean="0"/>
              <a:t>    Молодые волонтеры                                   –  50 чел.</a:t>
            </a:r>
          </a:p>
          <a:p>
            <a:r>
              <a:rPr lang="ru-RU" sz="1800" dirty="0" smtClean="0"/>
              <a:t>    Серебряные волонтеры                               - 30 чел.</a:t>
            </a:r>
          </a:p>
          <a:p>
            <a:r>
              <a:rPr lang="ru-RU" sz="1800" dirty="0" smtClean="0"/>
              <a:t>     Сотрудники ЖКХ  «Остров </a:t>
            </a:r>
            <a:r>
              <a:rPr lang="ru-RU" sz="1800" dirty="0" err="1" smtClean="0"/>
              <a:t>Людникова</a:t>
            </a:r>
            <a:r>
              <a:rPr lang="ru-RU" sz="1800" dirty="0" smtClean="0"/>
              <a:t>»    – 20 чел.   </a:t>
            </a:r>
          </a:p>
          <a:p>
            <a:r>
              <a:rPr lang="ru-RU" sz="1800" dirty="0" smtClean="0"/>
              <a:t>  </a:t>
            </a:r>
          </a:p>
          <a:p>
            <a:r>
              <a:rPr lang="ru-RU" sz="1800" dirty="0" smtClean="0"/>
              <a:t> Предполагаемое количество посаженных саженцев: </a:t>
            </a:r>
          </a:p>
          <a:p>
            <a:r>
              <a:rPr lang="ru-RU" sz="1800" dirty="0" smtClean="0"/>
              <a:t>Туя                         - </a:t>
            </a:r>
            <a:r>
              <a:rPr lang="ru-RU" sz="1800" dirty="0" smtClean="0"/>
              <a:t>  4</a:t>
            </a:r>
            <a:endParaRPr lang="ru-RU" sz="1800" dirty="0" smtClean="0"/>
          </a:p>
          <a:p>
            <a:r>
              <a:rPr lang="ru-RU" sz="1800" dirty="0" smtClean="0"/>
              <a:t>Можжевельник    </a:t>
            </a:r>
            <a:r>
              <a:rPr lang="ru-RU" sz="1800" dirty="0" smtClean="0"/>
              <a:t>– </a:t>
            </a:r>
            <a:r>
              <a:rPr lang="ru-RU" sz="1800" dirty="0" smtClean="0"/>
              <a:t> 20</a:t>
            </a:r>
            <a:endParaRPr lang="ru-RU" sz="1800" dirty="0" smtClean="0"/>
          </a:p>
          <a:p>
            <a:r>
              <a:rPr lang="ru-RU" sz="1800" dirty="0" smtClean="0"/>
              <a:t> Деревья               - </a:t>
            </a:r>
            <a:r>
              <a:rPr lang="ru-RU" sz="1800" dirty="0" smtClean="0"/>
              <a:t> 10</a:t>
            </a:r>
            <a:endParaRPr lang="ru-RU" sz="1800" dirty="0" smtClean="0"/>
          </a:p>
          <a:p>
            <a:r>
              <a:rPr lang="ru-RU" sz="1800" dirty="0" smtClean="0"/>
              <a:t>Розы                     </a:t>
            </a:r>
            <a:r>
              <a:rPr lang="ru-RU" sz="1800" dirty="0" smtClean="0"/>
              <a:t> </a:t>
            </a:r>
            <a:r>
              <a:rPr lang="ru-RU" sz="1800" dirty="0" smtClean="0"/>
              <a:t>- 300</a:t>
            </a:r>
          </a:p>
          <a:p>
            <a:endParaRPr lang="ru-RU" sz="1800" dirty="0" smtClean="0"/>
          </a:p>
          <a:p>
            <a:r>
              <a:rPr lang="ru-RU" sz="1800" dirty="0" smtClean="0"/>
              <a:t>  Предполагаемое количество экскурсий - 5    </a:t>
            </a:r>
            <a:endParaRPr lang="ru-RU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О прошедших и планируемых мероприятиях проекта информация будет выкладываться в социальные сети.</a:t>
            </a: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  <a:hlinkClick r:id="rId2"/>
              </a:rPr>
              <a:t>https://vk.com/id18749976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  <a:hlinkClick r:id="rId3"/>
              </a:rPr>
              <a:t>https://vk.com/rc_vo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  <a:hlinkClick r:id="rId4"/>
              </a:rPr>
              <a:t>https://vk.com/centermol_34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  <a:hlinkClick r:id="rId5"/>
              </a:rPr>
              <a:t>https://vk.com/event39806639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  <a:hlinkClick r:id="rId6"/>
              </a:rPr>
              <a:t>https://vk.com/club14754210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  <a:hlinkClick r:id="rId7"/>
              </a:rPr>
              <a:t>https://ok.ru/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  <a:hlinkClick r:id="rId8"/>
              </a:rPr>
              <a:t>http://www.volgadmin.ru/d/branches/soc/zhil/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-02-04_13-56-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3857651" cy="2714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9190" y="3071810"/>
            <a:ext cx="3957878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 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Золотаревой Ольги Сергеевны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https://vk.com/id18749976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olga_svet62@inbox.ru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Волгоград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3429000"/>
            <a:ext cx="4516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Сохранение исторической памяти,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развитие гражданского патриотизма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500042"/>
            <a:ext cx="4955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Конкурс «Доброволец России – 2020»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100010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Номинация «Уверенные в будущем»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21431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Arial Narrow" pitchFamily="34" charset="0"/>
                <a:cs typeface="Arial" pitchFamily="34" charset="0"/>
              </a:rPr>
              <a:t>« Герои Сталинградской битвы.</a:t>
            </a:r>
            <a:endParaRPr lang="en-US" sz="2400" b="1" dirty="0" smtClean="0">
              <a:latin typeface="Arial Narrow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  <a:cs typeface="Arial" pitchFamily="34" charset="0"/>
              </a:rPr>
              <a:t>    </a:t>
            </a:r>
            <a:r>
              <a:rPr lang="ru-RU" sz="2400" b="1" dirty="0" smtClean="0">
                <a:latin typeface="Arial Narrow" pitchFamily="34" charset="0"/>
                <a:cs typeface="Arial" pitchFamily="34" charset="0"/>
              </a:rPr>
              <a:t> «Остров </a:t>
            </a:r>
            <a:r>
              <a:rPr lang="ru-RU" sz="2400" b="1" dirty="0" err="1" smtClean="0">
                <a:latin typeface="Arial Narrow" pitchFamily="34" charset="0"/>
                <a:cs typeface="Arial" pitchFamily="34" charset="0"/>
              </a:rPr>
              <a:t>Людникова</a:t>
            </a:r>
            <a:r>
              <a:rPr lang="ru-RU" sz="2400" b="1" dirty="0" smtClean="0">
                <a:latin typeface="Arial Narrow" pitchFamily="34" charset="0"/>
                <a:cs typeface="Arial" pitchFamily="34" charset="0"/>
              </a:rPr>
              <a:t>»</a:t>
            </a:r>
            <a:endParaRPr lang="ru-RU" sz="2400" b="1" dirty="0">
              <a:latin typeface="Arial Narrow" pitchFamily="34" charset="0"/>
            </a:endParaRPr>
          </a:p>
        </p:txBody>
      </p:sp>
      <p:pic>
        <p:nvPicPr>
          <p:cNvPr id="9" name="Рисунок 8" descr="MyColl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214686"/>
            <a:ext cx="3786214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9296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районе одного из самых крупных заводов Волгограда находится исторический памятник героям, защищавшим Сталинград. 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Мемориальный комплекс Остров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Людникова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– территория по берегу Волги   (700х400 метров), где во время Сталинградской битвы находился участок обороны  138-й Краснознаменной дивизии, командующим которой был генерал-  полковник  Иван Ильич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Людников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Эта достопримечательность хоть и стоит на берегу реки, но островом названа лишь символично. Из-за отдаленности от центра Волгограда и от его основных туристических мест она не пользуется большой популярностью ни у гостей города, ни у местных жителей, хотя и является одним из главных городских памятников, рассказывающих о кровавых событиях Великой Отечественной войны. Добраться сюда довольно непросто, кроме того, на месте нет экскурсоводов, касс с билетами и киосков с сувенирами. Вместо этого — руины довоенных построек, мемориалы, братские могилы, тишина и спокойствие... Памятные места «Острова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Людникова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 сейчас находятся в запустении: к ним не ведут указатели, большинство конструкций давно не реставрировали. Расположены захоронения воинов и мемориалы в разных частях жилого района, прямо рядом с территорией завода.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166843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рамках проекта планируется проведение экскурсионных субботников, которые преобразят территорию мемориала  и помогут подрастающему поколению узнать   об истории сражения в пос. Нижние Баррикады во время Сталинградской битвы. Участие в этом проекте молодежи и людей старшего поколения  будет способствовать их сближению и формированию у молодежи духовно-нравственных ценностей.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Дерево – символ жизни на земле. Оно символизирует как новую жизнь, так и память о войне.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357554" y="273050"/>
            <a:ext cx="5572164" cy="5853113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>
                <a:latin typeface="Arial" pitchFamily="34" charset="0"/>
                <a:cs typeface="Arial" pitchFamily="34" charset="0"/>
              </a:rPr>
              <a:t>       Утром 14.10.1942 6-ая полевая армия                                                                        вермахта пошла в наступление. Главный удар немецкое командование рассчитывало </a:t>
            </a:r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нанес-ти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 в сторону волгоградского тракторного </a:t>
            </a:r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заво-да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,   завода «Баррикады», куда и направили три  немецкие пехоты и 2 танковые дивизии. 15.10.1942 немецкие войска вышли к Волге несколько севернее завода «Баррикады».  Спустя еще один день, 16.10.1942, в Сталинград переправили 138 дивизию (из состава 64 армии) полковника Ивана </a:t>
            </a:r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Людникова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, в честь которого и будет назван мемориал «остров </a:t>
            </a:r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Людникова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». 138 дивизия заняла оборону в районе Нижнего поселка Волгограда. 10.11.1942 войска </a:t>
            </a:r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про-тивника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 начали наступление, и уже 11.11.1942 армии вермахта удалось овладеть южной частью завода «Баррикады», а также </a:t>
            </a:r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прорва-ться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 к реке Волге на участке шириной всего в 500 метров. 138 дивизия на протяжении 40 дней сражалась с подразделениями трех </a:t>
            </a:r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ди-визий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 вермахта и удерживала площадку 700х400 метров (будущий Остров </a:t>
            </a:r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Людникова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 в Волгограде), будучи отрезанной от основных сил 62-ой армии под командованием Василия Чуйкова. 21 декабря 1942 года 138 дивизия перешла в наступление и сняла блокаду с юга.</a:t>
            </a:r>
            <a:br>
              <a:rPr lang="ru-RU" sz="7200" dirty="0" smtClean="0">
                <a:latin typeface="Arial" pitchFamily="34" charset="0"/>
                <a:cs typeface="Arial" pitchFamily="34" charset="0"/>
              </a:rPr>
            </a:br>
            <a:r>
              <a:rPr lang="ru-RU" sz="7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7200" dirty="0" smtClean="0">
                <a:latin typeface="Arial" pitchFamily="34" charset="0"/>
                <a:cs typeface="Arial" pitchFamily="34" charset="0"/>
              </a:rPr>
            </a:br>
            <a:r>
              <a:rPr lang="ru-RU" sz="7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7200" dirty="0" smtClean="0">
                <a:latin typeface="Arial" pitchFamily="34" charset="0"/>
                <a:cs typeface="Arial" pitchFamily="34" charset="0"/>
              </a:rPr>
            </a:br>
            <a:r>
              <a:rPr lang="ru-RU" sz="7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7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800px-Герой_Советского_Союза_Иван_Ильич_Людников_у_памятного_знака_на__Острове_Людникова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42918"/>
            <a:ext cx="3429024" cy="4857784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10600" cy="882650"/>
          </a:xfrm>
        </p:spPr>
        <p:txBody>
          <a:bodyPr>
            <a:noAutofit/>
          </a:bodyPr>
          <a:lstStyle/>
          <a:p>
            <a:endParaRPr lang="ru-RU" sz="2000" b="1" dirty="0">
              <a:solidFill>
                <a:schemeClr val="accent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7158" y="2714620"/>
            <a:ext cx="4040188" cy="531825"/>
          </a:xfrm>
        </p:spPr>
        <p:txBody>
          <a:bodyPr/>
          <a:lstStyle/>
          <a:p>
            <a:r>
              <a:rPr lang="ru-RU" dirty="0" smtClean="0"/>
              <a:t>                </a:t>
            </a:r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Сейчас</a:t>
            </a:r>
            <a:endParaRPr lang="ru-RU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14876" y="2857496"/>
            <a:ext cx="4041775" cy="531825"/>
          </a:xfrm>
        </p:spPr>
        <p:txBody>
          <a:bodyPr>
            <a:normAutofit fontScale="25000" lnSpcReduction="20000"/>
          </a:bodyPr>
          <a:lstStyle/>
          <a:p>
            <a:endParaRPr lang="ru-RU" sz="2200" dirty="0" smtClean="0">
              <a:solidFill>
                <a:schemeClr val="accent1"/>
              </a:solidFill>
            </a:endParaRPr>
          </a:p>
          <a:p>
            <a:endParaRPr lang="ru-RU" sz="2200" dirty="0" smtClean="0">
              <a:solidFill>
                <a:schemeClr val="accent1"/>
              </a:solidFill>
            </a:endParaRPr>
          </a:p>
          <a:p>
            <a:r>
              <a:rPr lang="ru-RU" sz="7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После проведения   </a:t>
            </a:r>
          </a:p>
          <a:p>
            <a:r>
              <a:rPr lang="ru-RU" sz="7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субботников</a:t>
            </a:r>
          </a:p>
          <a:p>
            <a:endParaRPr lang="ru-RU" sz="8000" dirty="0"/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3643314"/>
            <a:ext cx="4040188" cy="2323897"/>
          </a:xfrm>
        </p:spPr>
      </p:pic>
      <p:pic>
        <p:nvPicPr>
          <p:cNvPr id="8" name="Содержимое 7" descr="x_qsPM6YEw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643314"/>
            <a:ext cx="4039985" cy="2323407"/>
          </a:xfrm>
        </p:spPr>
      </p:pic>
      <p:sp>
        <p:nvSpPr>
          <p:cNvPr id="9" name="Прямоугольник 8"/>
          <p:cNvSpPr/>
          <p:nvPr/>
        </p:nvSpPr>
        <p:spPr>
          <a:xfrm>
            <a:off x="571472" y="500042"/>
            <a:ext cx="8477385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 состав мемориала «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Остров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Людникова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входит несколько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объектов. Самый  известный – разрушенное двухэтажное кирпичное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Здание командного пункта дивизии, построенное в начале ХХ века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как жилой  дом директора завода «Баррикады».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Башня танка Т-34, которая входит в памятный комплекс «Линия обороны». </a:t>
            </a:r>
            <a:endParaRPr lang="ru-RU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1500166" y="500042"/>
            <a:ext cx="6000792" cy="639762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accent1"/>
              </a:solidFill>
            </a:endParaRPr>
          </a:p>
          <a:p>
            <a:endParaRPr lang="ru-RU" dirty="0" smtClean="0">
              <a:solidFill>
                <a:schemeClr val="accent1"/>
              </a:solidFill>
            </a:endParaRPr>
          </a:p>
        </p:txBody>
      </p:sp>
      <p:pic>
        <p:nvPicPr>
          <p:cNvPr id="5" name="Содержимое 4" descr="14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071670" y="1785926"/>
            <a:ext cx="5286412" cy="3929090"/>
          </a:xfrm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85720" y="2071678"/>
            <a:ext cx="4290556" cy="639762"/>
          </a:xfrm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Сейчас</a:t>
            </a:r>
            <a:endParaRPr lang="ru-RU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572000" y="1928802"/>
            <a:ext cx="4292241" cy="639762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</a:t>
            </a:r>
          </a:p>
          <a:p>
            <a:r>
              <a:rPr lang="ru-RU" sz="7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После проведения                   </a:t>
            </a:r>
          </a:p>
          <a:p>
            <a:r>
              <a:rPr lang="ru-RU" sz="7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  субботников</a:t>
            </a:r>
            <a:endParaRPr lang="ru-RU" sz="7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1472" y="2857496"/>
            <a:ext cx="371477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bIsEx0ON-l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2786058"/>
            <a:ext cx="4289425" cy="3215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285728"/>
            <a:ext cx="67866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</a:rPr>
              <a:t>             </a:t>
            </a:r>
            <a:r>
              <a:rPr lang="ru-RU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Памятник «Участок обороны 138-й     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Краснознаменной дивизии под           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командованием генерал-полковника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        Ивана </a:t>
            </a:r>
            <a:r>
              <a:rPr lang="ru-RU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Людникова</a:t>
            </a:r>
            <a:r>
              <a:rPr lang="ru-RU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»</a:t>
            </a:r>
            <a:br>
              <a:rPr lang="ru-RU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610600" cy="88265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           </a:t>
            </a:r>
            <a:r>
              <a:rPr lang="ru-RU" sz="27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 2008 году на острове </a:t>
            </a:r>
            <a:r>
              <a:rPr lang="ru-RU" sz="27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Людникова</a:t>
            </a:r>
            <a:r>
              <a:rPr lang="ru-RU" sz="27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был            </a:t>
            </a:r>
            <a:br>
              <a:rPr lang="ru-RU" sz="27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 установлен 10-метровый </a:t>
            </a:r>
            <a:br>
              <a:rPr lang="ru-RU" sz="27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памятный  православный крест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14282" y="2285992"/>
            <a:ext cx="4290556" cy="63976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                           </a:t>
            </a:r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Сейчас</a:t>
            </a:r>
            <a:endParaRPr lang="ru-RU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3438" y="2214554"/>
            <a:ext cx="4292241" cy="639762"/>
          </a:xfrm>
        </p:spPr>
        <p:txBody>
          <a:bodyPr>
            <a:normAutofit fontScale="25000" lnSpcReduction="20000"/>
          </a:bodyPr>
          <a:lstStyle/>
          <a:p>
            <a:endParaRPr lang="ru-RU" sz="2200" dirty="0" smtClean="0">
              <a:solidFill>
                <a:schemeClr val="accent1"/>
              </a:solidFill>
            </a:endParaRPr>
          </a:p>
          <a:p>
            <a:endParaRPr lang="ru-RU" sz="2200" dirty="0" smtClean="0">
              <a:solidFill>
                <a:schemeClr val="accent1"/>
              </a:solidFill>
            </a:endParaRPr>
          </a:p>
          <a:p>
            <a:endParaRPr lang="ru-RU" sz="2200" dirty="0" smtClean="0">
              <a:solidFill>
                <a:schemeClr val="accent1"/>
              </a:solidFill>
            </a:endParaRPr>
          </a:p>
          <a:p>
            <a:r>
              <a:rPr lang="ru-RU" sz="7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После проведения   </a:t>
            </a:r>
          </a:p>
          <a:p>
            <a:r>
              <a:rPr lang="ru-RU" sz="7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   субботников</a:t>
            </a:r>
          </a:p>
          <a:p>
            <a:endParaRPr lang="ru-RU" dirty="0"/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3214686"/>
            <a:ext cx="4039985" cy="2680855"/>
          </a:xfrm>
        </p:spPr>
      </p:pic>
      <p:pic>
        <p:nvPicPr>
          <p:cNvPr id="6" name="Содержимое 5" descr="b1iXT3W7Guw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214686"/>
            <a:ext cx="4039985" cy="268085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505</TotalTime>
  <Words>596</Words>
  <Application>Microsoft Office PowerPoint</Application>
  <PresentationFormat>Экран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          </vt:lpstr>
      <vt:lpstr>Слайд 6</vt:lpstr>
      <vt:lpstr>   Башня танка Т-34, которая входит в памятный комплекс «Линия обороны». </vt:lpstr>
      <vt:lpstr>Слайд 8</vt:lpstr>
      <vt:lpstr>           В 2008 году на острове Людникова был                            установлен 10-метровый            памятный  православный крест</vt:lpstr>
      <vt:lpstr>                     В 1955 году была установлена стела с        мемориальной табличкой из бронзы, на которой                    рассказывается об обороне  острова Людникова </vt:lpstr>
      <vt:lpstr>        Братская могила воинов 138-й дивизии</vt:lpstr>
      <vt:lpstr>        Братская могила воинов 138-й дивизии</vt:lpstr>
      <vt:lpstr>           Павшим воинам-связистам посвящен                                         памятник «Ролик» </vt:lpstr>
      <vt:lpstr>Слайд 14</vt:lpstr>
      <vt:lpstr>                       </vt:lpstr>
      <vt:lpstr>Слайд 16</vt:lpstr>
      <vt:lpstr>                  Качественные Результаты проекта</vt:lpstr>
      <vt:lpstr>                Количественные Результаты проекта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bayard</dc:creator>
  <cp:lastModifiedBy>bayard</cp:lastModifiedBy>
  <cp:revision>46</cp:revision>
  <dcterms:created xsi:type="dcterms:W3CDTF">2019-08-26T17:17:00Z</dcterms:created>
  <dcterms:modified xsi:type="dcterms:W3CDTF">2020-04-21T14:37:41Z</dcterms:modified>
</cp:coreProperties>
</file>