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7" r:id="rId3"/>
    <p:sldId id="262" r:id="rId4"/>
    <p:sldId id="260" r:id="rId5"/>
    <p:sldId id="263" r:id="rId6"/>
    <p:sldId id="266"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AD0D7B79-0195-4493-A426-5E032F452F7A}">
          <p14:sldIdLst>
            <p14:sldId id="256"/>
            <p14:sldId id="257"/>
            <p14:sldId id="262"/>
            <p14:sldId id="260"/>
            <p14:sldId id="263"/>
            <p14:sldId id="266"/>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7/31/2020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769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612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9013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7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308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9222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56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679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55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134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647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785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987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62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44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1532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31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7/31/2020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18944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p:txBody>
          <a:bodyPr/>
          <a:lstStyle/>
          <a:p>
            <a:r>
              <a:rPr lang="ru-RU" smtClean="0"/>
              <a:t> «Поколение </a:t>
            </a:r>
            <a:r>
              <a:rPr lang="en-US" smtClean="0"/>
              <a:t>X</a:t>
            </a:r>
            <a:r>
              <a:rPr lang="ru-RU" smtClean="0"/>
              <a:t>»</a:t>
            </a:r>
            <a:endParaRPr lang="ru-RU" dirty="0"/>
          </a:p>
        </p:txBody>
      </p:sp>
      <p:sp>
        <p:nvSpPr>
          <p:cNvPr id="7" name="Подзаголовок 6"/>
          <p:cNvSpPr>
            <a:spLocks noGrp="1"/>
          </p:cNvSpPr>
          <p:nvPr>
            <p:ph type="subTitle" idx="1"/>
          </p:nvPr>
        </p:nvSpPr>
        <p:spPr/>
        <p:txBody>
          <a:bodyPr>
            <a:normAutofit/>
          </a:bodyPr>
          <a:lstStyle/>
          <a:p>
            <a:r>
              <a:rPr lang="ru-RU" smtClean="0"/>
              <a:t>Социальный проект на  Всероссийский грантовый конкурс «Молоды душой»</a:t>
            </a:r>
          </a:p>
          <a:p>
            <a:r>
              <a:rPr lang="ru-RU" smtClean="0"/>
              <a:t>Номинация социальные проекты «Доброе сердце»</a:t>
            </a:r>
          </a:p>
          <a:p>
            <a:endParaRPr lang="ru-RU" dirty="0"/>
          </a:p>
        </p:txBody>
      </p:sp>
    </p:spTree>
    <p:extLst>
      <p:ext uri="{BB962C8B-B14F-4D97-AF65-F5344CB8AC3E}">
        <p14:creationId xmlns:p14="http://schemas.microsoft.com/office/powerpoint/2010/main" val="64573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3775" y="250520"/>
            <a:ext cx="10972801" cy="1427967"/>
          </a:xfrm>
        </p:spPr>
        <p:txBody>
          <a:bodyPr>
            <a:normAutofit/>
          </a:bodyPr>
          <a:lstStyle/>
          <a:p>
            <a:pPr>
              <a:lnSpc>
                <a:spcPct val="100000"/>
              </a:lnSpc>
            </a:pPr>
            <a:r>
              <a:rPr lang="ru-RU" sz="2800" dirty="0" smtClean="0"/>
              <a:t>Цель проекта:  </a:t>
            </a:r>
            <a:r>
              <a:rPr lang="ru-RU" sz="1400" b="1" dirty="0"/>
              <a:t>Целью данного проекта, является развитие и пропаганда  серебряного </a:t>
            </a:r>
            <a:r>
              <a:rPr lang="ru-RU" sz="1400" b="1" dirty="0" err="1"/>
              <a:t>волонтерства</a:t>
            </a:r>
            <a:r>
              <a:rPr lang="ru-RU" sz="1400" b="1" dirty="0"/>
              <a:t> среди граждан пожилого возраста села </a:t>
            </a:r>
            <a:r>
              <a:rPr lang="ru-RU" sz="1400" b="1" dirty="0" err="1"/>
              <a:t>Италмас</a:t>
            </a:r>
            <a:r>
              <a:rPr lang="ru-RU" sz="1400" b="1" dirty="0"/>
              <a:t>, </a:t>
            </a:r>
            <a:r>
              <a:rPr lang="ru-RU" sz="1400" b="1" dirty="0" err="1"/>
              <a:t>Завьяловского</a:t>
            </a:r>
            <a:r>
              <a:rPr lang="ru-RU" sz="1400" b="1" dirty="0"/>
              <a:t> района Удмуртской Республики,  путем создания постоянного волонтерского движения количеством не менее 20 человек для вовлечения их  в социально - значимую активную деятельность.</a:t>
            </a:r>
          </a:p>
        </p:txBody>
      </p:sp>
      <p:sp>
        <p:nvSpPr>
          <p:cNvPr id="3" name="Объект 2"/>
          <p:cNvSpPr>
            <a:spLocks noGrp="1"/>
          </p:cNvSpPr>
          <p:nvPr>
            <p:ph idx="1"/>
          </p:nvPr>
        </p:nvSpPr>
        <p:spPr>
          <a:xfrm>
            <a:off x="613775" y="1377863"/>
            <a:ext cx="10835014" cy="5260932"/>
          </a:xfrm>
        </p:spPr>
        <p:txBody>
          <a:bodyPr>
            <a:noAutofit/>
          </a:bodyPr>
          <a:lstStyle/>
          <a:p>
            <a:pPr algn="just">
              <a:lnSpc>
                <a:spcPct val="100000"/>
              </a:lnSpc>
              <a:spcAft>
                <a:spcPts val="0"/>
              </a:spcAft>
            </a:pPr>
            <a:r>
              <a:rPr lang="ru-RU" sz="1800" b="1" u="sng" dirty="0">
                <a:solidFill>
                  <a:schemeClr val="accent2"/>
                </a:solidFill>
                <a:latin typeface="Fregat"/>
                <a:ea typeface="Times New Roman" panose="02020603050405020304" pitchFamily="18" charset="0"/>
              </a:rPr>
              <a:t>Краткая аннотация </a:t>
            </a:r>
            <a:r>
              <a:rPr lang="ru-RU" sz="1800" b="1" u="sng" dirty="0" smtClean="0">
                <a:solidFill>
                  <a:schemeClr val="accent2"/>
                </a:solidFill>
                <a:latin typeface="Fregat"/>
                <a:ea typeface="Times New Roman" panose="02020603050405020304" pitchFamily="18" charset="0"/>
              </a:rPr>
              <a:t>проекта: </a:t>
            </a:r>
            <a:r>
              <a:rPr lang="ru-RU" sz="16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На базе  муниципального бюджетного учреждения социального обслуживания «Культурный комплекс </a:t>
            </a:r>
            <a:r>
              <a:rPr lang="ru-RU" sz="16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Италмасовский</a:t>
            </a:r>
            <a:r>
              <a:rPr lang="ru-RU" sz="16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организовать отряд серебряных волонтеров «</a:t>
            </a:r>
            <a:r>
              <a:rPr lang="ru-RU" sz="16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Италмас</a:t>
            </a:r>
            <a:r>
              <a:rPr lang="ru-RU" sz="16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В селе существует волонтерский  творческий коллектив ансамбля народной песни "</a:t>
            </a:r>
            <a:r>
              <a:rPr lang="ru-RU" sz="16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Яратон</a:t>
            </a:r>
            <a:r>
              <a:rPr lang="ru-RU" sz="16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 привлекается к участию в культурно-массовых мероприятиях районного значения, посвященных празднованию 23 февраля, 8 марта, 9 мая, ко Дню России. В состав ансамбля входят 12 человек, которые на постоянной основе оказывают помощь жителям села людям пожилого возраста и инвалидам. Три деревни </a:t>
            </a:r>
            <a:r>
              <a:rPr lang="ru-RU" sz="16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Италмасовского</a:t>
            </a:r>
            <a:r>
              <a:rPr lang="ru-RU" sz="16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муниципального образования района задействованы в  работе наших добровольцев. Волонтерами ежегодно проводится не менее 4 крупных досугово - развлекательных мероприятий «Мы помним», «От всей души», «Уведомлен, значит вооружен!», «Память о России», </a:t>
            </a:r>
            <a:r>
              <a:rPr lang="ru-RU" sz="1600" b="1"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спортивно-оздоровительных «В здоровом теле, здоровый дух»,  </a:t>
            </a:r>
            <a:r>
              <a:rPr lang="ru-RU" sz="1600" b="1"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«Веселая спартакиада»,  3 экологических «Чистый дом, чистый двор» «Мы вместе», «Зеленый двор». Серебряные волонтеры с готовностью откликаются на предложения об участии в социально-значимых мероприятиях, организуемых на территории нашего муниципального образования и  района. Это мероприятия в сфере гражданско-патриотического воспитания, оказание помощи ветеранам Великой Отечественной войны и боевых действий, благоустройство памятных мест, участие в организации акций, посвященных памятным событиям в истории России. </a:t>
            </a:r>
          </a:p>
          <a:p>
            <a:pPr algn="just">
              <a:lnSpc>
                <a:spcPct val="100000"/>
              </a:lnSpc>
              <a:spcAft>
                <a:spcPts val="0"/>
              </a:spcAft>
            </a:pPr>
            <a:r>
              <a:rPr lang="ru-RU" sz="16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Все это способствует привлечению внимания общественности к поддержке идей добровольчества среди населения муниципального образования. Хочется отметить, что с каждым годом число добровольцев серебряного возраста растет, ведь у каждого серебряного волонтера вступившего в наш отряда существует своя мотивация, но мы не остановимся на достигнутом, </a:t>
            </a:r>
            <a:r>
              <a:rPr lang="ru-RU" sz="1600" b="1"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будем </a:t>
            </a:r>
            <a:r>
              <a:rPr lang="ru-RU" sz="16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совершенствовать свои знания и навыки, и расширять географию. Планируемый приток минимум 25 граждан пожилого возраста и не менее 30 мероприятий с участием добровольцев.</a:t>
            </a:r>
          </a:p>
          <a:p>
            <a:endParaRPr lang="ru-RU" sz="1600" u="sng" dirty="0">
              <a:solidFill>
                <a:schemeClr val="accent2"/>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209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pPr algn="ctr"/>
            <a:r>
              <a:rPr lang="ru-RU" sz="3200" dirty="0" smtClean="0"/>
              <a:t> концерты и обучение молодежи сохранению </a:t>
            </a:r>
            <a:r>
              <a:rPr lang="ru-RU" sz="3200" dirty="0"/>
              <a:t>традиций </a:t>
            </a:r>
            <a:r>
              <a:rPr lang="ru-RU" sz="3200" dirty="0" smtClean="0"/>
              <a:t>удмуртского и русского </a:t>
            </a:r>
            <a:r>
              <a:rPr lang="ru-RU" sz="3200" dirty="0"/>
              <a:t>народа</a:t>
            </a:r>
          </a:p>
        </p:txBody>
      </p:sp>
      <p:sp>
        <p:nvSpPr>
          <p:cNvPr id="8" name="Текст 7"/>
          <p:cNvSpPr>
            <a:spLocks noGrp="1"/>
          </p:cNvSpPr>
          <p:nvPr>
            <p:ph type="body" idx="1"/>
          </p:nvPr>
        </p:nvSpPr>
        <p:spPr/>
        <p:txBody>
          <a:bodyPr/>
          <a:lstStyle/>
          <a:p>
            <a:r>
              <a:rPr lang="ru-RU" dirty="0" smtClean="0"/>
              <a:t>Месячник удмуртской культуры</a:t>
            </a:r>
            <a:endParaRPr lang="ru-RU" dirty="0"/>
          </a:p>
        </p:txBody>
      </p:sp>
      <p:pic>
        <p:nvPicPr>
          <p:cNvPr id="6" name="Объект 5"/>
          <p:cNvPicPr>
            <a:picLocks noGrp="1" noChangeAspect="1"/>
          </p:cNvPicPr>
          <p:nvPr>
            <p:ph sz="half" idx="2"/>
          </p:nvPr>
        </p:nvPicPr>
        <p:blipFill>
          <a:blip r:embed="rId2"/>
          <a:stretch>
            <a:fillRect/>
          </a:stretch>
        </p:blipFill>
        <p:spPr>
          <a:xfrm>
            <a:off x="1478073" y="3258044"/>
            <a:ext cx="2843408" cy="2873344"/>
          </a:xfrm>
          <a:prstGeom prst="rect">
            <a:avLst/>
          </a:prstGeom>
        </p:spPr>
      </p:pic>
      <p:sp>
        <p:nvSpPr>
          <p:cNvPr id="9" name="Текст 8"/>
          <p:cNvSpPr>
            <a:spLocks noGrp="1"/>
          </p:cNvSpPr>
          <p:nvPr>
            <p:ph type="body" sz="quarter" idx="3"/>
          </p:nvPr>
        </p:nvSpPr>
        <p:spPr/>
        <p:txBody>
          <a:bodyPr/>
          <a:lstStyle/>
          <a:p>
            <a:r>
              <a:rPr lang="ru-RU" dirty="0" smtClean="0"/>
              <a:t>         Концерт на 9 мая </a:t>
            </a:r>
            <a:endParaRPr lang="ru-RU" dirty="0"/>
          </a:p>
        </p:txBody>
      </p:sp>
      <p:sp>
        <p:nvSpPr>
          <p:cNvPr id="10" name="Объект 9"/>
          <p:cNvSpPr>
            <a:spLocks noGrp="1"/>
          </p:cNvSpPr>
          <p:nvPr>
            <p:ph sz="quarter" idx="4"/>
          </p:nvPr>
        </p:nvSpPr>
        <p:spPr/>
        <p:txBody>
          <a:bodyPr/>
          <a:lstStyle/>
          <a:p>
            <a:endParaRPr lang="ru-RU"/>
          </a:p>
        </p:txBody>
      </p:sp>
      <p:pic>
        <p:nvPicPr>
          <p:cNvPr id="5" name="Объект 4"/>
          <p:cNvPicPr>
            <a:picLocks noGrp="1" noChangeAspect="1"/>
          </p:cNvPicPr>
          <p:nvPr>
            <p:ph sz="half" idx="4294967295"/>
          </p:nvPr>
        </p:nvPicPr>
        <p:blipFill>
          <a:blip r:embed="rId3"/>
          <a:stretch>
            <a:fillRect/>
          </a:stretch>
        </p:blipFill>
        <p:spPr>
          <a:xfrm>
            <a:off x="6592973" y="3234795"/>
            <a:ext cx="4154359" cy="2919842"/>
          </a:xfrm>
          <a:prstGeom prst="rect">
            <a:avLst/>
          </a:prstGeom>
        </p:spPr>
      </p:pic>
    </p:spTree>
    <p:extLst>
      <p:ext uri="{BB962C8B-B14F-4D97-AF65-F5344CB8AC3E}">
        <p14:creationId xmlns:p14="http://schemas.microsoft.com/office/powerpoint/2010/main" val="418757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normAutofit/>
          </a:bodyPr>
          <a:lstStyle/>
          <a:p>
            <a:pPr algn="ctr"/>
            <a:r>
              <a:rPr lang="ru-RU" sz="3600" dirty="0" smtClean="0"/>
              <a:t>Экологическая акция «Зеленый двор» посадка рябиновой аллеи.  </a:t>
            </a:r>
            <a:endParaRPr lang="ru-RU" sz="3600" dirty="0"/>
          </a:p>
        </p:txBody>
      </p:sp>
      <p:sp>
        <p:nvSpPr>
          <p:cNvPr id="10" name="Объект 9"/>
          <p:cNvSpPr>
            <a:spLocks noGrp="1"/>
          </p:cNvSpPr>
          <p:nvPr>
            <p:ph sz="half" idx="1"/>
          </p:nvPr>
        </p:nvSpPr>
        <p:spPr/>
        <p:txBody>
          <a:bodyPr/>
          <a:lstStyle/>
          <a:p>
            <a:endParaRPr lang="ru-RU"/>
          </a:p>
        </p:txBody>
      </p:sp>
      <p:pic>
        <p:nvPicPr>
          <p:cNvPr id="7" name="Объект 6"/>
          <p:cNvPicPr>
            <a:picLocks noGrp="1" noChangeAspect="1"/>
          </p:cNvPicPr>
          <p:nvPr>
            <p:ph sz="half" idx="2"/>
          </p:nvPr>
        </p:nvPicPr>
        <p:blipFill>
          <a:blip r:embed="rId2"/>
          <a:stretch>
            <a:fillRect/>
          </a:stretch>
        </p:blipFill>
        <p:spPr>
          <a:xfrm>
            <a:off x="7299213" y="2560638"/>
            <a:ext cx="2483073" cy="3309937"/>
          </a:xfrm>
          <a:prstGeom prst="rect">
            <a:avLst/>
          </a:prstGeom>
        </p:spPr>
      </p:pic>
      <p:pic>
        <p:nvPicPr>
          <p:cNvPr id="8" name="Объект 7"/>
          <p:cNvPicPr>
            <a:picLocks noGrp="1" noChangeAspect="1"/>
          </p:cNvPicPr>
          <p:nvPr>
            <p:ph sz="quarter" idx="4294967295"/>
          </p:nvPr>
        </p:nvPicPr>
        <p:blipFill>
          <a:blip r:embed="rId3"/>
          <a:stretch>
            <a:fillRect/>
          </a:stretch>
        </p:blipFill>
        <p:spPr>
          <a:xfrm>
            <a:off x="1553227" y="2560320"/>
            <a:ext cx="4463525" cy="3432784"/>
          </a:xfrm>
          <a:prstGeom prst="rect">
            <a:avLst/>
          </a:prstGeom>
        </p:spPr>
      </p:pic>
    </p:spTree>
    <p:extLst>
      <p:ext uri="{BB962C8B-B14F-4D97-AF65-F5344CB8AC3E}">
        <p14:creationId xmlns:p14="http://schemas.microsoft.com/office/powerpoint/2010/main" val="137359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701458"/>
            <a:ext cx="9601196" cy="1089765"/>
          </a:xfrm>
        </p:spPr>
        <p:txBody>
          <a:bodyPr>
            <a:normAutofit/>
          </a:bodyPr>
          <a:lstStyle/>
          <a:p>
            <a:pPr algn="ctr"/>
            <a:r>
              <a:rPr lang="ru-RU" sz="2800" b="1" dirty="0" smtClean="0"/>
              <a:t>Задачи проекта </a:t>
            </a:r>
            <a:endParaRPr lang="ru-RU" sz="2800" b="1" dirty="0"/>
          </a:p>
        </p:txBody>
      </p:sp>
      <p:sp>
        <p:nvSpPr>
          <p:cNvPr id="3" name="Объект 2"/>
          <p:cNvSpPr>
            <a:spLocks noGrp="1"/>
          </p:cNvSpPr>
          <p:nvPr>
            <p:ph idx="1"/>
          </p:nvPr>
        </p:nvSpPr>
        <p:spPr>
          <a:xfrm>
            <a:off x="1295401" y="1528175"/>
            <a:ext cx="9601196" cy="5010411"/>
          </a:xfrm>
        </p:spPr>
        <p:txBody>
          <a:bodyPr>
            <a:normAutofit fontScale="77500" lnSpcReduction="20000"/>
          </a:bodyPr>
          <a:lstStyle/>
          <a:p>
            <a:r>
              <a:rPr lang="ru-RU" sz="2300" b="1" dirty="0" smtClean="0"/>
              <a:t>1</a:t>
            </a:r>
            <a:r>
              <a:rPr lang="ru-RU" sz="2300" b="1" dirty="0"/>
              <a:t>. Сформировать группу постоянных волонтёров серебряного возраста на базе МБУ «Культурный комплекс </a:t>
            </a:r>
            <a:r>
              <a:rPr lang="ru-RU" sz="2300" b="1" dirty="0" err="1"/>
              <a:t>Италмасовский</a:t>
            </a:r>
            <a:r>
              <a:rPr lang="ru-RU" sz="2300" b="1" dirty="0"/>
              <a:t>», на территории села </a:t>
            </a:r>
            <a:r>
              <a:rPr lang="ru-RU" sz="2300" b="1" dirty="0" err="1"/>
              <a:t>Италмас</a:t>
            </a:r>
            <a:r>
              <a:rPr lang="ru-RU" sz="2300" b="1" dirty="0"/>
              <a:t> </a:t>
            </a:r>
            <a:r>
              <a:rPr lang="ru-RU" sz="2300" b="1" dirty="0" err="1"/>
              <a:t>Завьяловского</a:t>
            </a:r>
            <a:r>
              <a:rPr lang="ru-RU" sz="2300" b="1" dirty="0"/>
              <a:t> района Удмуртской республики. </a:t>
            </a:r>
          </a:p>
          <a:p>
            <a:r>
              <a:rPr lang="ru-RU" sz="2300" b="1" dirty="0"/>
              <a:t>2. Организовать системную и эффективную работу волонтёров </a:t>
            </a:r>
            <a:r>
              <a:rPr lang="ru-RU" sz="2300" b="1" dirty="0" smtClean="0"/>
              <a:t>серебряного   возраста </a:t>
            </a:r>
            <a:r>
              <a:rPr lang="ru-RU" sz="2300" b="1" dirty="0"/>
              <a:t>по </a:t>
            </a:r>
            <a:r>
              <a:rPr lang="ru-RU" sz="2300" b="1" dirty="0" smtClean="0"/>
              <a:t>благотворительным концертам ансамбля «</a:t>
            </a:r>
            <a:r>
              <a:rPr lang="ru-RU" sz="2300" b="1" dirty="0" err="1" smtClean="0"/>
              <a:t>Яратон</a:t>
            </a:r>
            <a:r>
              <a:rPr lang="ru-RU" sz="2300" b="1" dirty="0" smtClean="0"/>
              <a:t>» для населения </a:t>
            </a:r>
            <a:r>
              <a:rPr lang="ru-RU" sz="2300" b="1" dirty="0"/>
              <a:t>села </a:t>
            </a:r>
            <a:r>
              <a:rPr lang="ru-RU" sz="2300" b="1" dirty="0" err="1"/>
              <a:t>Италмас</a:t>
            </a:r>
            <a:r>
              <a:rPr lang="ru-RU" sz="2300" b="1" dirty="0"/>
              <a:t> </a:t>
            </a:r>
            <a:r>
              <a:rPr lang="ru-RU" sz="2300" b="1" dirty="0" err="1"/>
              <a:t>Завьяловского</a:t>
            </a:r>
            <a:r>
              <a:rPr lang="ru-RU" sz="2300" b="1" dirty="0"/>
              <a:t> района Удмуртской республики. </a:t>
            </a:r>
            <a:endParaRPr lang="ru-RU" sz="2300" b="1" dirty="0" smtClean="0"/>
          </a:p>
          <a:p>
            <a:r>
              <a:rPr lang="ru-RU" sz="2300" b="1" dirty="0" smtClean="0"/>
              <a:t>3. </a:t>
            </a:r>
            <a:r>
              <a:rPr lang="ru-RU" sz="2300" b="1" dirty="0"/>
              <a:t>Пропагандировать занятие волонтёрской деятельностью среди </a:t>
            </a:r>
            <a:r>
              <a:rPr lang="ru-RU" sz="2300" b="1" dirty="0" smtClean="0"/>
              <a:t>граждан  пожилого возраста, </a:t>
            </a:r>
            <a:r>
              <a:rPr lang="ru-RU" sz="2300" b="1" dirty="0"/>
              <a:t>путем </a:t>
            </a:r>
            <a:r>
              <a:rPr lang="ru-RU" sz="2300" b="1" dirty="0" smtClean="0"/>
              <a:t>организации информационно-обучающих встреч с </a:t>
            </a:r>
            <a:r>
              <a:rPr lang="ru-RU" sz="2300" b="1" dirty="0"/>
              <a:t>партнерами.  В рамках 8 встреч (каждая длительностью не менее 1,5 часов) предполагается не только теоретическое общение участников проекта, но и практические упражнения и игры.</a:t>
            </a:r>
            <a:endParaRPr lang="ru-RU" sz="2300" b="1" dirty="0" smtClean="0"/>
          </a:p>
          <a:p>
            <a:r>
              <a:rPr lang="ru-RU" sz="2300" b="1" dirty="0"/>
              <a:t>4</a:t>
            </a:r>
            <a:r>
              <a:rPr lang="ru-RU" sz="2300" b="1" dirty="0" smtClean="0"/>
              <a:t>. </a:t>
            </a:r>
            <a:r>
              <a:rPr lang="ru-RU" sz="2300" b="1" dirty="0"/>
              <a:t>Вовлекать граждан пожилого возраста в занятие волонтёрской </a:t>
            </a:r>
            <a:r>
              <a:rPr lang="ru-RU" sz="2300" b="1" dirty="0" smtClean="0"/>
              <a:t>деятельностью путем участия </a:t>
            </a:r>
            <a:r>
              <a:rPr lang="ru-RU" sz="2300" b="1" dirty="0"/>
              <a:t>в районных и городских мероприятиях и акциях.</a:t>
            </a:r>
          </a:p>
          <a:p>
            <a:r>
              <a:rPr lang="ru-RU" sz="2300" b="1" dirty="0" smtClean="0"/>
              <a:t>6. </a:t>
            </a:r>
            <a:r>
              <a:rPr lang="ru-RU" sz="2300" b="1" dirty="0"/>
              <a:t>Информировать население села </a:t>
            </a:r>
            <a:r>
              <a:rPr lang="ru-RU" sz="2300" b="1" dirty="0" err="1"/>
              <a:t>Италмас</a:t>
            </a:r>
            <a:r>
              <a:rPr lang="ru-RU" sz="2300" b="1" dirty="0"/>
              <a:t>  и </a:t>
            </a:r>
            <a:r>
              <a:rPr lang="ru-RU" sz="2300" b="1" dirty="0" err="1"/>
              <a:t>Завьяловского</a:t>
            </a:r>
            <a:r>
              <a:rPr lang="ru-RU" sz="2300" b="1" dirty="0"/>
              <a:t> района о реализации деятельности волонтёров серебряного возраста посредством СМИ (Пригородные вести), сети Интернет социальные сети (личные страницы участников команды проекта), размещение и раздача листовок , раздачу информационных буклетов  на территории села </a:t>
            </a:r>
            <a:r>
              <a:rPr lang="ru-RU" sz="2300" b="1" dirty="0" err="1"/>
              <a:t>Италмас</a:t>
            </a:r>
            <a:r>
              <a:rPr lang="ru-RU" sz="2300" b="1" dirty="0"/>
              <a:t>, а также личные обращения к конкретным жителям, уже участвующим в волонтерской деятельности. Создание личной страницы в социальной сети  команды «Поколение Z». </a:t>
            </a:r>
          </a:p>
          <a:p>
            <a:endParaRPr lang="ru-RU" dirty="0"/>
          </a:p>
        </p:txBody>
      </p:sp>
    </p:spTree>
    <p:extLst>
      <p:ext uri="{BB962C8B-B14F-4D97-AF65-F5344CB8AC3E}">
        <p14:creationId xmlns:p14="http://schemas.microsoft.com/office/powerpoint/2010/main" val="1403224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3868" y="688932"/>
            <a:ext cx="9592732" cy="3670125"/>
          </a:xfrm>
        </p:spPr>
        <p:txBody>
          <a:bodyPr>
            <a:normAutofit fontScale="90000"/>
          </a:bodyPr>
          <a:lstStyle/>
          <a:p>
            <a:r>
              <a:rPr lang="ru-RU" sz="2000" b="1" dirty="0"/>
              <a:t>Социальные эффект: </a:t>
            </a:r>
            <a:br>
              <a:rPr lang="ru-RU" sz="2000" b="1" dirty="0"/>
            </a:br>
            <a:r>
              <a:rPr lang="ru-RU" sz="2000" b="1" dirty="0"/>
              <a:t>Социальные изменения в результате реализации проекта "Поколение X": Волонтерами будут проводится регулярно  мероприятия (встречи членов волонтерского движения –раз в неделю, акции (профилактические, экологические) –раз в месяц, концерты ансамбля «</a:t>
            </a:r>
            <a:r>
              <a:rPr lang="ru-RU" sz="2000" b="1" dirty="0" err="1"/>
              <a:t>Яратон</a:t>
            </a:r>
            <a:r>
              <a:rPr lang="ru-RU" sz="2000" b="1" dirty="0"/>
              <a:t>»  – раз в месяц) в результате которых жители  получат живое общение, положительные эмоции. Наш проект позволяет решить проблему досуговой занятости граждан старшего поколения, содействуют развитию их творческих способностей. Это один из лучших способов продления активного долголетия, улучшения здоровья и социальной активности пожилых людей . Наша задача в 2021 году оказать помощь не менее 100 гражданам пожилого возраста и инвалидам находящимся в трудной жизненной ситуации, принести радость и радугу добра в жизнь каждого из них, своим позитивом и звонким голосом волонтерского ансамбля путем проведения концертов волонтерским ансамблем «</a:t>
            </a:r>
            <a:r>
              <a:rPr lang="ru-RU" sz="2000" b="1" dirty="0" err="1"/>
              <a:t>Яратон</a:t>
            </a:r>
            <a:r>
              <a:rPr lang="ru-RU" sz="2000" b="1" dirty="0"/>
              <a:t>». Экологическими акциями по благоустройству нашего села </a:t>
            </a:r>
            <a:r>
              <a:rPr lang="ru-RU" sz="2000" b="1" dirty="0" err="1"/>
              <a:t>Италмас</a:t>
            </a:r>
            <a:r>
              <a:rPr lang="ru-RU" sz="2000" b="1" dirty="0"/>
              <a:t>.</a:t>
            </a:r>
            <a:r>
              <a:rPr lang="ru-RU" b="1" dirty="0"/>
              <a:t/>
            </a:r>
            <a:br>
              <a:rPr lang="ru-RU" b="1" dirty="0"/>
            </a:br>
            <a:endParaRPr lang="ru-RU" b="1" dirty="0"/>
          </a:p>
        </p:txBody>
      </p:sp>
      <p:sp>
        <p:nvSpPr>
          <p:cNvPr id="3" name="Текст 2"/>
          <p:cNvSpPr>
            <a:spLocks noGrp="1"/>
          </p:cNvSpPr>
          <p:nvPr>
            <p:ph type="body" idx="1"/>
          </p:nvPr>
        </p:nvSpPr>
        <p:spPr>
          <a:xfrm>
            <a:off x="1303868" y="4597051"/>
            <a:ext cx="9592732" cy="1528175"/>
          </a:xfrm>
        </p:spPr>
        <p:txBody>
          <a:bodyPr>
            <a:normAutofit fontScale="92500" lnSpcReduction="20000"/>
          </a:bodyPr>
          <a:lstStyle/>
          <a:p>
            <a:r>
              <a:rPr lang="ru-RU" b="1" dirty="0" err="1"/>
              <a:t>Мультипликативность</a:t>
            </a:r>
            <a:r>
              <a:rPr lang="ru-RU" b="1" dirty="0"/>
              <a:t>:</a:t>
            </a:r>
          </a:p>
          <a:p>
            <a:r>
              <a:rPr lang="ru-RU" b="1" dirty="0"/>
              <a:t>После каждого мероприятия будет подготовлен и размещен фотоотчет  в </a:t>
            </a:r>
            <a:r>
              <a:rPr lang="ru-RU" b="1" dirty="0" err="1"/>
              <a:t>соцсети</a:t>
            </a:r>
            <a:r>
              <a:rPr lang="ru-RU" b="1" dirty="0"/>
              <a:t> и СМИ. Проект может работать в любом поселении </a:t>
            </a:r>
            <a:r>
              <a:rPr lang="ru-RU" b="1" dirty="0" err="1"/>
              <a:t>Завьяловского</a:t>
            </a:r>
            <a:r>
              <a:rPr lang="ru-RU" b="1" dirty="0"/>
              <a:t> района , а также в сельских местностях, в посёлках городского типа, деревнях, Удмуртской республики и Российской федерации.</a:t>
            </a:r>
          </a:p>
          <a:p>
            <a:endParaRPr lang="ru-RU" dirty="0"/>
          </a:p>
        </p:txBody>
      </p:sp>
    </p:spTree>
    <p:extLst>
      <p:ext uri="{BB962C8B-B14F-4D97-AF65-F5344CB8AC3E}">
        <p14:creationId xmlns:p14="http://schemas.microsoft.com/office/powerpoint/2010/main" val="956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Методы реализации </a:t>
            </a:r>
            <a:br>
              <a:rPr lang="ru-RU" dirty="0"/>
            </a:br>
            <a:endParaRPr lang="ru-RU" dirty="0"/>
          </a:p>
        </p:txBody>
      </p:sp>
      <p:sp>
        <p:nvSpPr>
          <p:cNvPr id="3" name="Объект 2"/>
          <p:cNvSpPr>
            <a:spLocks noGrp="1"/>
          </p:cNvSpPr>
          <p:nvPr>
            <p:ph idx="1"/>
          </p:nvPr>
        </p:nvSpPr>
        <p:spPr>
          <a:xfrm>
            <a:off x="1295401" y="2556932"/>
            <a:ext cx="9601196" cy="3743660"/>
          </a:xfrm>
        </p:spPr>
        <p:txBody>
          <a:bodyPr>
            <a:normAutofit fontScale="70000" lnSpcReduction="20000"/>
          </a:bodyPr>
          <a:lstStyle/>
          <a:p>
            <a:r>
              <a:rPr lang="ru-RU" b="1" dirty="0" smtClean="0"/>
              <a:t>Для </a:t>
            </a:r>
            <a:r>
              <a:rPr lang="ru-RU" b="1" dirty="0"/>
              <a:t>создания условий обучения и вовлечения активных  жителей села </a:t>
            </a:r>
            <a:r>
              <a:rPr lang="ru-RU" b="1" dirty="0" err="1"/>
              <a:t>Италмас</a:t>
            </a:r>
            <a:r>
              <a:rPr lang="ru-RU" b="1" dirty="0"/>
              <a:t>  в волонтерскую деятельность и популяризацию серебряного  </a:t>
            </a:r>
            <a:r>
              <a:rPr lang="ru-RU" b="1" dirty="0" err="1"/>
              <a:t>волонтерства</a:t>
            </a:r>
            <a:r>
              <a:rPr lang="ru-RU" b="1" dirty="0"/>
              <a:t> необходимо создать группу участников проекта из числа активных жителей села, старшее поколение. Информирование о старте проекте планируется осуществлять через социальные сети (личные страницы участников команды проекта), размещение и раздача листовок , раздачу информационных буклетов  на территории села </a:t>
            </a:r>
            <a:r>
              <a:rPr lang="ru-RU" b="1" dirty="0" err="1"/>
              <a:t>Италмас</a:t>
            </a:r>
            <a:r>
              <a:rPr lang="ru-RU" b="1" dirty="0"/>
              <a:t>, а также личные обращения к конкретным жителям, уже участвующим в волонтерской деятельности. Создание личной страницы в социальной сети  команды «Поколение Z».</a:t>
            </a:r>
          </a:p>
          <a:p>
            <a:r>
              <a:rPr lang="ru-RU" b="1" dirty="0"/>
              <a:t>Далее команда проекта «Поколение X» планирует на территории организовать встречи с партнерами.  В рамках 8 встреч (каждая длительностью не менее 1,5 часов) предполагается не только теоретическое общение участников проекта, но и практические упражнения и игры. В ходе реализации проекта участники получат возможность  прочувствовать особенности работы с различными  социальными категориями, которым требуется помощь волонтёров. В случае, если партнёры проекта по каким-либо причинам не смогут присутствовать,  обозначенная тема будет раскрыта командой проекта, используя имеющиеся методические материалы, информацию предоставленную партнёрами.</a:t>
            </a:r>
          </a:p>
          <a:p>
            <a:endParaRPr lang="ru-RU" b="1" dirty="0"/>
          </a:p>
        </p:txBody>
      </p:sp>
    </p:spTree>
    <p:extLst>
      <p:ext uri="{BB962C8B-B14F-4D97-AF65-F5344CB8AC3E}">
        <p14:creationId xmlns:p14="http://schemas.microsoft.com/office/powerpoint/2010/main" val="144469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Результаты реализации проекта </a:t>
            </a:r>
            <a:r>
              <a:rPr lang="ru-RU" dirty="0"/>
              <a:t/>
            </a:r>
            <a:br>
              <a:rPr lang="ru-RU" dirty="0"/>
            </a:br>
            <a:endParaRPr lang="ru-RU" dirty="0"/>
          </a:p>
        </p:txBody>
      </p:sp>
      <p:sp>
        <p:nvSpPr>
          <p:cNvPr id="3" name="Объект 2"/>
          <p:cNvSpPr>
            <a:spLocks noGrp="1"/>
          </p:cNvSpPr>
          <p:nvPr>
            <p:ph sz="half" idx="1"/>
          </p:nvPr>
        </p:nvSpPr>
        <p:spPr/>
        <p:txBody>
          <a:bodyPr>
            <a:normAutofit fontScale="70000" lnSpcReduction="20000"/>
          </a:bodyPr>
          <a:lstStyle/>
          <a:p>
            <a:r>
              <a:rPr lang="ru-RU" b="1" dirty="0" smtClean="0"/>
              <a:t>Количественные</a:t>
            </a:r>
            <a:r>
              <a:rPr lang="ru-RU" b="1" dirty="0"/>
              <a:t>: Численность  постоянных волонтеров из граждан пожилого возраста составляет не менее 12 человек.</a:t>
            </a:r>
          </a:p>
          <a:p>
            <a:r>
              <a:rPr lang="ru-RU" b="1" dirty="0"/>
              <a:t>Проведение не менее 10 мероприятий   в течении 12 месяцев с начала реализации проекта. Волонтеры Поколения X, принимают участие в организации и проведении различных социально- значимых мероприятий: спортивно-оздоровительные мероприятия, акции экологические, профилактические, не менее 10 мероприятий   в течении 12 месяцев с начала реализации проекта.</a:t>
            </a:r>
          </a:p>
          <a:p>
            <a:endParaRPr lang="ru-RU" b="1" dirty="0"/>
          </a:p>
        </p:txBody>
      </p:sp>
      <p:sp>
        <p:nvSpPr>
          <p:cNvPr id="4" name="Объект 3"/>
          <p:cNvSpPr>
            <a:spLocks noGrp="1"/>
          </p:cNvSpPr>
          <p:nvPr>
            <p:ph sz="half" idx="2"/>
          </p:nvPr>
        </p:nvSpPr>
        <p:spPr/>
        <p:txBody>
          <a:bodyPr>
            <a:normAutofit fontScale="70000" lnSpcReduction="20000"/>
          </a:bodyPr>
          <a:lstStyle/>
          <a:p>
            <a:r>
              <a:rPr lang="ru-RU" b="1" dirty="0"/>
              <a:t>Качественные: улучшение качества и содержательного наполнения жизни представителей старшего поколения, членов отряда Поколение X. Привлечение большего количества волонтеров из числа граждан пожилого возраста. Формирование постоянного состава группы волонтеров. </a:t>
            </a:r>
          </a:p>
          <a:p>
            <a:endParaRPr lang="ru-RU" b="1" dirty="0"/>
          </a:p>
        </p:txBody>
      </p:sp>
    </p:spTree>
    <p:extLst>
      <p:ext uri="{BB962C8B-B14F-4D97-AF65-F5344CB8AC3E}">
        <p14:creationId xmlns:p14="http://schemas.microsoft.com/office/powerpoint/2010/main" val="24079766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106</TotalTime>
  <Words>1043</Words>
  <Application>Microsoft Office PowerPoint</Application>
  <PresentationFormat>Широкоэкранный</PresentationFormat>
  <Paragraphs>26</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Fregat</vt:lpstr>
      <vt:lpstr>Garamond</vt:lpstr>
      <vt:lpstr>Times New Roman</vt:lpstr>
      <vt:lpstr>Натуральные материалы</vt:lpstr>
      <vt:lpstr> «Поколение X»</vt:lpstr>
      <vt:lpstr>Цель проекта:  Целью данного проекта, является развитие и пропаганда  серебряного волонтерства среди граждан пожилого возраста села Италмас, Завьяловского района Удмуртской Республики,  путем создания постоянного волонтерского движения количеством не менее 20 человек для вовлечения их  в социально - значимую активную деятельность.</vt:lpstr>
      <vt:lpstr> концерты и обучение молодежи сохранению традиций удмуртского и русского народа</vt:lpstr>
      <vt:lpstr>Экологическая акция «Зеленый двор» посадка рябиновой аллеи.  </vt:lpstr>
      <vt:lpstr>Задачи проекта </vt:lpstr>
      <vt:lpstr>Социальные эффект:  Социальные изменения в результате реализации проекта "Поколение X": Волонтерами будут проводится регулярно  мероприятия (встречи членов волонтерского движения –раз в неделю, акции (профилактические, экологические) –раз в месяц, концерты ансамбля «Яратон»  – раз в месяц) в результате которых жители  получат живое общение, положительные эмоции. Наш проект позволяет решить проблему досуговой занятости граждан старшего поколения, содействуют развитию их творческих способностей. Это один из лучших способов продления активного долголетия, улучшения здоровья и социальной активности пожилых людей . Наша задача в 2021 году оказать помощь не менее 100 гражданам пожилого возраста и инвалидам находящимся в трудной жизненной ситуации, принести радость и радугу добра в жизнь каждого из них, своим позитивом и звонким голосом волонтерского ансамбля путем проведения концертов волонтерским ансамблем «Яратон». Экологическими акциями по благоустройству нашего села Италмас. </vt:lpstr>
      <vt:lpstr>Методы реализации  </vt:lpstr>
      <vt:lpstr>Результаты реализации проекта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«Поколение X»</dc:title>
  <dc:creator>Наталья</dc:creator>
  <cp:lastModifiedBy>Наталья</cp:lastModifiedBy>
  <cp:revision>13</cp:revision>
  <dcterms:created xsi:type="dcterms:W3CDTF">2020-07-20T18:31:05Z</dcterms:created>
  <dcterms:modified xsi:type="dcterms:W3CDTF">2020-07-31T00:01:08Z</dcterms:modified>
</cp:coreProperties>
</file>