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69" r:id="rId2"/>
    <p:sldId id="270" r:id="rId3"/>
    <p:sldId id="271" r:id="rId4"/>
    <p:sldId id="272" r:id="rId5"/>
    <p:sldId id="273" r:id="rId6"/>
    <p:sldId id="276" r:id="rId7"/>
    <p:sldId id="274" r:id="rId8"/>
    <p:sldId id="275" r:id="rId9"/>
    <p:sldId id="277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112AF-9053-47F5-B6C7-63764D79EE8E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D8F9-2E5A-46DA-A311-1AB3377E7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D8F9-2E5A-46DA-A311-1AB3377E72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09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79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60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64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4029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46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238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36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1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07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79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44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96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96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99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7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920C-345B-41FF-9944-AB00DCC5925A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92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8143" y="359937"/>
            <a:ext cx="8102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Волонтёрский центр города Медногорска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базе муниципального бюджетного учреждения «Молодёжный центр»</a:t>
            </a:r>
            <a:endParaRPr lang="ru-RU" sz="2400" dirty="0"/>
          </a:p>
        </p:txBody>
      </p:sp>
      <p:pic>
        <p:nvPicPr>
          <p:cNvPr id="8" name="Рисунок 7" descr="47c1fdc4-d223-4a7e-86e5-24a8e90fa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9409" y="1285593"/>
            <a:ext cx="3962400" cy="29718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34768" y="1828800"/>
            <a:ext cx="3038879" cy="83291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МБУ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«Молодёжный центр»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708" y="2812016"/>
            <a:ext cx="2317621" cy="7520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директор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pic>
        <p:nvPicPr>
          <p:cNvPr id="17" name="Рисунок 16" descr="zgBs94CvdNzF9myr_2P5F0QY64QZXKeFPZvZLeMrUgHJBQ8wpuBXPj4ANlMe-7BzNTf93H_tSR8B4enqK_cgFja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4768" y="3904925"/>
            <a:ext cx="4252239" cy="28353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48189" y="1176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ТОЧКА ДОБРА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05954" y="2828613"/>
            <a:ext cx="2317621" cy="7520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Ведущий специалист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14740" y="3773192"/>
            <a:ext cx="3038879" cy="75203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Волонтёрский центр г. Медногорска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81402" y="4655904"/>
            <a:ext cx="2317621" cy="7520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Специалист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9240" y="3122852"/>
            <a:ext cx="2408222" cy="75203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Победитель ЛРМЦ 2021 года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1566" y="2363708"/>
            <a:ext cx="4023511" cy="402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48189" y="1176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ТОЧКА ДОБРА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153" y="1147589"/>
            <a:ext cx="9026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5303" y="450471"/>
            <a:ext cx="791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Отчёт о проделанной работе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Волонтёрского центра г. Медногорска за 2022 год</a:t>
            </a:r>
            <a:endParaRPr lang="ru-RU" sz="24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48189" y="1176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ТОЧКА ДОБРА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8231" y="2018923"/>
            <a:ext cx="2643611" cy="9325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Более 80 мероприятий в год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819" y="3083621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Более 2500 </a:t>
            </a:r>
            <a:r>
              <a:rPr lang="ru-RU" sz="1600" b="1" dirty="0" smtClean="0">
                <a:latin typeface="Arial Black" pitchFamily="34" charset="0"/>
              </a:rPr>
              <a:t>благополучателей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4415" y="4005568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1218 добровольцев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2909" y="4945617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20 партнёров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30" name="Рисунок 29" descr="qIZ9_refWWD13dt7F2Stpkt-3YiVco_XAKKs_qbA3I41EeZz88A7jV9CBWigDQAeO7L_aw08XmgL-M9xRP4cL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8828" y="1464398"/>
            <a:ext cx="3467477" cy="2600608"/>
          </a:xfrm>
          <a:prstGeom prst="rect">
            <a:avLst/>
          </a:prstGeom>
        </p:spPr>
      </p:pic>
      <p:pic>
        <p:nvPicPr>
          <p:cNvPr id="32" name="Рисунок 31" descr="3iP0ZglWKi-6foouRuHON23TV3CNo40LtSrUOnyrsiSvOi6PDELHQfJ4kR698sT5-8eqSXo8xE1JDxGZZSruV4s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7668" y="2236206"/>
            <a:ext cx="2549682" cy="3399576"/>
          </a:xfrm>
          <a:prstGeom prst="rect">
            <a:avLst/>
          </a:prstGeom>
        </p:spPr>
      </p:pic>
      <p:pic>
        <p:nvPicPr>
          <p:cNvPr id="33" name="Рисунок 32" descr="HiVznH_atQQDXaAxj4iNMQ-u11JdF34fX7SWynm5RqlJLv-oQcMnHKxD2ciPNj4aP_gnQbCA1yJ1o5fivl3VgWr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958" y="4129135"/>
            <a:ext cx="3481560" cy="2611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5303" y="450471"/>
            <a:ext cx="791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Всероссийские общественные движения</a:t>
            </a:r>
            <a:endParaRPr lang="ru-RU" sz="24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48189" y="1176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ТОЧКА ДОБРА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8231" y="2018923"/>
            <a:ext cx="2643611" cy="9325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Общественные организации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819" y="3083621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Волонтёры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Победы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4415" y="4005568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Волонтёры-медики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2909" y="4945617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Волонтёры культуры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0453" y="5885668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Серебряные Волонтёры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4" name="Рисунок 13" descr="3MYXD-zQcGSR4cYSPK4b-IptlOVz1BOXTelIIpgDF1NYmR7C6tBv6xY0O-Ri8FAsY-0dcUcIs3eiLLRa8rYAyw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7907" y="1475715"/>
            <a:ext cx="3339486" cy="3259247"/>
          </a:xfrm>
          <a:prstGeom prst="rect">
            <a:avLst/>
          </a:prstGeom>
        </p:spPr>
      </p:pic>
      <p:pic>
        <p:nvPicPr>
          <p:cNvPr id="15" name="Рисунок 14" descr="Kie7cviEKqqlQR7yefNsqPx0QlYmt-P5GsEI1uKSYSbfPZERqGx1JQzJNx2c9oMA09-96MV1akuAuHH8zfYOcXw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8182" y="3225296"/>
            <a:ext cx="4668571" cy="3501429"/>
          </a:xfrm>
          <a:prstGeom prst="rect">
            <a:avLst/>
          </a:prstGeom>
        </p:spPr>
      </p:pic>
      <p:pic>
        <p:nvPicPr>
          <p:cNvPr id="20" name="Рисунок 19" descr="jnMcjYmG-CPortHt62AZeVHawoZFsmF4pakgWI2DDY63qJ6sgvZKAkDvOH91ucmLQQYLMMJZWIMdIteo3MtLhEj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9823" y="1303698"/>
            <a:ext cx="3089024" cy="29369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6126" y="613434"/>
            <a:ext cx="791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Портал ДОБРО.РФ</a:t>
            </a:r>
            <a:endParaRPr lang="ru-RU" sz="24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48189" y="1176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ТОЧКА ДОБРА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8231" y="2018924"/>
            <a:ext cx="2643611" cy="86007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35 мероприятий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9712" y="3029301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605 добрых часов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9148" y="3978408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Добро.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Университет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46 человек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2909" y="4945617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106 волонтёров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3" name="Рисунок 12" descr="photo_5217814536957052165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3264" y="1285592"/>
            <a:ext cx="2351337" cy="5092574"/>
          </a:xfrm>
          <a:prstGeom prst="rect">
            <a:avLst/>
          </a:prstGeom>
        </p:spPr>
      </p:pic>
      <p:pic>
        <p:nvPicPr>
          <p:cNvPr id="23" name="Рисунок 22" descr="595b6431-ab03-406f-aa97-4a00700492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9052" y="2055137"/>
            <a:ext cx="2217572" cy="4802863"/>
          </a:xfrm>
          <a:prstGeom prst="rect">
            <a:avLst/>
          </a:prstGeom>
        </p:spPr>
      </p:pic>
      <p:pic>
        <p:nvPicPr>
          <p:cNvPr id="26" name="Рисунок 25" descr="794feed2-6473-4e9e-8569-ee7fc32fabb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1364" y="1710015"/>
            <a:ext cx="2376921" cy="5147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0280" y="685862"/>
            <a:ext cx="54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СМИ/Социальные сети</a:t>
            </a:r>
            <a:endParaRPr lang="ru-RU" sz="32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48189" y="1176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ТОЧКА ДОБРА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3907" y="5314384"/>
            <a:ext cx="3775295" cy="10683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Городская газета «</a:t>
            </a:r>
            <a:r>
              <a:rPr lang="ru-RU" b="1" dirty="0" err="1" smtClean="0">
                <a:latin typeface="Arial Black" pitchFamily="34" charset="0"/>
              </a:rPr>
              <a:t>Медногорский</a:t>
            </a:r>
            <a:r>
              <a:rPr lang="ru-RU" b="1" dirty="0" smtClean="0">
                <a:latin typeface="Arial Black" pitchFamily="34" charset="0"/>
              </a:rPr>
              <a:t> рабочий»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– 13 статей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1453" y="4200808"/>
            <a:ext cx="3749644" cy="986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Городское телевидение «Медногорск ТВ»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- 13 выпусков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642" y="1865014"/>
            <a:ext cx="3775295" cy="1084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Arial Black" pitchFamily="34" charset="0"/>
              </a:rPr>
              <a:t>ВКонтакте</a:t>
            </a:r>
            <a:r>
              <a:rPr lang="ru-RU" b="1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70 постов с охватом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52 244 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2782" y="3060071"/>
            <a:ext cx="3775295" cy="10502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Одноклассники</a:t>
            </a:r>
          </a:p>
          <a:p>
            <a:pPr algn="ctr"/>
            <a:r>
              <a:rPr lang="ru-RU" sz="1600" b="1" dirty="0" smtClean="0">
                <a:latin typeface="Arial Black" pitchFamily="34" charset="0"/>
              </a:rPr>
              <a:t>70 постов с охватом 203 900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17" name="Рисунок 16" descr="e6d67e4d-0fa3-4608-bb62-8778469329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3566" y="434566"/>
            <a:ext cx="1362547" cy="1362547"/>
          </a:xfrm>
          <a:prstGeom prst="rect">
            <a:avLst/>
          </a:prstGeom>
        </p:spPr>
      </p:pic>
      <p:pic>
        <p:nvPicPr>
          <p:cNvPr id="20" name="Рисунок 19" descr="photo_5217814536957052184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415" y="1946495"/>
            <a:ext cx="1941682" cy="4205334"/>
          </a:xfrm>
          <a:prstGeom prst="rect">
            <a:avLst/>
          </a:prstGeom>
        </p:spPr>
      </p:pic>
      <p:pic>
        <p:nvPicPr>
          <p:cNvPr id="22" name="Рисунок 21" descr="0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7583" y="2344848"/>
            <a:ext cx="4784503" cy="32819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48189" y="1176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ТОЧКА ДОБРА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5303" y="450471"/>
            <a:ext cx="791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Социально-значимые проекты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Волонтёрского центра г. Медногорска 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2016" y="4146487"/>
            <a:ext cx="3775295" cy="132180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Чистые обочины</a:t>
            </a:r>
          </a:p>
          <a:p>
            <a:r>
              <a:rPr lang="ru-RU" b="1" dirty="0" smtClean="0">
                <a:latin typeface="Arial Black" pitchFamily="34" charset="0"/>
              </a:rPr>
              <a:t>9 лет</a:t>
            </a:r>
          </a:p>
          <a:p>
            <a:r>
              <a:rPr lang="ru-RU" b="1" dirty="0" smtClean="0">
                <a:latin typeface="Arial Black" pitchFamily="34" charset="0"/>
              </a:rPr>
              <a:t>40 участников</a:t>
            </a:r>
          </a:p>
          <a:p>
            <a:r>
              <a:rPr lang="ru-RU" b="1" dirty="0" smtClean="0">
                <a:latin typeface="Arial Black" pitchFamily="34" charset="0"/>
              </a:rPr>
              <a:t>10 км трассы</a:t>
            </a:r>
          </a:p>
          <a:p>
            <a:r>
              <a:rPr lang="ru-RU" b="1" dirty="0" smtClean="0">
                <a:latin typeface="Arial Black" pitchFamily="34" charset="0"/>
              </a:rPr>
              <a:t>более 40 тонн мусора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9559" y="5566373"/>
            <a:ext cx="3775295" cy="11603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Память поколений</a:t>
            </a:r>
          </a:p>
          <a:p>
            <a:r>
              <a:rPr lang="ru-RU" b="1" dirty="0" smtClean="0">
                <a:latin typeface="Arial Black" pitchFamily="34" charset="0"/>
              </a:rPr>
              <a:t>9 лет</a:t>
            </a:r>
          </a:p>
          <a:p>
            <a:r>
              <a:rPr lang="ru-RU" b="1" dirty="0" smtClean="0">
                <a:latin typeface="Arial Black" pitchFamily="34" charset="0"/>
              </a:rPr>
              <a:t>30 участников</a:t>
            </a:r>
          </a:p>
          <a:p>
            <a:r>
              <a:rPr lang="ru-RU" b="1" dirty="0" smtClean="0">
                <a:latin typeface="Arial Black" pitchFamily="34" charset="0"/>
              </a:rPr>
              <a:t>более 100 захоронений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0890" y="1671872"/>
            <a:ext cx="3775295" cy="11799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Добрые крышечки</a:t>
            </a:r>
          </a:p>
          <a:p>
            <a:r>
              <a:rPr lang="ru-RU" b="1" dirty="0" smtClean="0">
                <a:latin typeface="Arial Black" pitchFamily="34" charset="0"/>
              </a:rPr>
              <a:t>2 года</a:t>
            </a:r>
          </a:p>
          <a:p>
            <a:r>
              <a:rPr lang="ru-RU" b="1" dirty="0" smtClean="0">
                <a:latin typeface="Arial Black" pitchFamily="34" charset="0"/>
              </a:rPr>
              <a:t>400 участников</a:t>
            </a:r>
          </a:p>
          <a:p>
            <a:r>
              <a:rPr lang="ru-RU" b="1" dirty="0" smtClean="0">
                <a:latin typeface="Arial Black" pitchFamily="34" charset="0"/>
              </a:rPr>
              <a:t>более 200 кг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0329" y="2933323"/>
            <a:ext cx="3775295" cy="113621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Сдай батарейки с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Duracell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2 года</a:t>
            </a:r>
          </a:p>
          <a:p>
            <a:r>
              <a:rPr lang="ru-RU" b="1" dirty="0" smtClean="0">
                <a:latin typeface="Arial Black" pitchFamily="34" charset="0"/>
              </a:rPr>
              <a:t>300 участников</a:t>
            </a:r>
          </a:p>
          <a:p>
            <a:r>
              <a:rPr lang="ru-RU" b="1" dirty="0" smtClean="0">
                <a:latin typeface="Arial Black" pitchFamily="34" charset="0"/>
              </a:rPr>
              <a:t>более 200 кг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30" name="Рисунок 29" descr="FJ6jJCj4CN2H4p4Xj_no2q3VA0MmrULfe2z6nMLnoWPg-tPi-vBY_Ul3FuF7rrcqqm0UfEoYMWG_J01S4_bJkI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0862" y="1627361"/>
            <a:ext cx="3298477" cy="2473859"/>
          </a:xfrm>
          <a:prstGeom prst="rect">
            <a:avLst/>
          </a:prstGeom>
        </p:spPr>
      </p:pic>
      <p:pic>
        <p:nvPicPr>
          <p:cNvPr id="31" name="Рисунок 30" descr="0z9diRN9IeqDtXfpNXnaPDS6E5mPyjuMHVjoOIDOWBNUioFNT7vaYVpeCowSPUuujotgTvbY5cemBrU44SxsMbR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9346" y="4173649"/>
            <a:ext cx="3360845" cy="2520634"/>
          </a:xfrm>
          <a:prstGeom prst="rect">
            <a:avLst/>
          </a:prstGeom>
        </p:spPr>
      </p:pic>
      <p:pic>
        <p:nvPicPr>
          <p:cNvPr id="32" name="Рисунок 31" descr="tGKIz3lGCVP4LYWU9ZSXgPcvCtuWA_uhJA3mhyy82DM53h5mxNvSxKp8KTgH1X6MNvXMa6oFtGYz2P63B8Ch8sG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5898" y="1267485"/>
            <a:ext cx="2452166" cy="2845176"/>
          </a:xfrm>
          <a:prstGeom prst="rect">
            <a:avLst/>
          </a:prstGeom>
        </p:spPr>
      </p:pic>
      <p:pic>
        <p:nvPicPr>
          <p:cNvPr id="33" name="Рисунок 32" descr="X66UQ7qxXhCFQB0joa87GfM-ZeWJFWbIsRYhWDHG5JVwQ4rfk9QnWyBfqFhtHlp2-fv9XCRP_wE0tjS99fcrL4F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23763" y="4173648"/>
            <a:ext cx="3348775" cy="2511581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4046899" y="1330859"/>
            <a:ext cx="3286408" cy="58847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Сундучок храбреца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1227" y="477632"/>
            <a:ext cx="6989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ЧИСТЫЕ ИГРЫ в г. Медногорске</a:t>
            </a:r>
            <a:endParaRPr lang="ru-RU" sz="32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48189" y="1176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ТОЧКА ДОБРА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2400" y="4472412"/>
            <a:ext cx="3749644" cy="986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12 предприятий\организаций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642" y="1865014"/>
            <a:ext cx="3775295" cy="108490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Впервые в г. Медногорске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730" y="3087232"/>
            <a:ext cx="3775295" cy="12222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24 команды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106 участников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11 волонтеров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7104" y="5593533"/>
            <a:ext cx="3749644" cy="986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300 мешков мусора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1500 кг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3" name="Рисунок 12" descr="kwoprnlLVOKAm4pvFKXfspii6afPpvmux_1QejxQtrJ-2Vai8MjIFNzP6pD9V30MOZfrR9ZDCoKG0xc_peQapNk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799" y="4016034"/>
            <a:ext cx="3855823" cy="2525096"/>
          </a:xfrm>
          <a:prstGeom prst="rect">
            <a:avLst/>
          </a:prstGeom>
        </p:spPr>
      </p:pic>
      <p:pic>
        <p:nvPicPr>
          <p:cNvPr id="23" name="Рисунок 22" descr="LlaKDZKzIZDxJH6jWFHEjmB7I7wqBSbheczTai068T13xSHNtrdxd20wHVtrtSSaxO103dhop9Ru9lyUgJ2VMb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4182" y="1495331"/>
            <a:ext cx="6980221" cy="2328721"/>
          </a:xfrm>
          <a:prstGeom prst="rect">
            <a:avLst/>
          </a:prstGeom>
        </p:spPr>
      </p:pic>
      <p:pic>
        <p:nvPicPr>
          <p:cNvPr id="25" name="Рисунок 24" descr="hgSY4VFga2sNLF84BZ1R4Gf8sVAJr_P9dG6BSU4-pAHHiSqHSVIVGdV0UiOcaWf2ZbkluY-sDi9sc-kB8qTdYO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6463" y="4037845"/>
            <a:ext cx="3426921" cy="2489703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6455122" y="3467478"/>
            <a:ext cx="2643611" cy="86007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Видеоролик ЧИ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в числе победителей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1227" y="477632"/>
            <a:ext cx="6989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Мотивация для добровольцев</a:t>
            </a:r>
            <a:endParaRPr lang="ru-RU" sz="32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48189" y="1176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ТОЧКА ДОБРА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8202" y="5785164"/>
            <a:ext cx="3749644" cy="7333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12 партнеров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0658" y="3594227"/>
            <a:ext cx="3775295" cy="108490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КАРТА ВОЛОНТЕРА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Впервые в г. Медногорске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8587" y="4798335"/>
            <a:ext cx="3775295" cy="90534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50 заявок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23 участника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17" name="Рисунок 16" descr="vFjM7efWnMfNASbpyDTj1hoYpaQvlT9mGvkj1hXdXfGf7c7Ir7b6lmljh523dj5tJasNN7kKCJgiP9aGOyE7-B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0163" y="1539091"/>
            <a:ext cx="3313564" cy="248517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41013" y="2734147"/>
            <a:ext cx="3749644" cy="7227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Образовательное поощрение – 19 человек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101" y="1807673"/>
            <a:ext cx="3749644" cy="7801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Вручение благодарностей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-65 человек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pic>
        <p:nvPicPr>
          <p:cNvPr id="27" name="Рисунок 26" descr="nqDgOmh8k-W9PbUHk85UdjMlp7xdFSU_bUh5Afiu--siNEDHD3SKdiRKyPOmjXF-L5p1IK5jRzaLP0l7YM2U7i-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7933" y="4114168"/>
            <a:ext cx="3358994" cy="2517496"/>
          </a:xfrm>
          <a:prstGeom prst="rect">
            <a:avLst/>
          </a:prstGeom>
        </p:spPr>
      </p:pic>
      <p:pic>
        <p:nvPicPr>
          <p:cNvPr id="29" name="Рисунок 28" descr="-R4BlvUo6nG90uPhWmX28WXSPlr_zG9VVHWHggCSGdk8K15yTTERNaiWQa2DIZpYEGZeduaXUhAhP7teiaTFckV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9398" y="4182701"/>
            <a:ext cx="3690930" cy="2462542"/>
          </a:xfrm>
          <a:prstGeom prst="rect">
            <a:avLst/>
          </a:prstGeom>
        </p:spPr>
      </p:pic>
      <p:pic>
        <p:nvPicPr>
          <p:cNvPr id="21" name="Рисунок 20" descr="rrVvvxHPcDIAomUfgp2sjhzQcIAxmQcadLXhJQLohby5NhRxkpLvzmTDncS_pR1ZaqhfW8kwcc1Dsh-O3fRn--C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7595" y="1544625"/>
            <a:ext cx="2763067" cy="25205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1227" y="477632"/>
            <a:ext cx="6989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Социальная франшиза «ДОБРО.ЦЕНТР»</a:t>
            </a:r>
            <a:endParaRPr lang="ru-RU" sz="32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48189" y="1176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ТОЧКА ДОБРА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989" y="4834551"/>
            <a:ext cx="3749644" cy="986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Пакет франшизы «Стандарт»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444" y="2181886"/>
            <a:ext cx="3775295" cy="108490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Первый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в Оренбургской области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479" y="3422210"/>
            <a:ext cx="3775295" cy="12222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Универсальный ДОБРО.ЦЕНТР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8" name="Рисунок 7" descr="photo_5220143702016639199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470" y="2130551"/>
            <a:ext cx="5631379" cy="37527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1157</TotalTime>
  <Words>268</Words>
  <Application>Microsoft Office PowerPoint</Application>
  <PresentationFormat>Произвольный</PresentationFormat>
  <Paragraphs>114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текущего состояния развития добровольчества в муниципальном образовании город Медногорск Оренбургской области </dc:title>
  <dc:creator>Людмила</dc:creator>
  <cp:lastModifiedBy>User</cp:lastModifiedBy>
  <cp:revision>120</cp:revision>
  <dcterms:created xsi:type="dcterms:W3CDTF">2021-11-27T17:40:24Z</dcterms:created>
  <dcterms:modified xsi:type="dcterms:W3CDTF">2022-12-06T11:15:45Z</dcterms:modified>
</cp:coreProperties>
</file>