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95" r:id="rId4"/>
    <p:sldId id="283" r:id="rId5"/>
    <p:sldId id="321" r:id="rId6"/>
    <p:sldId id="296" r:id="rId7"/>
    <p:sldId id="297" r:id="rId8"/>
    <p:sldId id="301" r:id="rId9"/>
    <p:sldId id="298" r:id="rId10"/>
    <p:sldId id="300" r:id="rId11"/>
    <p:sldId id="302" r:id="rId12"/>
    <p:sldId id="291" r:id="rId13"/>
    <p:sldId id="328" r:id="rId14"/>
    <p:sldId id="303" r:id="rId15"/>
    <p:sldId id="320" r:id="rId16"/>
    <p:sldId id="304" r:id="rId17"/>
    <p:sldId id="306" r:id="rId18"/>
    <p:sldId id="307" r:id="rId19"/>
    <p:sldId id="311" r:id="rId20"/>
    <p:sldId id="308" r:id="rId21"/>
    <p:sldId id="282" r:id="rId22"/>
    <p:sldId id="284" r:id="rId23"/>
    <p:sldId id="310" r:id="rId24"/>
    <p:sldId id="322" r:id="rId25"/>
    <p:sldId id="313" r:id="rId26"/>
    <p:sldId id="324" r:id="rId27"/>
    <p:sldId id="325" r:id="rId28"/>
    <p:sldId id="326" r:id="rId29"/>
    <p:sldId id="316" r:id="rId30"/>
    <p:sldId id="315"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02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543028-77BE-C06D-30CF-469B96CD369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89A48A9-3E16-8EB1-ED9B-59BD1705B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63AC7B5-0EBC-62EA-BD84-DF2125405780}"/>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5" name="Нижний колонтитул 4">
            <a:extLst>
              <a:ext uri="{FF2B5EF4-FFF2-40B4-BE49-F238E27FC236}">
                <a16:creationId xmlns:a16="http://schemas.microsoft.com/office/drawing/2014/main" id="{95E267A6-9020-EE02-75BF-0B1713DC3D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1ADCD22-6751-A2A8-EC77-467767362C17}"/>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377423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144AD-E646-14FD-5A18-45D03310ED4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BED57B8-E00F-F406-881B-71FDAB57F1A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EC26217-385D-CA34-4186-E343C5F129C4}"/>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5" name="Нижний колонтитул 4">
            <a:extLst>
              <a:ext uri="{FF2B5EF4-FFF2-40B4-BE49-F238E27FC236}">
                <a16:creationId xmlns:a16="http://schemas.microsoft.com/office/drawing/2014/main" id="{36522008-AEAC-D1BA-D6A3-B5A06D40AC1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17865D-E8AA-611F-3489-47A705A1EB42}"/>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165272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67B658E-AD36-66EF-C35D-F7F799B2F46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3D4710D-BE49-E8DD-6990-2991D974B39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0F2E37-AF86-E0FA-66E0-E4DA7958A98B}"/>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5" name="Нижний колонтитул 4">
            <a:extLst>
              <a:ext uri="{FF2B5EF4-FFF2-40B4-BE49-F238E27FC236}">
                <a16:creationId xmlns:a16="http://schemas.microsoft.com/office/drawing/2014/main" id="{BE837477-9DE9-D525-5C07-4BA5F34BC61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E5F4CD-0902-4851-6BF2-6A75333EF84A}"/>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144904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E64973-1959-1862-352C-67DA5D9E2A7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DAC13C3-9433-F68D-5217-610C818A043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C8DB5D1-F4A4-D4C4-046E-CC954A2A1A0E}"/>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5" name="Нижний колонтитул 4">
            <a:extLst>
              <a:ext uri="{FF2B5EF4-FFF2-40B4-BE49-F238E27FC236}">
                <a16:creationId xmlns:a16="http://schemas.microsoft.com/office/drawing/2014/main" id="{D323F4C9-16EB-6A8B-5989-09CB19E73E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C08B253-FB56-8792-F20C-31358F8DC466}"/>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147187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599FF1-46A6-E3E6-7853-268E0285C4D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356FBCD-D6C1-400C-7DAD-18BC957D99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5E70437-3893-DD54-1351-A5A330A10CCB}"/>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5" name="Нижний колонтитул 4">
            <a:extLst>
              <a:ext uri="{FF2B5EF4-FFF2-40B4-BE49-F238E27FC236}">
                <a16:creationId xmlns:a16="http://schemas.microsoft.com/office/drawing/2014/main" id="{D56BF40B-9FC5-64CF-D661-94DCE998CD4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1F62269-05AD-161B-C9BA-718D0A1AFA6F}"/>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136876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C167A7-68F7-FD7A-81D5-E5E2A6DD827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174824-6388-0BF7-C50F-9770AA2D6B7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F8570F3-6CEE-079F-DA9B-930241E0FE7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5EFE3A9-A4D5-7867-2B30-EC2F02CD72C8}"/>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6" name="Нижний колонтитул 5">
            <a:extLst>
              <a:ext uri="{FF2B5EF4-FFF2-40B4-BE49-F238E27FC236}">
                <a16:creationId xmlns:a16="http://schemas.microsoft.com/office/drawing/2014/main" id="{EFA7FFE7-2E17-DEE6-5A0A-8AB266F443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BED9DAC-812F-CC82-052B-A112025D7534}"/>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306977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9A1906-7093-2ECF-4FEF-1D9E7201D4F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708A041-0EE2-E54D-75A8-A0FDDE388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015BE89-776F-8F7A-B87F-3C779E69BE5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A224836-EFC8-F4CB-581B-1FE5C2D89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B8520F0-C17F-DBA5-E765-C108A63336D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E75CD12-8472-14C4-1E1A-E4D8BF76040F}"/>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8" name="Нижний колонтитул 7">
            <a:extLst>
              <a:ext uri="{FF2B5EF4-FFF2-40B4-BE49-F238E27FC236}">
                <a16:creationId xmlns:a16="http://schemas.microsoft.com/office/drawing/2014/main" id="{AA0F4F1A-C196-EE66-575F-171DBF7C726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8E6D8DB-7C88-7557-77E2-012F9E69EA21}"/>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105969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96B514-E0C1-E38E-4E98-8C5540B7A8C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5284E6-C6D4-06E3-167F-A90AA261B859}"/>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4" name="Нижний колонтитул 3">
            <a:extLst>
              <a:ext uri="{FF2B5EF4-FFF2-40B4-BE49-F238E27FC236}">
                <a16:creationId xmlns:a16="http://schemas.microsoft.com/office/drawing/2014/main" id="{25ED8BC3-FBD6-38D1-EA87-56C242AEA05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C0B9251-B986-0B25-A9E1-033E88043437}"/>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363422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E705940-9412-A4D7-B208-0D45C8B56132}"/>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3" name="Нижний колонтитул 2">
            <a:extLst>
              <a:ext uri="{FF2B5EF4-FFF2-40B4-BE49-F238E27FC236}">
                <a16:creationId xmlns:a16="http://schemas.microsoft.com/office/drawing/2014/main" id="{2BA2C00B-8992-C13B-11C8-67214C9C075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53098BA-15E4-0E54-82F1-422E7DD45BFC}"/>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387604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193106-22F6-F507-5E1F-765DD529BFE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B0E059E-C290-FD4E-8D35-B24306F88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2C0E625-0FE2-FEEE-34D4-7C9ABC471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D36A127-630E-BF9D-9747-FDBE094BF388}"/>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6" name="Нижний колонтитул 5">
            <a:extLst>
              <a:ext uri="{FF2B5EF4-FFF2-40B4-BE49-F238E27FC236}">
                <a16:creationId xmlns:a16="http://schemas.microsoft.com/office/drawing/2014/main" id="{A660E95C-CCAA-EA09-FD61-9DAE992E9F4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78BDF5F-8322-AB68-2941-82C11F704068}"/>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210231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01CF44-9675-5A00-7D2D-E75669A0B69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7FDDA80-0FEA-BC96-D68B-5D8D66456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23DA94B-C593-0899-3D07-15E894142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72BDBA1-5366-53CA-490C-E239F131212A}"/>
              </a:ext>
            </a:extLst>
          </p:cNvPr>
          <p:cNvSpPr>
            <a:spLocks noGrp="1"/>
          </p:cNvSpPr>
          <p:nvPr>
            <p:ph type="dt" sz="half" idx="10"/>
          </p:nvPr>
        </p:nvSpPr>
        <p:spPr/>
        <p:txBody>
          <a:bodyPr/>
          <a:lstStyle/>
          <a:p>
            <a:fld id="{27F8980E-C926-4CFB-A896-42214B400874}" type="datetimeFigureOut">
              <a:rPr lang="ru-RU" smtClean="0"/>
              <a:t>29.05.2025</a:t>
            </a:fld>
            <a:endParaRPr lang="ru-RU"/>
          </a:p>
        </p:txBody>
      </p:sp>
      <p:sp>
        <p:nvSpPr>
          <p:cNvPr id="6" name="Нижний колонтитул 5">
            <a:extLst>
              <a:ext uri="{FF2B5EF4-FFF2-40B4-BE49-F238E27FC236}">
                <a16:creationId xmlns:a16="http://schemas.microsoft.com/office/drawing/2014/main" id="{A33F1C9B-EAB2-BC5A-801A-E0C781BBCFF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521F761-1FCA-F807-F934-A3747C8AD70F}"/>
              </a:ext>
            </a:extLst>
          </p:cNvPr>
          <p:cNvSpPr>
            <a:spLocks noGrp="1"/>
          </p:cNvSpPr>
          <p:nvPr>
            <p:ph type="sldNum" sz="quarter" idx="12"/>
          </p:nvPr>
        </p:nvSpPr>
        <p:spPr/>
        <p:txBody>
          <a:bodyPr/>
          <a:lstStyle/>
          <a:p>
            <a:fld id="{2B358AAA-A0ED-4D07-ABAB-8EE9626D5654}" type="slidenum">
              <a:rPr lang="ru-RU" smtClean="0"/>
              <a:t>‹#›</a:t>
            </a:fld>
            <a:endParaRPr lang="ru-RU"/>
          </a:p>
        </p:txBody>
      </p:sp>
    </p:spTree>
    <p:extLst>
      <p:ext uri="{BB962C8B-B14F-4D97-AF65-F5344CB8AC3E}">
        <p14:creationId xmlns:p14="http://schemas.microsoft.com/office/powerpoint/2010/main" val="121142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FC6003-74DD-CE31-0E49-772370C76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610E286-64D1-5396-9CFC-6DF5AEB48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ECE9569-4822-E12D-34FE-27069EA86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8980E-C926-4CFB-A896-42214B400874}" type="datetimeFigureOut">
              <a:rPr lang="ru-RU" smtClean="0"/>
              <a:t>29.05.2025</a:t>
            </a:fld>
            <a:endParaRPr lang="ru-RU"/>
          </a:p>
        </p:txBody>
      </p:sp>
      <p:sp>
        <p:nvSpPr>
          <p:cNvPr id="5" name="Нижний колонтитул 4">
            <a:extLst>
              <a:ext uri="{FF2B5EF4-FFF2-40B4-BE49-F238E27FC236}">
                <a16:creationId xmlns:a16="http://schemas.microsoft.com/office/drawing/2014/main" id="{06520C8B-11B3-ED31-41C3-06540782E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04762CF-27AC-1C71-EAD6-5D33DB116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58AAA-A0ED-4D07-ABAB-8EE9626D5654}" type="slidenum">
              <a:rPr lang="ru-RU" smtClean="0"/>
              <a:t>‹#›</a:t>
            </a:fld>
            <a:endParaRPr lang="ru-RU"/>
          </a:p>
        </p:txBody>
      </p:sp>
    </p:spTree>
    <p:extLst>
      <p:ext uri="{BB962C8B-B14F-4D97-AF65-F5344CB8AC3E}">
        <p14:creationId xmlns:p14="http://schemas.microsoft.com/office/powerpoint/2010/main" val="256294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spr72.ru/" TargetMode="Externa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vk.com/spr_tyumen" TargetMode="Externa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4BAC26-F70F-1163-EB24-5837CE4BB228}"/>
              </a:ext>
            </a:extLst>
          </p:cNvPr>
          <p:cNvSpPr>
            <a:spLocks noGrp="1"/>
          </p:cNvSpPr>
          <p:nvPr>
            <p:ph type="ctrTitle"/>
          </p:nvPr>
        </p:nvSpPr>
        <p:spPr>
          <a:xfrm>
            <a:off x="2181725" y="1122362"/>
            <a:ext cx="9266037" cy="3706312"/>
          </a:xfrm>
        </p:spPr>
        <p:txBody>
          <a:bodyPr>
            <a:normAutofit fontScale="90000"/>
          </a:bodyPr>
          <a:lstStyle/>
          <a:p>
            <a:r>
              <a:rPr lang="ru-RU" b="1" dirty="0">
                <a:solidFill>
                  <a:srgbClr val="C00000"/>
                </a:solidFill>
                <a:latin typeface="+mn-lt"/>
              </a:rPr>
              <a:t>Региональное отделение Общероссийской общественной организации «Союз пенсионеров России» по Тюменской области</a:t>
            </a:r>
          </a:p>
        </p:txBody>
      </p:sp>
      <p:sp>
        <p:nvSpPr>
          <p:cNvPr id="3" name="Подзаголовок 2">
            <a:extLst>
              <a:ext uri="{FF2B5EF4-FFF2-40B4-BE49-F238E27FC236}">
                <a16:creationId xmlns:a16="http://schemas.microsoft.com/office/drawing/2014/main" id="{20BF17E6-85AD-B774-388C-C10A8FA5AE44}"/>
              </a:ext>
            </a:extLst>
          </p:cNvPr>
          <p:cNvSpPr>
            <a:spLocks noGrp="1"/>
          </p:cNvSpPr>
          <p:nvPr>
            <p:ph type="subTitle" idx="1"/>
          </p:nvPr>
        </p:nvSpPr>
        <p:spPr>
          <a:xfrm>
            <a:off x="1524000" y="4828674"/>
            <a:ext cx="9144000" cy="1513568"/>
          </a:xfrm>
        </p:spPr>
        <p:txBody>
          <a:bodyPr>
            <a:normAutofit fontScale="92500" lnSpcReduction="20000"/>
          </a:bodyPr>
          <a:lstStyle/>
          <a:p>
            <a:endParaRPr lang="ru-RU" sz="2800" dirty="0">
              <a:solidFill>
                <a:srgbClr val="002060"/>
              </a:solidFill>
            </a:endParaRPr>
          </a:p>
          <a:p>
            <a:r>
              <a:rPr lang="ru-RU" sz="4300" b="1" u="sng" dirty="0">
                <a:solidFill>
                  <a:srgbClr val="002060"/>
                </a:solidFill>
              </a:rPr>
              <a:t>В 2024 году РО ООО СПР по ТО исполнилось 18 лет. </a:t>
            </a:r>
          </a:p>
        </p:txBody>
      </p:sp>
      <p:pic>
        <p:nvPicPr>
          <p:cNvPr id="5" name="Рисунок 4">
            <a:extLst>
              <a:ext uri="{FF2B5EF4-FFF2-40B4-BE49-F238E27FC236}">
                <a16:creationId xmlns:a16="http://schemas.microsoft.com/office/drawing/2014/main" id="{C0D2B8AB-616C-55D4-1B57-FA57753AE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37" y="515757"/>
            <a:ext cx="1341236" cy="1213209"/>
          </a:xfrm>
          <a:prstGeom prst="rect">
            <a:avLst/>
          </a:prstGeom>
        </p:spPr>
      </p:pic>
    </p:spTree>
    <p:extLst>
      <p:ext uri="{BB962C8B-B14F-4D97-AF65-F5344CB8AC3E}">
        <p14:creationId xmlns:p14="http://schemas.microsoft.com/office/powerpoint/2010/main" val="75893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FE18F9-8BE9-293A-045B-E1FD008605FB}"/>
              </a:ext>
            </a:extLst>
          </p:cNvPr>
          <p:cNvSpPr>
            <a:spLocks noGrp="1"/>
          </p:cNvSpPr>
          <p:nvPr>
            <p:ph type="title"/>
          </p:nvPr>
        </p:nvSpPr>
        <p:spPr>
          <a:xfrm>
            <a:off x="839789" y="609600"/>
            <a:ext cx="3411370" cy="714345"/>
          </a:xfrm>
        </p:spPr>
        <p:txBody>
          <a:bodyPr>
            <a:normAutofit/>
          </a:bodyPr>
          <a:lstStyle/>
          <a:p>
            <a:r>
              <a:rPr lang="ru-RU" sz="4400" b="1" dirty="0">
                <a:solidFill>
                  <a:srgbClr val="C00000"/>
                </a:solidFill>
                <a:latin typeface="+mn-lt"/>
              </a:rPr>
              <a:t>Группа в ТГ </a:t>
            </a:r>
          </a:p>
        </p:txBody>
      </p:sp>
      <p:sp>
        <p:nvSpPr>
          <p:cNvPr id="4" name="Текст 3">
            <a:extLst>
              <a:ext uri="{FF2B5EF4-FFF2-40B4-BE49-F238E27FC236}">
                <a16:creationId xmlns:a16="http://schemas.microsoft.com/office/drawing/2014/main" id="{1DA1AE12-C9EC-BE89-0B0B-EA27EA336414}"/>
              </a:ext>
            </a:extLst>
          </p:cNvPr>
          <p:cNvSpPr>
            <a:spLocks noGrp="1"/>
          </p:cNvSpPr>
          <p:nvPr>
            <p:ph type="body" sz="half" idx="2"/>
          </p:nvPr>
        </p:nvSpPr>
        <p:spPr>
          <a:xfrm>
            <a:off x="839789" y="2057400"/>
            <a:ext cx="3529380" cy="3811588"/>
          </a:xfrm>
        </p:spPr>
        <p:txBody>
          <a:bodyPr/>
          <a:lstStyle/>
          <a:p>
            <a:endParaRPr lang="ru-RU" dirty="0"/>
          </a:p>
        </p:txBody>
      </p:sp>
      <p:pic>
        <p:nvPicPr>
          <p:cNvPr id="13" name="Рисунок 12">
            <a:extLst>
              <a:ext uri="{FF2B5EF4-FFF2-40B4-BE49-F238E27FC236}">
                <a16:creationId xmlns:a16="http://schemas.microsoft.com/office/drawing/2014/main" id="{74619C14-C341-484E-CA5B-5C163BDB258D}"/>
              </a:ext>
            </a:extLst>
          </p:cNvPr>
          <p:cNvPicPr>
            <a:picLocks noChangeAspect="1"/>
          </p:cNvPicPr>
          <p:nvPr/>
        </p:nvPicPr>
        <p:blipFill>
          <a:blip r:embed="rId2">
            <a:extLst>
              <a:ext uri="{28A0092B-C50C-407E-A947-70E740481C1C}">
                <a14:useLocalDpi xmlns:a14="http://schemas.microsoft.com/office/drawing/2010/main" val="0"/>
              </a:ext>
            </a:extLst>
          </a:blip>
          <a:srcRect b="30078"/>
          <a:stretch/>
        </p:blipFill>
        <p:spPr>
          <a:xfrm>
            <a:off x="604139" y="1364814"/>
            <a:ext cx="3646369" cy="4362218"/>
          </a:xfrm>
          <a:prstGeom prst="rect">
            <a:avLst/>
          </a:prstGeom>
        </p:spPr>
      </p:pic>
      <p:pic>
        <p:nvPicPr>
          <p:cNvPr id="34" name="Рисунок 33">
            <a:extLst>
              <a:ext uri="{FF2B5EF4-FFF2-40B4-BE49-F238E27FC236}">
                <a16:creationId xmlns:a16="http://schemas.microsoft.com/office/drawing/2014/main" id="{C99EFBC0-DFE8-AB9F-29AC-E8260AA0D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1" y="1273117"/>
            <a:ext cx="2932027" cy="4975283"/>
          </a:xfrm>
          <a:prstGeom prst="rect">
            <a:avLst/>
          </a:prstGeom>
        </p:spPr>
      </p:pic>
      <p:pic>
        <p:nvPicPr>
          <p:cNvPr id="38" name="Объект 37">
            <a:extLst>
              <a:ext uri="{FF2B5EF4-FFF2-40B4-BE49-F238E27FC236}">
                <a16:creationId xmlns:a16="http://schemas.microsoft.com/office/drawing/2014/main" id="{1757C04B-3D69-D818-04FA-6BC6DD23D80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0" y="1323945"/>
            <a:ext cx="2631214" cy="4873625"/>
          </a:xfrm>
        </p:spPr>
      </p:pic>
      <p:pic>
        <p:nvPicPr>
          <p:cNvPr id="40" name="Рисунок 39">
            <a:extLst>
              <a:ext uri="{FF2B5EF4-FFF2-40B4-BE49-F238E27FC236}">
                <a16:creationId xmlns:a16="http://schemas.microsoft.com/office/drawing/2014/main" id="{61AF9079-EDE5-CBE0-7F4B-A432EEDAF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7214" y="884777"/>
            <a:ext cx="3349639" cy="5751960"/>
          </a:xfrm>
          <a:prstGeom prst="rect">
            <a:avLst/>
          </a:prstGeom>
        </p:spPr>
      </p:pic>
    </p:spTree>
    <p:extLst>
      <p:ext uri="{BB962C8B-B14F-4D97-AF65-F5344CB8AC3E}">
        <p14:creationId xmlns:p14="http://schemas.microsoft.com/office/powerpoint/2010/main" val="198381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6E3821-00E2-A085-013C-1456F83C97C4}"/>
              </a:ext>
            </a:extLst>
          </p:cNvPr>
          <p:cNvSpPr>
            <a:spLocks noGrp="1"/>
          </p:cNvSpPr>
          <p:nvPr>
            <p:ph type="title"/>
          </p:nvPr>
        </p:nvSpPr>
        <p:spPr>
          <a:xfrm>
            <a:off x="838200" y="365125"/>
            <a:ext cx="10515600" cy="995095"/>
          </a:xfrm>
        </p:spPr>
        <p:txBody>
          <a:bodyPr>
            <a:noAutofit/>
          </a:bodyPr>
          <a:lstStyle/>
          <a:p>
            <a:pPr algn="ctr"/>
            <a:r>
              <a:rPr lang="ru-RU" sz="4000" b="1" u="sng" dirty="0">
                <a:solidFill>
                  <a:srgbClr val="C00000"/>
                </a:solidFill>
                <a:latin typeface="+mn-lt"/>
              </a:rPr>
              <a:t>Направления деятельности </a:t>
            </a:r>
            <a:br>
              <a:rPr lang="ru-RU" sz="4000" b="1" u="sng" dirty="0">
                <a:solidFill>
                  <a:srgbClr val="C00000"/>
                </a:solidFill>
                <a:latin typeface="+mn-lt"/>
              </a:rPr>
            </a:br>
            <a:r>
              <a:rPr lang="ru-RU" sz="4000" b="1" u="sng" dirty="0">
                <a:solidFill>
                  <a:srgbClr val="C00000"/>
                </a:solidFill>
                <a:latin typeface="+mn-lt"/>
              </a:rPr>
              <a:t>РО ООО СПР по ТО</a:t>
            </a:r>
          </a:p>
        </p:txBody>
      </p:sp>
      <p:sp>
        <p:nvSpPr>
          <p:cNvPr id="3" name="Объект 2">
            <a:extLst>
              <a:ext uri="{FF2B5EF4-FFF2-40B4-BE49-F238E27FC236}">
                <a16:creationId xmlns:a16="http://schemas.microsoft.com/office/drawing/2014/main" id="{1A2E670A-80D8-4B99-0515-5F8E40B2A736}"/>
              </a:ext>
            </a:extLst>
          </p:cNvPr>
          <p:cNvSpPr>
            <a:spLocks noGrp="1"/>
          </p:cNvSpPr>
          <p:nvPr>
            <p:ph idx="1"/>
          </p:nvPr>
        </p:nvSpPr>
        <p:spPr>
          <a:xfrm>
            <a:off x="838200" y="2326105"/>
            <a:ext cx="10515600" cy="3850858"/>
          </a:xfrm>
        </p:spPr>
        <p:txBody>
          <a:bodyPr>
            <a:normAutofit/>
          </a:bodyPr>
          <a:lstStyle/>
          <a:p>
            <a:r>
              <a:rPr lang="ru-RU" sz="3200" b="1" dirty="0">
                <a:solidFill>
                  <a:srgbClr val="002060"/>
                </a:solidFill>
              </a:rPr>
              <a:t>Культурно-массовая работа</a:t>
            </a:r>
          </a:p>
          <a:p>
            <a:r>
              <a:rPr lang="ru-RU" sz="3200" b="1" dirty="0">
                <a:solidFill>
                  <a:srgbClr val="002060"/>
                </a:solidFill>
              </a:rPr>
              <a:t>Спортивно-туристическая деятельность</a:t>
            </a:r>
          </a:p>
          <a:p>
            <a:r>
              <a:rPr lang="ru-RU" sz="3200" b="1" dirty="0">
                <a:solidFill>
                  <a:srgbClr val="002060"/>
                </a:solidFill>
              </a:rPr>
              <a:t>Организационная работа</a:t>
            </a:r>
          </a:p>
          <a:p>
            <a:r>
              <a:rPr lang="ru-RU" sz="3200" b="1" dirty="0">
                <a:solidFill>
                  <a:srgbClr val="002060"/>
                </a:solidFill>
              </a:rPr>
              <a:t>Грантовая деятельность</a:t>
            </a:r>
          </a:p>
          <a:p>
            <a:pPr algn="ctr"/>
            <a:r>
              <a:rPr lang="ru-RU" sz="4400" b="1" u="sng" dirty="0">
                <a:solidFill>
                  <a:srgbClr val="C00000"/>
                </a:solidFill>
              </a:rPr>
              <a:t>Университеты старшего поколения</a:t>
            </a:r>
          </a:p>
        </p:txBody>
      </p:sp>
      <p:pic>
        <p:nvPicPr>
          <p:cNvPr id="4" name="Рисунок 3">
            <a:extLst>
              <a:ext uri="{FF2B5EF4-FFF2-40B4-BE49-F238E27FC236}">
                <a16:creationId xmlns:a16="http://schemas.microsoft.com/office/drawing/2014/main" id="{19952161-B7CB-BA2D-AE91-DE4ED32AE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40" y="544947"/>
            <a:ext cx="897498" cy="995095"/>
          </a:xfrm>
          <a:prstGeom prst="rect">
            <a:avLst/>
          </a:prstGeom>
        </p:spPr>
      </p:pic>
    </p:spTree>
    <p:extLst>
      <p:ext uri="{BB962C8B-B14F-4D97-AF65-F5344CB8AC3E}">
        <p14:creationId xmlns:p14="http://schemas.microsoft.com/office/powerpoint/2010/main" val="6162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DD3FF06-B0B8-E788-CE36-43B075ECB9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7323" y="1825625"/>
            <a:ext cx="8937354" cy="4351338"/>
          </a:xfrm>
        </p:spPr>
      </p:pic>
      <p:sp>
        <p:nvSpPr>
          <p:cNvPr id="2" name="Заголовок 1">
            <a:extLst>
              <a:ext uri="{FF2B5EF4-FFF2-40B4-BE49-F238E27FC236}">
                <a16:creationId xmlns:a16="http://schemas.microsoft.com/office/drawing/2014/main" id="{4C84678A-4C6D-7DD7-1282-91F753BF6A39}"/>
              </a:ext>
            </a:extLst>
          </p:cNvPr>
          <p:cNvSpPr>
            <a:spLocks noGrp="1"/>
          </p:cNvSpPr>
          <p:nvPr>
            <p:ph type="title"/>
          </p:nvPr>
        </p:nvSpPr>
        <p:spPr/>
        <p:txBody>
          <a:bodyPr>
            <a:normAutofit/>
          </a:bodyPr>
          <a:lstStyle/>
          <a:p>
            <a:pPr algn="r"/>
            <a:r>
              <a:rPr lang="ru-RU" sz="4000" b="1" dirty="0">
                <a:solidFill>
                  <a:srgbClr val="C00000"/>
                </a:solidFill>
                <a:latin typeface="+mn-lt"/>
              </a:rPr>
              <a:t>Информация на сайте РО ООО СПР по ТО</a:t>
            </a:r>
          </a:p>
        </p:txBody>
      </p:sp>
      <p:pic>
        <p:nvPicPr>
          <p:cNvPr id="6" name="Рисунок 5">
            <a:extLst>
              <a:ext uri="{FF2B5EF4-FFF2-40B4-BE49-F238E27FC236}">
                <a16:creationId xmlns:a16="http://schemas.microsoft.com/office/drawing/2014/main" id="{DE051588-20AF-A46D-31E5-8E8E43528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40" y="544947"/>
            <a:ext cx="897498" cy="995095"/>
          </a:xfrm>
          <a:prstGeom prst="rect">
            <a:avLst/>
          </a:prstGeom>
        </p:spPr>
      </p:pic>
    </p:spTree>
    <p:extLst>
      <p:ext uri="{BB962C8B-B14F-4D97-AF65-F5344CB8AC3E}">
        <p14:creationId xmlns:p14="http://schemas.microsoft.com/office/powerpoint/2010/main" val="3889845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2F4B0-D367-E77A-B56D-78EECD0EAA4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959C33-6A46-D74F-8239-CDD9D7CBE686}"/>
              </a:ext>
            </a:extLst>
          </p:cNvPr>
          <p:cNvSpPr>
            <a:spLocks noGrp="1"/>
          </p:cNvSpPr>
          <p:nvPr>
            <p:ph type="title"/>
          </p:nvPr>
        </p:nvSpPr>
        <p:spPr/>
        <p:txBody>
          <a:bodyPr>
            <a:normAutofit/>
          </a:bodyPr>
          <a:lstStyle/>
          <a:p>
            <a:pPr algn="r"/>
            <a:r>
              <a:rPr lang="ru-RU" sz="3600" b="1" dirty="0">
                <a:solidFill>
                  <a:srgbClr val="C00000"/>
                </a:solidFill>
                <a:latin typeface="+mn-lt"/>
              </a:rPr>
              <a:t>Отчет о культурно-массовой работе  за 2024 год </a:t>
            </a:r>
          </a:p>
        </p:txBody>
      </p:sp>
      <p:pic>
        <p:nvPicPr>
          <p:cNvPr id="6" name="Рисунок 5">
            <a:extLst>
              <a:ext uri="{FF2B5EF4-FFF2-40B4-BE49-F238E27FC236}">
                <a16:creationId xmlns:a16="http://schemas.microsoft.com/office/drawing/2014/main" id="{16BC06EA-86B9-498F-B27B-A296693D8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40" y="544947"/>
            <a:ext cx="897498" cy="995095"/>
          </a:xfrm>
          <a:prstGeom prst="rect">
            <a:avLst/>
          </a:prstGeom>
        </p:spPr>
      </p:pic>
      <p:pic>
        <p:nvPicPr>
          <p:cNvPr id="8" name="Объект 7">
            <a:extLst>
              <a:ext uri="{FF2B5EF4-FFF2-40B4-BE49-F238E27FC236}">
                <a16:creationId xmlns:a16="http://schemas.microsoft.com/office/drawing/2014/main" id="{206530E0-31ED-D1E9-604F-06DF0CD265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162" y="1435100"/>
            <a:ext cx="8180738" cy="5381757"/>
          </a:xfrm>
        </p:spPr>
      </p:pic>
    </p:spTree>
    <p:extLst>
      <p:ext uri="{BB962C8B-B14F-4D97-AF65-F5344CB8AC3E}">
        <p14:creationId xmlns:p14="http://schemas.microsoft.com/office/powerpoint/2010/main" val="63132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ED685D-9087-1321-1993-7EB99964F2DC}"/>
              </a:ext>
            </a:extLst>
          </p:cNvPr>
          <p:cNvSpPr>
            <a:spLocks noGrp="1"/>
          </p:cNvSpPr>
          <p:nvPr>
            <p:ph type="title"/>
          </p:nvPr>
        </p:nvSpPr>
        <p:spPr>
          <a:xfrm>
            <a:off x="497305" y="208547"/>
            <a:ext cx="11341769" cy="2919144"/>
          </a:xfrm>
        </p:spPr>
        <p:txBody>
          <a:bodyPr>
            <a:normAutofit fontScale="90000"/>
          </a:bodyPr>
          <a:lstStyle/>
          <a:p>
            <a:pPr algn="ctr"/>
            <a:r>
              <a:rPr lang="ru-RU" sz="4000" b="1" dirty="0">
                <a:solidFill>
                  <a:srgbClr val="C00000"/>
                </a:solidFill>
                <a:latin typeface="+mn-lt"/>
              </a:rPr>
              <a:t>Грантовая деятельность РО ООО СПР по ТО</a:t>
            </a:r>
            <a:br>
              <a:rPr lang="ru-RU" sz="4000" b="1" dirty="0">
                <a:solidFill>
                  <a:srgbClr val="C00000"/>
                </a:solidFill>
                <a:latin typeface="+mn-lt"/>
              </a:rPr>
            </a:br>
            <a:r>
              <a:rPr lang="ru-RU" sz="4000" b="1" dirty="0">
                <a:solidFill>
                  <a:srgbClr val="C00000"/>
                </a:solidFill>
                <a:latin typeface="+mn-lt"/>
              </a:rPr>
              <a:t>2022-2025 </a:t>
            </a:r>
            <a:r>
              <a:rPr lang="ru-RU" sz="4000" b="1" dirty="0" err="1">
                <a:solidFill>
                  <a:srgbClr val="C00000"/>
                </a:solidFill>
                <a:latin typeface="+mn-lt"/>
              </a:rPr>
              <a:t>г.г</a:t>
            </a:r>
            <a:r>
              <a:rPr lang="ru-RU" sz="4000" b="1" dirty="0">
                <a:solidFill>
                  <a:srgbClr val="C00000"/>
                </a:solidFill>
                <a:latin typeface="+mn-lt"/>
              </a:rPr>
              <a:t>.</a:t>
            </a:r>
            <a:br>
              <a:rPr lang="ru-RU" sz="4000" b="1" dirty="0">
                <a:solidFill>
                  <a:srgbClr val="C00000"/>
                </a:solidFill>
                <a:latin typeface="+mn-lt"/>
              </a:rPr>
            </a:br>
            <a:r>
              <a:rPr lang="ru-RU" sz="2200" b="1" dirty="0">
                <a:solidFill>
                  <a:srgbClr val="002060"/>
                </a:solidFill>
                <a:latin typeface="+mn-lt"/>
              </a:rPr>
              <a:t>3 гранта Фонда Президентских грантов</a:t>
            </a:r>
            <a:br>
              <a:rPr lang="ru-RU" sz="2200" b="1" dirty="0">
                <a:solidFill>
                  <a:srgbClr val="002060"/>
                </a:solidFill>
                <a:latin typeface="+mn-lt"/>
              </a:rPr>
            </a:br>
            <a:r>
              <a:rPr lang="ru-RU" sz="2200" b="1" dirty="0">
                <a:solidFill>
                  <a:srgbClr val="002060"/>
                </a:solidFill>
                <a:latin typeface="+mn-lt"/>
              </a:rPr>
              <a:t>Грант Губернатора Тюменской области</a:t>
            </a:r>
            <a:br>
              <a:rPr lang="ru-RU" sz="2200" b="1" dirty="0">
                <a:solidFill>
                  <a:srgbClr val="002060"/>
                </a:solidFill>
                <a:latin typeface="+mn-lt"/>
              </a:rPr>
            </a:br>
            <a:r>
              <a:rPr lang="ru-RU" sz="2200" b="1" dirty="0">
                <a:solidFill>
                  <a:srgbClr val="002060"/>
                </a:solidFill>
                <a:latin typeface="+mn-lt"/>
              </a:rPr>
              <a:t>Муниципальный грант г. Тюмени</a:t>
            </a:r>
            <a:br>
              <a:rPr lang="ru-RU" sz="2200" b="1" dirty="0">
                <a:solidFill>
                  <a:srgbClr val="002060"/>
                </a:solidFill>
                <a:latin typeface="+mn-lt"/>
              </a:rPr>
            </a:br>
            <a:r>
              <a:rPr lang="ru-RU" sz="2200" b="1" dirty="0">
                <a:solidFill>
                  <a:srgbClr val="002060"/>
                </a:solidFill>
                <a:latin typeface="+mn-lt"/>
              </a:rPr>
              <a:t>Грант Благотворительного Фонда развития города Тюмени</a:t>
            </a:r>
            <a:br>
              <a:rPr lang="ru-RU" sz="2200" b="1" dirty="0">
                <a:solidFill>
                  <a:srgbClr val="002060"/>
                </a:solidFill>
                <a:latin typeface="+mn-lt"/>
              </a:rPr>
            </a:br>
            <a:r>
              <a:rPr lang="ru-RU" sz="2200" b="1" dirty="0">
                <a:solidFill>
                  <a:srgbClr val="C00000"/>
                </a:solidFill>
                <a:latin typeface="+mn-lt"/>
              </a:rPr>
              <a:t>апрель</a:t>
            </a:r>
            <a:r>
              <a:rPr lang="ru-RU" sz="2200" b="1" dirty="0">
                <a:solidFill>
                  <a:srgbClr val="002060"/>
                </a:solidFill>
                <a:latin typeface="+mn-lt"/>
              </a:rPr>
              <a:t> </a:t>
            </a:r>
            <a:r>
              <a:rPr lang="ru-RU" sz="2200" b="1" dirty="0">
                <a:solidFill>
                  <a:srgbClr val="C00000"/>
                </a:solidFill>
                <a:latin typeface="+mn-lt"/>
              </a:rPr>
              <a:t>2025 г. – Муниципальный грант г. Тюмени</a:t>
            </a:r>
            <a:br>
              <a:rPr lang="ru-RU" sz="2200" b="1" dirty="0">
                <a:solidFill>
                  <a:srgbClr val="002060"/>
                </a:solidFill>
                <a:latin typeface="+mn-lt"/>
              </a:rPr>
            </a:br>
            <a:endParaRPr lang="ru-RU" sz="4000" b="1" dirty="0">
              <a:solidFill>
                <a:srgbClr val="C00000"/>
              </a:solidFill>
              <a:latin typeface="+mn-lt"/>
            </a:endParaRPr>
          </a:p>
        </p:txBody>
      </p:sp>
      <p:pic>
        <p:nvPicPr>
          <p:cNvPr id="6" name="Объект 5">
            <a:extLst>
              <a:ext uri="{FF2B5EF4-FFF2-40B4-BE49-F238E27FC236}">
                <a16:creationId xmlns:a16="http://schemas.microsoft.com/office/drawing/2014/main" id="{2BFF690F-E197-AC44-8A12-9523986DC8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9197" y="3127691"/>
            <a:ext cx="8822761" cy="3365184"/>
          </a:xfrm>
        </p:spPr>
      </p:pic>
      <p:pic>
        <p:nvPicPr>
          <p:cNvPr id="4" name="Рисунок 3">
            <a:extLst>
              <a:ext uri="{FF2B5EF4-FFF2-40B4-BE49-F238E27FC236}">
                <a16:creationId xmlns:a16="http://schemas.microsoft.com/office/drawing/2014/main" id="{E2ED21AD-B9B5-CEE2-264C-E3CBF2F04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48179"/>
            <a:ext cx="814137" cy="995095"/>
          </a:xfrm>
          <a:prstGeom prst="rect">
            <a:avLst/>
          </a:prstGeom>
        </p:spPr>
      </p:pic>
    </p:spTree>
    <p:extLst>
      <p:ext uri="{BB962C8B-B14F-4D97-AF65-F5344CB8AC3E}">
        <p14:creationId xmlns:p14="http://schemas.microsoft.com/office/powerpoint/2010/main" val="168159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38EC-D661-1792-A864-19E7B079CAB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4D66F9-971F-9C0B-5B12-2EAB545634F5}"/>
              </a:ext>
            </a:extLst>
          </p:cNvPr>
          <p:cNvSpPr>
            <a:spLocks noGrp="1"/>
          </p:cNvSpPr>
          <p:nvPr>
            <p:ph type="title"/>
          </p:nvPr>
        </p:nvSpPr>
        <p:spPr>
          <a:xfrm>
            <a:off x="497305" y="208547"/>
            <a:ext cx="11341769" cy="2919144"/>
          </a:xfrm>
        </p:spPr>
        <p:txBody>
          <a:bodyPr>
            <a:normAutofit fontScale="90000"/>
          </a:bodyPr>
          <a:lstStyle/>
          <a:p>
            <a:pPr algn="ctr"/>
            <a:r>
              <a:rPr lang="ru-RU" sz="4000" b="1" dirty="0">
                <a:solidFill>
                  <a:srgbClr val="C00000"/>
                </a:solidFill>
                <a:latin typeface="+mn-lt"/>
              </a:rPr>
              <a:t>Грантовая деятельность РО ООО СПР по ТО</a:t>
            </a:r>
            <a:br>
              <a:rPr lang="ru-RU" sz="4000" b="1" dirty="0">
                <a:solidFill>
                  <a:srgbClr val="C00000"/>
                </a:solidFill>
                <a:latin typeface="+mn-lt"/>
              </a:rPr>
            </a:br>
            <a:r>
              <a:rPr lang="ru-RU" sz="4000" b="1" dirty="0">
                <a:solidFill>
                  <a:srgbClr val="C00000"/>
                </a:solidFill>
                <a:latin typeface="+mn-lt"/>
              </a:rPr>
              <a:t>2022-2025 </a:t>
            </a:r>
            <a:r>
              <a:rPr lang="ru-RU" sz="4000" b="1" dirty="0" err="1">
                <a:solidFill>
                  <a:srgbClr val="C00000"/>
                </a:solidFill>
                <a:latin typeface="+mn-lt"/>
              </a:rPr>
              <a:t>г.г</a:t>
            </a:r>
            <a:r>
              <a:rPr lang="ru-RU" sz="4000" b="1" dirty="0">
                <a:solidFill>
                  <a:srgbClr val="C00000"/>
                </a:solidFill>
                <a:latin typeface="+mn-lt"/>
              </a:rPr>
              <a:t>.</a:t>
            </a:r>
            <a:br>
              <a:rPr lang="ru-RU" sz="4000" b="1" dirty="0">
                <a:solidFill>
                  <a:srgbClr val="C00000"/>
                </a:solidFill>
                <a:latin typeface="+mn-lt"/>
              </a:rPr>
            </a:br>
            <a:r>
              <a:rPr lang="ru-RU" sz="2200" b="1" dirty="0">
                <a:solidFill>
                  <a:srgbClr val="002060"/>
                </a:solidFill>
                <a:latin typeface="+mn-lt"/>
              </a:rPr>
              <a:t>3 гранта Фонда Президентских грантов</a:t>
            </a:r>
            <a:br>
              <a:rPr lang="ru-RU" sz="2200" b="1" dirty="0">
                <a:solidFill>
                  <a:srgbClr val="002060"/>
                </a:solidFill>
                <a:latin typeface="+mn-lt"/>
              </a:rPr>
            </a:br>
            <a:r>
              <a:rPr lang="ru-RU" sz="2200" b="1" dirty="0">
                <a:solidFill>
                  <a:srgbClr val="002060"/>
                </a:solidFill>
                <a:latin typeface="+mn-lt"/>
              </a:rPr>
              <a:t>Грант Губернатора Тюменской области</a:t>
            </a:r>
            <a:br>
              <a:rPr lang="ru-RU" sz="2200" b="1" dirty="0">
                <a:solidFill>
                  <a:srgbClr val="002060"/>
                </a:solidFill>
                <a:latin typeface="+mn-lt"/>
              </a:rPr>
            </a:br>
            <a:r>
              <a:rPr lang="ru-RU" sz="2200" b="1" dirty="0">
                <a:solidFill>
                  <a:srgbClr val="002060"/>
                </a:solidFill>
                <a:latin typeface="+mn-lt"/>
              </a:rPr>
              <a:t>Муниципальный грант г. Тюмени</a:t>
            </a:r>
            <a:br>
              <a:rPr lang="ru-RU" sz="2200" b="1" dirty="0">
                <a:solidFill>
                  <a:srgbClr val="002060"/>
                </a:solidFill>
                <a:latin typeface="+mn-lt"/>
              </a:rPr>
            </a:br>
            <a:r>
              <a:rPr lang="ru-RU" sz="2200" b="1" dirty="0">
                <a:solidFill>
                  <a:srgbClr val="002060"/>
                </a:solidFill>
                <a:latin typeface="+mn-lt"/>
              </a:rPr>
              <a:t>Грант Благотворительного Фонда развития города Тюмени</a:t>
            </a:r>
            <a:br>
              <a:rPr lang="ru-RU" sz="2200" b="1" dirty="0">
                <a:solidFill>
                  <a:srgbClr val="002060"/>
                </a:solidFill>
                <a:latin typeface="+mn-lt"/>
              </a:rPr>
            </a:br>
            <a:r>
              <a:rPr lang="ru-RU" sz="2200" b="1" dirty="0">
                <a:solidFill>
                  <a:srgbClr val="C00000"/>
                </a:solidFill>
                <a:latin typeface="+mn-lt"/>
              </a:rPr>
              <a:t>апрель</a:t>
            </a:r>
            <a:r>
              <a:rPr lang="ru-RU" sz="2200" b="1" dirty="0">
                <a:solidFill>
                  <a:srgbClr val="002060"/>
                </a:solidFill>
                <a:latin typeface="+mn-lt"/>
              </a:rPr>
              <a:t> </a:t>
            </a:r>
            <a:r>
              <a:rPr lang="ru-RU" sz="2200" b="1" dirty="0">
                <a:solidFill>
                  <a:srgbClr val="C00000"/>
                </a:solidFill>
                <a:latin typeface="+mn-lt"/>
              </a:rPr>
              <a:t>2025 г. – Муниципальный грант г. Тюмени</a:t>
            </a:r>
            <a:br>
              <a:rPr lang="ru-RU" sz="2200" b="1" dirty="0">
                <a:solidFill>
                  <a:srgbClr val="002060"/>
                </a:solidFill>
                <a:latin typeface="+mn-lt"/>
              </a:rPr>
            </a:br>
            <a:endParaRPr lang="ru-RU" sz="4000" b="1" dirty="0">
              <a:solidFill>
                <a:srgbClr val="C00000"/>
              </a:solidFill>
              <a:latin typeface="+mn-lt"/>
            </a:endParaRPr>
          </a:p>
        </p:txBody>
      </p:sp>
      <p:pic>
        <p:nvPicPr>
          <p:cNvPr id="4" name="Рисунок 3">
            <a:extLst>
              <a:ext uri="{FF2B5EF4-FFF2-40B4-BE49-F238E27FC236}">
                <a16:creationId xmlns:a16="http://schemas.microsoft.com/office/drawing/2014/main" id="{93D2246C-070C-390A-C23D-87E011140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48179"/>
            <a:ext cx="814137" cy="995095"/>
          </a:xfrm>
          <a:prstGeom prst="rect">
            <a:avLst/>
          </a:prstGeom>
        </p:spPr>
      </p:pic>
      <p:pic>
        <p:nvPicPr>
          <p:cNvPr id="11" name="Объект 10">
            <a:extLst>
              <a:ext uri="{FF2B5EF4-FFF2-40B4-BE49-F238E27FC236}">
                <a16:creationId xmlns:a16="http://schemas.microsoft.com/office/drawing/2014/main" id="{20594023-5513-7532-122C-4425C3EA80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926" y="2823411"/>
            <a:ext cx="11486148" cy="3625515"/>
          </a:xfrm>
        </p:spPr>
      </p:pic>
    </p:spTree>
    <p:extLst>
      <p:ext uri="{BB962C8B-B14F-4D97-AF65-F5344CB8AC3E}">
        <p14:creationId xmlns:p14="http://schemas.microsoft.com/office/powerpoint/2010/main" val="109184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6555EB-4F43-84B2-B849-B87FCF99E428}"/>
              </a:ext>
            </a:extLst>
          </p:cNvPr>
          <p:cNvSpPr>
            <a:spLocks noGrp="1"/>
          </p:cNvSpPr>
          <p:nvPr>
            <p:ph type="title"/>
          </p:nvPr>
        </p:nvSpPr>
        <p:spPr/>
        <p:txBody>
          <a:bodyPr>
            <a:normAutofit/>
          </a:bodyPr>
          <a:lstStyle/>
          <a:p>
            <a:pPr algn="r"/>
            <a:r>
              <a:rPr lang="ru-RU" sz="4000" b="1" dirty="0">
                <a:solidFill>
                  <a:srgbClr val="C00000"/>
                </a:solidFill>
                <a:latin typeface="+mn-lt"/>
              </a:rPr>
              <a:t>9 Университетов старшего поколения</a:t>
            </a:r>
          </a:p>
        </p:txBody>
      </p:sp>
      <p:pic>
        <p:nvPicPr>
          <p:cNvPr id="6" name="Объект 5">
            <a:extLst>
              <a:ext uri="{FF2B5EF4-FFF2-40B4-BE49-F238E27FC236}">
                <a16:creationId xmlns:a16="http://schemas.microsoft.com/office/drawing/2014/main" id="{2ADA67D1-4946-46A8-A899-3B23C98082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826" y="1825625"/>
            <a:ext cx="8868348" cy="4351338"/>
          </a:xfrm>
        </p:spPr>
      </p:pic>
      <p:pic>
        <p:nvPicPr>
          <p:cNvPr id="4" name="Рисунок 3">
            <a:extLst>
              <a:ext uri="{FF2B5EF4-FFF2-40B4-BE49-F238E27FC236}">
                <a16:creationId xmlns:a16="http://schemas.microsoft.com/office/drawing/2014/main" id="{9C315DAB-D2AE-C0A9-39EE-DA96D1BD1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19" y="530358"/>
            <a:ext cx="897498" cy="995095"/>
          </a:xfrm>
          <a:prstGeom prst="rect">
            <a:avLst/>
          </a:prstGeom>
        </p:spPr>
      </p:pic>
    </p:spTree>
    <p:extLst>
      <p:ext uri="{BB962C8B-B14F-4D97-AF65-F5344CB8AC3E}">
        <p14:creationId xmlns:p14="http://schemas.microsoft.com/office/powerpoint/2010/main" val="162247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725A5A-3261-806A-1A13-0D7D3F029966}"/>
              </a:ext>
            </a:extLst>
          </p:cNvPr>
          <p:cNvSpPr>
            <a:spLocks noGrp="1"/>
          </p:cNvSpPr>
          <p:nvPr>
            <p:ph type="title"/>
          </p:nvPr>
        </p:nvSpPr>
        <p:spPr/>
        <p:txBody>
          <a:bodyPr>
            <a:normAutofit/>
          </a:bodyPr>
          <a:lstStyle/>
          <a:p>
            <a:pPr algn="r"/>
            <a:r>
              <a:rPr lang="ru-RU" sz="4000" b="1" dirty="0">
                <a:solidFill>
                  <a:srgbClr val="C00000"/>
                </a:solidFill>
                <a:latin typeface="+mn-lt"/>
              </a:rPr>
              <a:t>Университет старшего поколения г. Тюмень</a:t>
            </a:r>
          </a:p>
        </p:txBody>
      </p:sp>
      <p:sp>
        <p:nvSpPr>
          <p:cNvPr id="3" name="Объект 2">
            <a:extLst>
              <a:ext uri="{FF2B5EF4-FFF2-40B4-BE49-F238E27FC236}">
                <a16:creationId xmlns:a16="http://schemas.microsoft.com/office/drawing/2014/main" id="{369032CA-5303-E229-461C-A0749222B382}"/>
              </a:ext>
            </a:extLst>
          </p:cNvPr>
          <p:cNvSpPr>
            <a:spLocks noGrp="1"/>
          </p:cNvSpPr>
          <p:nvPr>
            <p:ph idx="1"/>
          </p:nvPr>
        </p:nvSpPr>
        <p:spPr/>
        <p:txBody>
          <a:bodyPr>
            <a:normAutofit fontScale="92500" lnSpcReduction="20000"/>
          </a:bodyPr>
          <a:lstStyle/>
          <a:p>
            <a:r>
              <a:rPr lang="ru-RU" sz="3200" b="1" dirty="0">
                <a:solidFill>
                  <a:srgbClr val="C00000"/>
                </a:solidFill>
              </a:rPr>
              <a:t>2018 год основания</a:t>
            </a:r>
          </a:p>
          <a:p>
            <a:endParaRPr lang="ru-RU" sz="3200" b="1" dirty="0">
              <a:solidFill>
                <a:srgbClr val="C00000"/>
              </a:solidFill>
            </a:endParaRPr>
          </a:p>
          <a:p>
            <a:r>
              <a:rPr lang="ru-RU" sz="3200" b="1" u="sng" dirty="0">
                <a:solidFill>
                  <a:srgbClr val="002060"/>
                </a:solidFill>
              </a:rPr>
              <a:t>2024-2025 </a:t>
            </a:r>
            <a:r>
              <a:rPr lang="ru-RU" sz="3200" b="1" u="sng" dirty="0" err="1">
                <a:solidFill>
                  <a:srgbClr val="002060"/>
                </a:solidFill>
              </a:rPr>
              <a:t>г.г</a:t>
            </a:r>
            <a:r>
              <a:rPr lang="ru-RU" sz="3200" dirty="0">
                <a:solidFill>
                  <a:srgbClr val="002060"/>
                </a:solidFill>
              </a:rPr>
              <a:t>.</a:t>
            </a:r>
          </a:p>
          <a:p>
            <a:endParaRPr lang="ru-RU" sz="3200" dirty="0">
              <a:solidFill>
                <a:srgbClr val="002060"/>
              </a:solidFill>
            </a:endParaRPr>
          </a:p>
          <a:p>
            <a:r>
              <a:rPr lang="ru-RU" sz="3200" dirty="0">
                <a:solidFill>
                  <a:srgbClr val="002060"/>
                </a:solidFill>
              </a:rPr>
              <a:t>26 преподавателей</a:t>
            </a:r>
          </a:p>
          <a:p>
            <a:r>
              <a:rPr lang="ru-RU" sz="3200" dirty="0">
                <a:solidFill>
                  <a:srgbClr val="002060"/>
                </a:solidFill>
              </a:rPr>
              <a:t>780 студентов</a:t>
            </a:r>
          </a:p>
          <a:p>
            <a:r>
              <a:rPr lang="ru-RU" sz="3200" dirty="0">
                <a:solidFill>
                  <a:srgbClr val="002060"/>
                </a:solidFill>
              </a:rPr>
              <a:t>15 факультетов</a:t>
            </a:r>
          </a:p>
          <a:p>
            <a:r>
              <a:rPr lang="ru-RU" sz="3200" dirty="0">
                <a:solidFill>
                  <a:srgbClr val="002060"/>
                </a:solidFill>
              </a:rPr>
              <a:t>40 учебных групп</a:t>
            </a:r>
          </a:p>
          <a:p>
            <a:r>
              <a:rPr lang="ru-RU" sz="3200" dirty="0">
                <a:solidFill>
                  <a:srgbClr val="002060"/>
                </a:solidFill>
              </a:rPr>
              <a:t>7 лекториев</a:t>
            </a:r>
          </a:p>
        </p:txBody>
      </p:sp>
      <p:pic>
        <p:nvPicPr>
          <p:cNvPr id="4" name="Рисунок 3">
            <a:extLst>
              <a:ext uri="{FF2B5EF4-FFF2-40B4-BE49-F238E27FC236}">
                <a16:creationId xmlns:a16="http://schemas.microsoft.com/office/drawing/2014/main" id="{BCA3DEA0-C83E-D465-B530-55E8BD11E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51" y="530358"/>
            <a:ext cx="897498" cy="995095"/>
          </a:xfrm>
          <a:prstGeom prst="rect">
            <a:avLst/>
          </a:prstGeom>
        </p:spPr>
      </p:pic>
      <p:pic>
        <p:nvPicPr>
          <p:cNvPr id="8" name="Рисунок 7">
            <a:extLst>
              <a:ext uri="{FF2B5EF4-FFF2-40B4-BE49-F238E27FC236}">
                <a16:creationId xmlns:a16="http://schemas.microsoft.com/office/drawing/2014/main" id="{623D42B7-8875-D9D1-7E6B-9BE0969EA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843" y="1683426"/>
            <a:ext cx="6594044" cy="4635735"/>
          </a:xfrm>
          <a:prstGeom prst="rect">
            <a:avLst/>
          </a:prstGeom>
        </p:spPr>
      </p:pic>
    </p:spTree>
    <p:extLst>
      <p:ext uri="{BB962C8B-B14F-4D97-AF65-F5344CB8AC3E}">
        <p14:creationId xmlns:p14="http://schemas.microsoft.com/office/powerpoint/2010/main" val="35774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914B6B-FE98-6461-2D2A-F3F66C776CBB}"/>
              </a:ext>
            </a:extLst>
          </p:cNvPr>
          <p:cNvSpPr>
            <a:spLocks noGrp="1"/>
          </p:cNvSpPr>
          <p:nvPr>
            <p:ph type="title"/>
          </p:nvPr>
        </p:nvSpPr>
        <p:spPr/>
        <p:txBody>
          <a:bodyPr>
            <a:normAutofit/>
          </a:bodyPr>
          <a:lstStyle/>
          <a:p>
            <a:pPr algn="ctr"/>
            <a:r>
              <a:rPr lang="ru-RU" sz="3600" b="1" dirty="0">
                <a:solidFill>
                  <a:srgbClr val="C00000"/>
                </a:solidFill>
                <a:latin typeface="+mn-lt"/>
              </a:rPr>
              <a:t>Структура Университета старшего поколения </a:t>
            </a:r>
            <a:r>
              <a:rPr lang="ru-RU" sz="3600" b="1" dirty="0" err="1">
                <a:solidFill>
                  <a:srgbClr val="C00000"/>
                </a:solidFill>
                <a:latin typeface="+mn-lt"/>
              </a:rPr>
              <a:t>г.Тюмень</a:t>
            </a:r>
            <a:endParaRPr lang="ru-RU" sz="3600" b="1" dirty="0">
              <a:solidFill>
                <a:srgbClr val="C00000"/>
              </a:solidFill>
              <a:latin typeface="+mn-lt"/>
            </a:endParaRPr>
          </a:p>
        </p:txBody>
      </p:sp>
      <p:pic>
        <p:nvPicPr>
          <p:cNvPr id="4" name="Рисунок 3">
            <a:extLst>
              <a:ext uri="{FF2B5EF4-FFF2-40B4-BE49-F238E27FC236}">
                <a16:creationId xmlns:a16="http://schemas.microsoft.com/office/drawing/2014/main" id="{BFBED404-C109-B13F-7CBD-71BC4FE99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3061"/>
            <a:ext cx="897498" cy="995095"/>
          </a:xfrm>
          <a:prstGeom prst="rect">
            <a:avLst/>
          </a:prstGeom>
        </p:spPr>
      </p:pic>
      <p:pic>
        <p:nvPicPr>
          <p:cNvPr id="5" name="Picture 2">
            <a:extLst>
              <a:ext uri="{FF2B5EF4-FFF2-40B4-BE49-F238E27FC236}">
                <a16:creationId xmlns:a16="http://schemas.microsoft.com/office/drawing/2014/main" id="{5DF7CF3B-48AB-42CF-2F63-A6A030353E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5987" y="1825625"/>
            <a:ext cx="7760026"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519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E226F7-1D72-9870-B3E9-7AF3F113D75A}"/>
              </a:ext>
            </a:extLst>
          </p:cNvPr>
          <p:cNvSpPr>
            <a:spLocks noGrp="1"/>
          </p:cNvSpPr>
          <p:nvPr>
            <p:ph type="title"/>
          </p:nvPr>
        </p:nvSpPr>
        <p:spPr/>
        <p:txBody>
          <a:bodyPr>
            <a:noAutofit/>
          </a:bodyPr>
          <a:lstStyle/>
          <a:p>
            <a:pPr algn="ctr"/>
            <a:r>
              <a:rPr lang="ru-RU" sz="3200" b="1" dirty="0">
                <a:solidFill>
                  <a:srgbClr val="C00000"/>
                </a:solidFill>
                <a:latin typeface="+mn-lt"/>
              </a:rPr>
              <a:t>Мобильный стенд с логотипом Университета старшего поколения г. Тюмень и 1000 штук карманных календариков на 2025 год для всех студентов Университета </a:t>
            </a:r>
          </a:p>
        </p:txBody>
      </p:sp>
      <p:pic>
        <p:nvPicPr>
          <p:cNvPr id="5" name="Объект 4">
            <a:extLst>
              <a:ext uri="{FF2B5EF4-FFF2-40B4-BE49-F238E27FC236}">
                <a16:creationId xmlns:a16="http://schemas.microsoft.com/office/drawing/2014/main" id="{7F217679-BDDE-FE91-2837-FE322A64EA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0648" y="1841666"/>
            <a:ext cx="3348257" cy="4772001"/>
          </a:xfrm>
        </p:spPr>
      </p:pic>
      <p:pic>
        <p:nvPicPr>
          <p:cNvPr id="7" name="Рисунок 6">
            <a:extLst>
              <a:ext uri="{FF2B5EF4-FFF2-40B4-BE49-F238E27FC236}">
                <a16:creationId xmlns:a16="http://schemas.microsoft.com/office/drawing/2014/main" id="{34756D57-01A1-2B80-20ED-F1CE05764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096" y="1841666"/>
            <a:ext cx="3765352" cy="4927557"/>
          </a:xfrm>
          <a:prstGeom prst="rect">
            <a:avLst/>
          </a:prstGeom>
        </p:spPr>
      </p:pic>
      <p:pic>
        <p:nvPicPr>
          <p:cNvPr id="8" name="Рисунок 7">
            <a:extLst>
              <a:ext uri="{FF2B5EF4-FFF2-40B4-BE49-F238E27FC236}">
                <a16:creationId xmlns:a16="http://schemas.microsoft.com/office/drawing/2014/main" id="{47C49652-227F-BB39-A278-590BEDD6EADA}"/>
              </a:ext>
            </a:extLst>
          </p:cNvPr>
          <p:cNvPicPr>
            <a:picLocks noChangeAspect="1"/>
          </p:cNvPicPr>
          <p:nvPr/>
        </p:nvPicPr>
        <p:blipFill>
          <a:blip r:embed="rId4"/>
          <a:stretch>
            <a:fillRect/>
          </a:stretch>
        </p:blipFill>
        <p:spPr>
          <a:xfrm>
            <a:off x="642768" y="531039"/>
            <a:ext cx="896190" cy="993734"/>
          </a:xfrm>
          <a:prstGeom prst="rect">
            <a:avLst/>
          </a:prstGeom>
        </p:spPr>
      </p:pic>
    </p:spTree>
    <p:extLst>
      <p:ext uri="{BB962C8B-B14F-4D97-AF65-F5344CB8AC3E}">
        <p14:creationId xmlns:p14="http://schemas.microsoft.com/office/powerpoint/2010/main" val="261983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DAF2978-BC93-BED4-1851-39BF8775E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62978"/>
            <a:ext cx="10523782" cy="2692518"/>
          </a:xfrm>
          <a:prstGeom prst="rect">
            <a:avLst/>
          </a:prstGeom>
        </p:spPr>
      </p:pic>
      <p:sp>
        <p:nvSpPr>
          <p:cNvPr id="4" name="TextBox 3">
            <a:extLst>
              <a:ext uri="{FF2B5EF4-FFF2-40B4-BE49-F238E27FC236}">
                <a16:creationId xmlns:a16="http://schemas.microsoft.com/office/drawing/2014/main" id="{17DD10D1-DC7E-690E-0156-11297D9499F4}"/>
              </a:ext>
            </a:extLst>
          </p:cNvPr>
          <p:cNvSpPr txBox="1"/>
          <p:nvPr/>
        </p:nvSpPr>
        <p:spPr>
          <a:xfrm>
            <a:off x="689810" y="2855495"/>
            <a:ext cx="10892589" cy="4216539"/>
          </a:xfrm>
          <a:prstGeom prst="rect">
            <a:avLst/>
          </a:prstGeom>
          <a:noFill/>
        </p:spPr>
        <p:txBody>
          <a:bodyPr wrap="square" rtlCol="0">
            <a:spAutoFit/>
          </a:bodyPr>
          <a:lstStyle/>
          <a:p>
            <a:pPr algn="ctr"/>
            <a:endParaRPr lang="ru-RU" sz="4000" b="1" dirty="0">
              <a:solidFill>
                <a:srgbClr val="C00000"/>
              </a:solidFill>
            </a:endParaRPr>
          </a:p>
          <a:p>
            <a:pPr algn="ctr"/>
            <a:endParaRPr lang="ru-RU" sz="4000" b="1" dirty="0">
              <a:solidFill>
                <a:srgbClr val="C00000"/>
              </a:solidFill>
            </a:endParaRPr>
          </a:p>
          <a:p>
            <a:pPr algn="ctr"/>
            <a:r>
              <a:rPr lang="ru-RU" sz="6000" b="1" dirty="0">
                <a:solidFill>
                  <a:srgbClr val="C00000"/>
                </a:solidFill>
              </a:rPr>
              <a:t>85</a:t>
            </a:r>
            <a:r>
              <a:rPr lang="ru-RU" sz="4000" b="1" dirty="0">
                <a:solidFill>
                  <a:srgbClr val="C00000"/>
                </a:solidFill>
              </a:rPr>
              <a:t> Региональных отделений. </a:t>
            </a:r>
          </a:p>
          <a:p>
            <a:pPr algn="ctr"/>
            <a:r>
              <a:rPr lang="ru-RU" sz="4000" b="1" dirty="0">
                <a:solidFill>
                  <a:srgbClr val="C00000"/>
                </a:solidFill>
              </a:rPr>
              <a:t>Общий Устав и логотип.</a:t>
            </a:r>
          </a:p>
          <a:p>
            <a:pPr algn="ctr"/>
            <a:r>
              <a:rPr lang="ru-RU" sz="4000" b="1" dirty="0">
                <a:solidFill>
                  <a:srgbClr val="C00000"/>
                </a:solidFill>
              </a:rPr>
              <a:t> </a:t>
            </a:r>
          </a:p>
          <a:p>
            <a:pPr algn="ctr"/>
            <a:r>
              <a:rPr lang="ru-RU" sz="4800" dirty="0">
                <a:solidFill>
                  <a:srgbClr val="C00000"/>
                </a:solidFill>
              </a:rPr>
              <a:t> </a:t>
            </a:r>
          </a:p>
        </p:txBody>
      </p:sp>
    </p:spTree>
    <p:extLst>
      <p:ext uri="{BB962C8B-B14F-4D97-AF65-F5344CB8AC3E}">
        <p14:creationId xmlns:p14="http://schemas.microsoft.com/office/powerpoint/2010/main" val="663036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4D8547-5737-B513-148F-5151F1A8C3A2}"/>
              </a:ext>
            </a:extLst>
          </p:cNvPr>
          <p:cNvSpPr>
            <a:spLocks noGrp="1"/>
          </p:cNvSpPr>
          <p:nvPr>
            <p:ph type="title"/>
          </p:nvPr>
        </p:nvSpPr>
        <p:spPr/>
        <p:txBody>
          <a:bodyPr>
            <a:normAutofit/>
          </a:bodyPr>
          <a:lstStyle/>
          <a:p>
            <a:pPr algn="r"/>
            <a:r>
              <a:rPr lang="ru-RU" sz="4000" b="1" dirty="0">
                <a:solidFill>
                  <a:srgbClr val="C00000"/>
                </a:solidFill>
                <a:latin typeface="+mn-lt"/>
              </a:rPr>
              <a:t>Университет старшего поколения г. Тюмень</a:t>
            </a:r>
            <a:endParaRPr lang="ru-RU" sz="4000" dirty="0"/>
          </a:p>
        </p:txBody>
      </p:sp>
      <p:sp>
        <p:nvSpPr>
          <p:cNvPr id="3" name="Объект 2">
            <a:extLst>
              <a:ext uri="{FF2B5EF4-FFF2-40B4-BE49-F238E27FC236}">
                <a16:creationId xmlns:a16="http://schemas.microsoft.com/office/drawing/2014/main" id="{6A506F2F-C845-3235-59A7-6F48AF06AFF1}"/>
              </a:ext>
            </a:extLst>
          </p:cNvPr>
          <p:cNvSpPr>
            <a:spLocks noGrp="1"/>
          </p:cNvSpPr>
          <p:nvPr>
            <p:ph idx="1"/>
          </p:nvPr>
        </p:nvSpPr>
        <p:spPr/>
        <p:txBody>
          <a:bodyPr>
            <a:normAutofit fontScale="92500"/>
          </a:bodyPr>
          <a:lstStyle/>
          <a:p>
            <a:endParaRPr lang="ru-RU" sz="3200" dirty="0">
              <a:solidFill>
                <a:srgbClr val="002060"/>
              </a:solidFill>
            </a:endParaRPr>
          </a:p>
          <a:p>
            <a:r>
              <a:rPr lang="ru-RU" sz="3200" dirty="0">
                <a:solidFill>
                  <a:srgbClr val="002060"/>
                </a:solidFill>
              </a:rPr>
              <a:t>Самый значительный проект РО ООО СПР в г. Тюмени</a:t>
            </a:r>
          </a:p>
          <a:p>
            <a:r>
              <a:rPr lang="ru-RU" sz="3200" dirty="0">
                <a:solidFill>
                  <a:srgbClr val="002060"/>
                </a:solidFill>
              </a:rPr>
              <a:t>Аналогов в г. Тюмени нет </a:t>
            </a:r>
            <a:r>
              <a:rPr lang="ru-RU" dirty="0">
                <a:solidFill>
                  <a:srgbClr val="002060"/>
                </a:solidFill>
              </a:rPr>
              <a:t>ни у АУ СОНТО и ДПО «Региональный центр активного долголетия, геронтологии и реабилитации», ни у Тюменского Областного Совета ветеранов войны и труда</a:t>
            </a:r>
          </a:p>
          <a:p>
            <a:endParaRPr lang="ru-RU" sz="3200" dirty="0">
              <a:solidFill>
                <a:srgbClr val="002060"/>
              </a:solidFill>
            </a:endParaRPr>
          </a:p>
          <a:p>
            <a:pPr algn="ctr"/>
            <a:r>
              <a:rPr lang="ru-RU" sz="3600" b="1" dirty="0">
                <a:solidFill>
                  <a:srgbClr val="C00000"/>
                </a:solidFill>
              </a:rPr>
              <a:t>ЗАДАЧА. Создать </a:t>
            </a:r>
            <a:r>
              <a:rPr lang="ru-RU" sz="3600" b="1" dirty="0" err="1">
                <a:solidFill>
                  <a:srgbClr val="C00000"/>
                </a:solidFill>
              </a:rPr>
              <a:t>Добро.Центр</a:t>
            </a:r>
            <a:r>
              <a:rPr lang="ru-RU" sz="3600" b="1" dirty="0">
                <a:solidFill>
                  <a:srgbClr val="C00000"/>
                </a:solidFill>
              </a:rPr>
              <a:t> «Университет старшего поколения» на базе РО ООО СПР по ТО в г. Тюмени</a:t>
            </a:r>
          </a:p>
        </p:txBody>
      </p:sp>
      <p:pic>
        <p:nvPicPr>
          <p:cNvPr id="4" name="Рисунок 3">
            <a:extLst>
              <a:ext uri="{FF2B5EF4-FFF2-40B4-BE49-F238E27FC236}">
                <a16:creationId xmlns:a16="http://schemas.microsoft.com/office/drawing/2014/main" id="{D7180DE4-C6D9-322F-88B5-35124D99D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51" y="530358"/>
            <a:ext cx="897498" cy="995095"/>
          </a:xfrm>
          <a:prstGeom prst="rect">
            <a:avLst/>
          </a:prstGeom>
        </p:spPr>
      </p:pic>
    </p:spTree>
    <p:extLst>
      <p:ext uri="{BB962C8B-B14F-4D97-AF65-F5344CB8AC3E}">
        <p14:creationId xmlns:p14="http://schemas.microsoft.com/office/powerpoint/2010/main" val="71006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5AD43BA-2FC3-E3AE-337B-3B3ED4919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552"/>
            <a:ext cx="12192000" cy="6336896"/>
          </a:xfrm>
          <a:prstGeom prst="rect">
            <a:avLst/>
          </a:prstGeom>
        </p:spPr>
      </p:pic>
    </p:spTree>
    <p:extLst>
      <p:ext uri="{BB962C8B-B14F-4D97-AF65-F5344CB8AC3E}">
        <p14:creationId xmlns:p14="http://schemas.microsoft.com/office/powerpoint/2010/main" val="60277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D60247B-E67B-AD76-8361-822E7BB38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47" y="0"/>
            <a:ext cx="10708105" cy="6858000"/>
          </a:xfrm>
          <a:prstGeom prst="rect">
            <a:avLst/>
          </a:prstGeom>
        </p:spPr>
      </p:pic>
    </p:spTree>
    <p:extLst>
      <p:ext uri="{BB962C8B-B14F-4D97-AF65-F5344CB8AC3E}">
        <p14:creationId xmlns:p14="http://schemas.microsoft.com/office/powerpoint/2010/main" val="91168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B49AB0-47BA-7B30-6D71-44A452CAFEA5}"/>
              </a:ext>
            </a:extLst>
          </p:cNvPr>
          <p:cNvSpPr>
            <a:spLocks noGrp="1"/>
          </p:cNvSpPr>
          <p:nvPr>
            <p:ph type="title"/>
          </p:nvPr>
        </p:nvSpPr>
        <p:spPr/>
        <p:txBody>
          <a:bodyPr>
            <a:normAutofit/>
          </a:bodyPr>
          <a:lstStyle/>
          <a:p>
            <a:pPr algn="ctr"/>
            <a:r>
              <a:rPr lang="ru-RU" sz="4000" b="1" dirty="0">
                <a:solidFill>
                  <a:srgbClr val="C00000"/>
                </a:solidFill>
                <a:latin typeface="+mn-lt"/>
              </a:rPr>
              <a:t>Взаимодействие с добровольческими организациями</a:t>
            </a:r>
          </a:p>
        </p:txBody>
      </p:sp>
      <p:sp>
        <p:nvSpPr>
          <p:cNvPr id="3" name="Объект 2">
            <a:extLst>
              <a:ext uri="{FF2B5EF4-FFF2-40B4-BE49-F238E27FC236}">
                <a16:creationId xmlns:a16="http://schemas.microsoft.com/office/drawing/2014/main" id="{AED0A039-7899-7C8A-A184-B87DF21E6686}"/>
              </a:ext>
            </a:extLst>
          </p:cNvPr>
          <p:cNvSpPr>
            <a:spLocks noGrp="1"/>
          </p:cNvSpPr>
          <p:nvPr>
            <p:ph idx="1"/>
          </p:nvPr>
        </p:nvSpPr>
        <p:spPr/>
        <p:txBody>
          <a:bodyPr>
            <a:normAutofit lnSpcReduction="10000"/>
          </a:bodyPr>
          <a:lstStyle/>
          <a:p>
            <a:r>
              <a:rPr lang="ru-RU" sz="2400" b="1" dirty="0">
                <a:solidFill>
                  <a:srgbClr val="002060"/>
                </a:solidFill>
              </a:rPr>
              <a:t>Осень 2024 г. Консультации Ресурсного </a:t>
            </a:r>
            <a:r>
              <a:rPr lang="ru-RU" sz="2400" b="1" dirty="0" err="1">
                <a:solidFill>
                  <a:srgbClr val="002060"/>
                </a:solidFill>
              </a:rPr>
              <a:t>Добро.Центра</a:t>
            </a:r>
            <a:r>
              <a:rPr lang="ru-RU" sz="2400" b="1" dirty="0">
                <a:solidFill>
                  <a:srgbClr val="002060"/>
                </a:solidFill>
              </a:rPr>
              <a:t> Тюменской области по созданию профиля РО ООО «Союз пенсионеров России» по Тюменской области на платформе </a:t>
            </a:r>
            <a:r>
              <a:rPr lang="ru-RU" sz="2400" b="1" dirty="0" err="1">
                <a:solidFill>
                  <a:srgbClr val="002060"/>
                </a:solidFill>
              </a:rPr>
              <a:t>Добро.рф</a:t>
            </a:r>
            <a:endParaRPr lang="ru-RU" sz="2400" b="1" dirty="0">
              <a:solidFill>
                <a:srgbClr val="002060"/>
              </a:solidFill>
            </a:endParaRPr>
          </a:p>
          <a:p>
            <a:r>
              <a:rPr lang="ru-RU" sz="2400" b="1" dirty="0">
                <a:solidFill>
                  <a:srgbClr val="002060"/>
                </a:solidFill>
              </a:rPr>
              <a:t>Октябрь 2024 г. Создание на </a:t>
            </a:r>
            <a:r>
              <a:rPr lang="ru-RU" sz="2400" b="1" dirty="0" err="1">
                <a:solidFill>
                  <a:srgbClr val="002060"/>
                </a:solidFill>
              </a:rPr>
              <a:t>Добро.рф</a:t>
            </a:r>
            <a:r>
              <a:rPr lang="ru-RU" sz="2400" b="1" dirty="0">
                <a:solidFill>
                  <a:srgbClr val="002060"/>
                </a:solidFill>
              </a:rPr>
              <a:t> мероприятия в рамках Президентского гранта «Бабушкина Тюмень Многонациональная»</a:t>
            </a:r>
          </a:p>
          <a:p>
            <a:r>
              <a:rPr lang="ru-RU" sz="2400" b="1" dirty="0">
                <a:solidFill>
                  <a:srgbClr val="002060"/>
                </a:solidFill>
              </a:rPr>
              <a:t>Ноябрь-декабрь 2024 г. Создание на </a:t>
            </a:r>
            <a:r>
              <a:rPr lang="ru-RU" sz="2400" b="1" dirty="0" err="1">
                <a:solidFill>
                  <a:srgbClr val="002060"/>
                </a:solidFill>
              </a:rPr>
              <a:t>Добро.рф</a:t>
            </a:r>
            <a:r>
              <a:rPr lang="ru-RU" sz="2400" b="1" dirty="0">
                <a:solidFill>
                  <a:srgbClr val="002060"/>
                </a:solidFill>
              </a:rPr>
              <a:t> 2-х мероприятий в рамках Муниципального гранта «Серебряные» педагоги – волонтеры»</a:t>
            </a:r>
          </a:p>
          <a:p>
            <a:r>
              <a:rPr lang="ru-RU" sz="2400" b="1" dirty="0">
                <a:solidFill>
                  <a:srgbClr val="002060"/>
                </a:solidFill>
              </a:rPr>
              <a:t>Апрель 2025 г. Создание на </a:t>
            </a:r>
            <a:r>
              <a:rPr lang="ru-RU" sz="2400" b="1" dirty="0" err="1">
                <a:solidFill>
                  <a:srgbClr val="002060"/>
                </a:solidFill>
              </a:rPr>
              <a:t>Добро.рф</a:t>
            </a:r>
            <a:r>
              <a:rPr lang="ru-RU" sz="2400" b="1" dirty="0">
                <a:solidFill>
                  <a:srgbClr val="002060"/>
                </a:solidFill>
              </a:rPr>
              <a:t> мероприятия в рамках Президентского гранта «Бабушкина Тюмень Многонациональная»</a:t>
            </a:r>
          </a:p>
          <a:p>
            <a:r>
              <a:rPr lang="ru-RU" sz="2400" b="1" dirty="0">
                <a:solidFill>
                  <a:srgbClr val="002060"/>
                </a:solidFill>
              </a:rPr>
              <a:t>Май 2025 г. Консультации Ресурсного </a:t>
            </a:r>
            <a:r>
              <a:rPr lang="ru-RU" sz="2400" b="1" dirty="0" err="1">
                <a:solidFill>
                  <a:srgbClr val="002060"/>
                </a:solidFill>
              </a:rPr>
              <a:t>Добро.Центра</a:t>
            </a:r>
            <a:r>
              <a:rPr lang="ru-RU" sz="2400" b="1" dirty="0">
                <a:solidFill>
                  <a:srgbClr val="002060"/>
                </a:solidFill>
              </a:rPr>
              <a:t> Тюменской области по верификации РО ООО «Союз пенсионеров России» по Тюменской области на платформе </a:t>
            </a:r>
            <a:r>
              <a:rPr lang="ru-RU" sz="2400" b="1" dirty="0" err="1">
                <a:solidFill>
                  <a:srgbClr val="002060"/>
                </a:solidFill>
              </a:rPr>
              <a:t>Добро.рф</a:t>
            </a:r>
            <a:r>
              <a:rPr lang="ru-RU" sz="2400" b="1" dirty="0">
                <a:solidFill>
                  <a:srgbClr val="002060"/>
                </a:solidFill>
              </a:rPr>
              <a:t> </a:t>
            </a:r>
          </a:p>
        </p:txBody>
      </p:sp>
      <p:pic>
        <p:nvPicPr>
          <p:cNvPr id="4" name="Рисунок 3">
            <a:extLst>
              <a:ext uri="{FF2B5EF4-FFF2-40B4-BE49-F238E27FC236}">
                <a16:creationId xmlns:a16="http://schemas.microsoft.com/office/drawing/2014/main" id="{8DB63B7D-2C83-B980-9BC3-22B66C48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51" y="365125"/>
            <a:ext cx="897498" cy="995095"/>
          </a:xfrm>
          <a:prstGeom prst="rect">
            <a:avLst/>
          </a:prstGeom>
        </p:spPr>
      </p:pic>
    </p:spTree>
    <p:extLst>
      <p:ext uri="{BB962C8B-B14F-4D97-AF65-F5344CB8AC3E}">
        <p14:creationId xmlns:p14="http://schemas.microsoft.com/office/powerpoint/2010/main" val="268504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0ED8F-1A8A-8316-362E-2E513BA8BE9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A47ADA-9224-DD89-A32A-348E35BA46A8}"/>
              </a:ext>
            </a:extLst>
          </p:cNvPr>
          <p:cNvSpPr>
            <a:spLocks noGrp="1"/>
          </p:cNvSpPr>
          <p:nvPr>
            <p:ph type="title"/>
          </p:nvPr>
        </p:nvSpPr>
        <p:spPr/>
        <p:txBody>
          <a:bodyPr>
            <a:normAutofit/>
          </a:bodyPr>
          <a:lstStyle/>
          <a:p>
            <a:pPr algn="ctr"/>
            <a:r>
              <a:rPr lang="ru-RU" sz="4000" b="1" dirty="0">
                <a:solidFill>
                  <a:srgbClr val="C00000"/>
                </a:solidFill>
                <a:latin typeface="+mn-lt"/>
              </a:rPr>
              <a:t>Партнеры РО ООО СПР по ТО</a:t>
            </a:r>
          </a:p>
        </p:txBody>
      </p:sp>
      <p:sp>
        <p:nvSpPr>
          <p:cNvPr id="3" name="Объект 2">
            <a:extLst>
              <a:ext uri="{FF2B5EF4-FFF2-40B4-BE49-F238E27FC236}">
                <a16:creationId xmlns:a16="http://schemas.microsoft.com/office/drawing/2014/main" id="{825CC9F8-8430-5C4B-7FBE-5769FA3788A0}"/>
              </a:ext>
            </a:extLst>
          </p:cNvPr>
          <p:cNvSpPr>
            <a:spLocks noGrp="1"/>
          </p:cNvSpPr>
          <p:nvPr>
            <p:ph idx="1"/>
          </p:nvPr>
        </p:nvSpPr>
        <p:spPr/>
        <p:txBody>
          <a:bodyPr>
            <a:normAutofit/>
          </a:bodyPr>
          <a:lstStyle/>
          <a:p>
            <a:r>
              <a:rPr lang="ru-RU" b="1" dirty="0">
                <a:solidFill>
                  <a:srgbClr val="002060"/>
                </a:solidFill>
              </a:rPr>
              <a:t>Социальный Фонд России - </a:t>
            </a:r>
            <a:r>
              <a:rPr lang="ru-RU" sz="2400" dirty="0">
                <a:solidFill>
                  <a:srgbClr val="002060"/>
                </a:solidFill>
              </a:rPr>
              <a:t>на базе СФР создано 7 Центров общения для старшего поколения в муниципалитетах, </a:t>
            </a:r>
            <a:r>
              <a:rPr lang="ru-RU" sz="2400" b="1" dirty="0">
                <a:solidFill>
                  <a:srgbClr val="C00000"/>
                </a:solidFill>
              </a:rPr>
              <a:t>2025 г. – г. Тюмень </a:t>
            </a:r>
          </a:p>
          <a:p>
            <a:r>
              <a:rPr lang="ru-RU" b="1" dirty="0">
                <a:solidFill>
                  <a:srgbClr val="002060"/>
                </a:solidFill>
              </a:rPr>
              <a:t>Штаб общественной поддержки партии «Единая Россия» </a:t>
            </a:r>
            <a:r>
              <a:rPr lang="ru-RU" dirty="0">
                <a:solidFill>
                  <a:srgbClr val="002060"/>
                </a:solidFill>
              </a:rPr>
              <a:t>- </a:t>
            </a:r>
            <a:r>
              <a:rPr lang="ru-RU" sz="2400" dirty="0">
                <a:solidFill>
                  <a:srgbClr val="002060"/>
                </a:solidFill>
              </a:rPr>
              <a:t>помещения для занятий Университета старшего поколения г. Тюмень</a:t>
            </a:r>
          </a:p>
          <a:p>
            <a:r>
              <a:rPr lang="ru-RU" b="1" dirty="0">
                <a:solidFill>
                  <a:srgbClr val="002060"/>
                </a:solidFill>
              </a:rPr>
              <a:t>Библиотеки в г. Тюмени и муниципалитетах </a:t>
            </a:r>
            <a:r>
              <a:rPr lang="ru-RU" sz="2400" dirty="0">
                <a:solidFill>
                  <a:srgbClr val="002060"/>
                </a:solidFill>
              </a:rPr>
              <a:t>– мероприятия</a:t>
            </a:r>
          </a:p>
          <a:p>
            <a:r>
              <a:rPr lang="ru-RU" b="1" dirty="0">
                <a:solidFill>
                  <a:srgbClr val="002060"/>
                </a:solidFill>
              </a:rPr>
              <a:t>АУ СОН ТО и ДПО «Региональный центр активного долголетия, геронтологии и реабилитации»</a:t>
            </a:r>
          </a:p>
          <a:p>
            <a:r>
              <a:rPr lang="ru-RU" b="1" dirty="0">
                <a:solidFill>
                  <a:srgbClr val="002060"/>
                </a:solidFill>
              </a:rPr>
              <a:t>АУ СОН ТО и ДПО «РСРЦН «Семья»</a:t>
            </a:r>
          </a:p>
          <a:p>
            <a:r>
              <a:rPr lang="ru-RU" b="1" dirty="0">
                <a:solidFill>
                  <a:srgbClr val="002060"/>
                </a:solidFill>
              </a:rPr>
              <a:t>Депутаты Тюменской областной Думы</a:t>
            </a:r>
          </a:p>
          <a:p>
            <a:endParaRPr lang="ru-RU" b="1" dirty="0">
              <a:solidFill>
                <a:srgbClr val="002060"/>
              </a:solidFill>
            </a:endParaRPr>
          </a:p>
        </p:txBody>
      </p:sp>
      <p:pic>
        <p:nvPicPr>
          <p:cNvPr id="4" name="Рисунок 3">
            <a:extLst>
              <a:ext uri="{FF2B5EF4-FFF2-40B4-BE49-F238E27FC236}">
                <a16:creationId xmlns:a16="http://schemas.microsoft.com/office/drawing/2014/main" id="{269F0415-150D-BA06-43B4-9EF36F273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51" y="365125"/>
            <a:ext cx="897498" cy="995095"/>
          </a:xfrm>
          <a:prstGeom prst="rect">
            <a:avLst/>
          </a:prstGeom>
        </p:spPr>
      </p:pic>
    </p:spTree>
    <p:extLst>
      <p:ext uri="{BB962C8B-B14F-4D97-AF65-F5344CB8AC3E}">
        <p14:creationId xmlns:p14="http://schemas.microsoft.com/office/powerpoint/2010/main" val="1500008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4504DF-9F9B-81F9-0784-EB8EB56CFA0F}"/>
              </a:ext>
            </a:extLst>
          </p:cNvPr>
          <p:cNvSpPr>
            <a:spLocks noGrp="1"/>
          </p:cNvSpPr>
          <p:nvPr>
            <p:ph type="title"/>
          </p:nvPr>
        </p:nvSpPr>
        <p:spPr/>
        <p:txBody>
          <a:bodyPr>
            <a:normAutofit/>
          </a:bodyPr>
          <a:lstStyle/>
          <a:p>
            <a:pPr algn="ctr"/>
            <a:r>
              <a:rPr lang="ru-RU" sz="4000" b="1" dirty="0">
                <a:solidFill>
                  <a:srgbClr val="C00000"/>
                </a:solidFill>
                <a:latin typeface="+mn-lt"/>
              </a:rPr>
              <a:t>Социальный заказ в рамках программы «Обучение служением»</a:t>
            </a:r>
          </a:p>
        </p:txBody>
      </p:sp>
      <p:pic>
        <p:nvPicPr>
          <p:cNvPr id="6" name="Объект 5">
            <a:extLst>
              <a:ext uri="{FF2B5EF4-FFF2-40B4-BE49-F238E27FC236}">
                <a16:creationId xmlns:a16="http://schemas.microsoft.com/office/drawing/2014/main" id="{E19CA971-A652-3D34-E570-337FC1CCC2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76845"/>
            <a:ext cx="10515600" cy="3648897"/>
          </a:xfrm>
        </p:spPr>
      </p:pic>
      <p:pic>
        <p:nvPicPr>
          <p:cNvPr id="4" name="Рисунок 3">
            <a:extLst>
              <a:ext uri="{FF2B5EF4-FFF2-40B4-BE49-F238E27FC236}">
                <a16:creationId xmlns:a16="http://schemas.microsoft.com/office/drawing/2014/main" id="{A0F9C454-78DB-2944-D2BE-D30A8F813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51" y="655492"/>
            <a:ext cx="897498" cy="995095"/>
          </a:xfrm>
          <a:prstGeom prst="rect">
            <a:avLst/>
          </a:prstGeom>
        </p:spPr>
      </p:pic>
    </p:spTree>
    <p:extLst>
      <p:ext uri="{BB962C8B-B14F-4D97-AF65-F5344CB8AC3E}">
        <p14:creationId xmlns:p14="http://schemas.microsoft.com/office/powerpoint/2010/main" val="2713015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F96C-34F2-DC69-53A8-7E244D99EC7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DDF22-8AEF-05DB-4C22-407CBC4CE0A2}"/>
              </a:ext>
            </a:extLst>
          </p:cNvPr>
          <p:cNvSpPr>
            <a:spLocks noGrp="1"/>
          </p:cNvSpPr>
          <p:nvPr>
            <p:ph type="title"/>
          </p:nvPr>
        </p:nvSpPr>
        <p:spPr/>
        <p:txBody>
          <a:bodyPr>
            <a:normAutofit/>
          </a:bodyPr>
          <a:lstStyle/>
          <a:p>
            <a:pPr algn="ctr"/>
            <a:r>
              <a:rPr lang="ru-RU" sz="4000" b="1" dirty="0">
                <a:solidFill>
                  <a:srgbClr val="C00000"/>
                </a:solidFill>
                <a:latin typeface="+mn-lt"/>
              </a:rPr>
              <a:t>Социальный заказ в рамках программы «Обучение служением»</a:t>
            </a:r>
          </a:p>
        </p:txBody>
      </p:sp>
      <p:pic>
        <p:nvPicPr>
          <p:cNvPr id="4" name="Рисунок 3">
            <a:extLst>
              <a:ext uri="{FF2B5EF4-FFF2-40B4-BE49-F238E27FC236}">
                <a16:creationId xmlns:a16="http://schemas.microsoft.com/office/drawing/2014/main" id="{974FFD10-F501-6A90-C12C-35988932C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51" y="655492"/>
            <a:ext cx="897498" cy="995095"/>
          </a:xfrm>
          <a:prstGeom prst="rect">
            <a:avLst/>
          </a:prstGeom>
        </p:spPr>
      </p:pic>
      <p:sp>
        <p:nvSpPr>
          <p:cNvPr id="5" name="Объект 4">
            <a:extLst>
              <a:ext uri="{FF2B5EF4-FFF2-40B4-BE49-F238E27FC236}">
                <a16:creationId xmlns:a16="http://schemas.microsoft.com/office/drawing/2014/main" id="{BA5ADDCC-D8FA-921D-1F66-7B3A5265BECE}"/>
              </a:ext>
            </a:extLst>
          </p:cNvPr>
          <p:cNvSpPr>
            <a:spLocks noGrp="1"/>
          </p:cNvSpPr>
          <p:nvPr>
            <p:ph idx="1"/>
          </p:nvPr>
        </p:nvSpPr>
        <p:spPr>
          <a:xfrm>
            <a:off x="444500" y="1825624"/>
            <a:ext cx="11582400" cy="4867275"/>
          </a:xfrm>
        </p:spPr>
        <p:txBody>
          <a:bodyPr>
            <a:normAutofit/>
          </a:bodyPr>
          <a:lstStyle/>
          <a:p>
            <a:pPr algn="l">
              <a:buNone/>
            </a:pPr>
            <a:r>
              <a:rPr lang="ru-RU" sz="2400" b="1" i="0" dirty="0">
                <a:solidFill>
                  <a:srgbClr val="002060"/>
                </a:solidFill>
                <a:effectLst/>
              </a:rPr>
              <a:t>Наименование социальной задачи</a:t>
            </a:r>
          </a:p>
          <a:p>
            <a:pPr algn="l">
              <a:spcBef>
                <a:spcPts val="1500"/>
              </a:spcBef>
            </a:pPr>
            <a:r>
              <a:rPr lang="ru-RU" sz="2400" b="0" i="0" dirty="0">
                <a:solidFill>
                  <a:srgbClr val="002060"/>
                </a:solidFill>
                <a:effectLst/>
              </a:rPr>
              <a:t>Подготовка волонтеров и сопровождение мероприятий Спартакиады пенсионеров России в г. Тюмени в сентябре 2025 г.</a:t>
            </a:r>
          </a:p>
          <a:p>
            <a:pPr algn="l">
              <a:buNone/>
            </a:pPr>
            <a:r>
              <a:rPr lang="ru-RU" sz="2400" b="1" i="0" dirty="0">
                <a:solidFill>
                  <a:srgbClr val="002060"/>
                </a:solidFill>
                <a:effectLst/>
              </a:rPr>
              <a:t>Выберите направление социальной задачи ( До 3х направлений)</a:t>
            </a:r>
          </a:p>
          <a:p>
            <a:pPr algn="l">
              <a:spcBef>
                <a:spcPts val="1500"/>
              </a:spcBef>
            </a:pPr>
            <a:r>
              <a:rPr lang="ru-RU" sz="2400" b="0" i="0" dirty="0">
                <a:solidFill>
                  <a:srgbClr val="002060"/>
                </a:solidFill>
                <a:effectLst/>
              </a:rPr>
              <a:t>Здравоохранение и ЗОЖ. Проекты в области здравоохранения и здорового образа жизни, например, создание приложений для мониторинга здоровья, разработка программ тренировок и диет, разработка программ обследований и реабилитации, проведение исследований в области медицины и здоровья, создание концепции развития лечебного учреждения</a:t>
            </a:r>
          </a:p>
          <a:p>
            <a:pPr algn="l">
              <a:buNone/>
            </a:pPr>
            <a:r>
              <a:rPr lang="ru-RU" sz="2400" b="1" i="0" dirty="0">
                <a:solidFill>
                  <a:srgbClr val="002060"/>
                </a:solidFill>
                <a:effectLst/>
              </a:rPr>
              <a:t>Опишите целевую аудиторию благополучателей решаемой социальной задачи</a:t>
            </a:r>
          </a:p>
          <a:p>
            <a:pPr algn="l">
              <a:spcBef>
                <a:spcPts val="1500"/>
              </a:spcBef>
            </a:pPr>
            <a:r>
              <a:rPr lang="ru-RU" sz="2400" b="0" i="0" dirty="0">
                <a:solidFill>
                  <a:srgbClr val="002060"/>
                </a:solidFill>
                <a:effectLst/>
              </a:rPr>
              <a:t>Пенсионеры - волонтеры и участники Финального этапа Спартакиады пенсионеров России</a:t>
            </a:r>
          </a:p>
          <a:p>
            <a:pPr algn="l">
              <a:spcBef>
                <a:spcPts val="1500"/>
              </a:spcBef>
            </a:pPr>
            <a:endParaRPr lang="ru-RU" sz="2400" b="0" i="0" dirty="0">
              <a:solidFill>
                <a:srgbClr val="212529"/>
              </a:solidFill>
              <a:effectLst/>
            </a:endParaRPr>
          </a:p>
          <a:p>
            <a:endParaRPr lang="ru-RU" dirty="0"/>
          </a:p>
        </p:txBody>
      </p:sp>
    </p:spTree>
    <p:extLst>
      <p:ext uri="{BB962C8B-B14F-4D97-AF65-F5344CB8AC3E}">
        <p14:creationId xmlns:p14="http://schemas.microsoft.com/office/powerpoint/2010/main" val="140119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ECA87-4257-B8EB-1495-9D74A937A80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75223F-1525-DC9A-EC98-CC9CD2232A07}"/>
              </a:ext>
            </a:extLst>
          </p:cNvPr>
          <p:cNvSpPr>
            <a:spLocks noGrp="1"/>
          </p:cNvSpPr>
          <p:nvPr>
            <p:ph type="title"/>
          </p:nvPr>
        </p:nvSpPr>
        <p:spPr/>
        <p:txBody>
          <a:bodyPr>
            <a:normAutofit/>
          </a:bodyPr>
          <a:lstStyle/>
          <a:p>
            <a:pPr algn="ctr"/>
            <a:r>
              <a:rPr lang="ru-RU" sz="4000" b="1" dirty="0">
                <a:solidFill>
                  <a:srgbClr val="C00000"/>
                </a:solidFill>
                <a:latin typeface="+mn-lt"/>
              </a:rPr>
              <a:t>Социальный заказ в рамках программы «Обучение служением»</a:t>
            </a:r>
          </a:p>
        </p:txBody>
      </p:sp>
      <p:pic>
        <p:nvPicPr>
          <p:cNvPr id="4" name="Рисунок 3">
            <a:extLst>
              <a:ext uri="{FF2B5EF4-FFF2-40B4-BE49-F238E27FC236}">
                <a16:creationId xmlns:a16="http://schemas.microsoft.com/office/drawing/2014/main" id="{97ED20B4-5B48-C79F-6200-E042B526A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51" y="655492"/>
            <a:ext cx="897498" cy="995095"/>
          </a:xfrm>
          <a:prstGeom prst="rect">
            <a:avLst/>
          </a:prstGeom>
        </p:spPr>
      </p:pic>
      <p:sp>
        <p:nvSpPr>
          <p:cNvPr id="5" name="Объект 4">
            <a:extLst>
              <a:ext uri="{FF2B5EF4-FFF2-40B4-BE49-F238E27FC236}">
                <a16:creationId xmlns:a16="http://schemas.microsoft.com/office/drawing/2014/main" id="{6F7C004D-745E-2CF6-DFBC-8161E2B640D4}"/>
              </a:ext>
            </a:extLst>
          </p:cNvPr>
          <p:cNvSpPr>
            <a:spLocks noGrp="1"/>
          </p:cNvSpPr>
          <p:nvPr>
            <p:ph idx="1"/>
          </p:nvPr>
        </p:nvSpPr>
        <p:spPr/>
        <p:txBody>
          <a:bodyPr>
            <a:normAutofit fontScale="85000" lnSpcReduction="20000"/>
          </a:bodyPr>
          <a:lstStyle/>
          <a:p>
            <a:pPr algn="l">
              <a:buNone/>
            </a:pPr>
            <a:r>
              <a:rPr lang="ru-RU" b="1" i="0" dirty="0">
                <a:solidFill>
                  <a:srgbClr val="002060"/>
                </a:solidFill>
                <a:effectLst/>
              </a:rPr>
              <a:t>Опишите социальную задачу, которую должен решить обучающийся, и как эта задача связана с деятельностью организации</a:t>
            </a:r>
          </a:p>
          <a:p>
            <a:pPr algn="l">
              <a:spcBef>
                <a:spcPts val="1500"/>
              </a:spcBef>
            </a:pPr>
            <a:r>
              <a:rPr lang="ru-RU" b="0" i="0" dirty="0">
                <a:solidFill>
                  <a:srgbClr val="002060"/>
                </a:solidFill>
                <a:effectLst/>
              </a:rPr>
              <a:t>В сентябре 2025 г. в г. Тюмени будет проходить Спартакиада пенсионеров России. Организатор Спартакиады - Общероссийская общественная организация "Союз пенсионеров России" (Руководство в г. Москве). По всей стране 85 Региональных отделений ООО "Союз пенсионеров России". Наша организация РО ООО "Союз пенсионеров России" по Тюменской области (далее РО ООО СПР по ТО) является одним из 85 Региональных отделений. Ежегодно в разных городах России после отборочных туров проводится Финал Спартакиады пенсионеров. В 2025 году это Финальное мероприятие будет проходить в г. Тюмени в конце сентября. Волонтерский корпус в г. Тюмени будет создан на базе РО ООО СПР по ТО. Нужно подготовить и обучить волонтеров приемам первой помощи, а также сопровождать все 3 дня все спортивные соревнования в рамках Спартакиады пенсионеров России в г. Тюмени.</a:t>
            </a:r>
          </a:p>
          <a:p>
            <a:endParaRPr lang="ru-RU" dirty="0"/>
          </a:p>
        </p:txBody>
      </p:sp>
    </p:spTree>
    <p:extLst>
      <p:ext uri="{BB962C8B-B14F-4D97-AF65-F5344CB8AC3E}">
        <p14:creationId xmlns:p14="http://schemas.microsoft.com/office/powerpoint/2010/main" val="734684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8A951-0960-D9B3-D4A4-61C6087E4F6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861CDA-5911-73F7-5E15-0F9A598E66A0}"/>
              </a:ext>
            </a:extLst>
          </p:cNvPr>
          <p:cNvSpPr>
            <a:spLocks noGrp="1"/>
          </p:cNvSpPr>
          <p:nvPr>
            <p:ph type="title"/>
          </p:nvPr>
        </p:nvSpPr>
        <p:spPr/>
        <p:txBody>
          <a:bodyPr>
            <a:normAutofit/>
          </a:bodyPr>
          <a:lstStyle/>
          <a:p>
            <a:pPr algn="ctr"/>
            <a:r>
              <a:rPr lang="ru-RU" sz="4000" b="1" dirty="0">
                <a:solidFill>
                  <a:srgbClr val="C00000"/>
                </a:solidFill>
                <a:latin typeface="+mn-lt"/>
              </a:rPr>
              <a:t>Социальный заказ в рамках программы «Обучение служением»</a:t>
            </a:r>
          </a:p>
        </p:txBody>
      </p:sp>
      <p:pic>
        <p:nvPicPr>
          <p:cNvPr id="4" name="Рисунок 3">
            <a:extLst>
              <a:ext uri="{FF2B5EF4-FFF2-40B4-BE49-F238E27FC236}">
                <a16:creationId xmlns:a16="http://schemas.microsoft.com/office/drawing/2014/main" id="{22D4ED24-9004-4704-4E6D-5E22E2210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51" y="655492"/>
            <a:ext cx="897498" cy="995095"/>
          </a:xfrm>
          <a:prstGeom prst="rect">
            <a:avLst/>
          </a:prstGeom>
        </p:spPr>
      </p:pic>
      <p:sp>
        <p:nvSpPr>
          <p:cNvPr id="5" name="Объект 4">
            <a:extLst>
              <a:ext uri="{FF2B5EF4-FFF2-40B4-BE49-F238E27FC236}">
                <a16:creationId xmlns:a16="http://schemas.microsoft.com/office/drawing/2014/main" id="{C85DA0D0-05D8-ED80-1EE4-FA9F23B04BF8}"/>
              </a:ext>
            </a:extLst>
          </p:cNvPr>
          <p:cNvSpPr>
            <a:spLocks noGrp="1"/>
          </p:cNvSpPr>
          <p:nvPr>
            <p:ph idx="1"/>
          </p:nvPr>
        </p:nvSpPr>
        <p:spPr/>
        <p:txBody>
          <a:bodyPr>
            <a:normAutofit lnSpcReduction="10000"/>
          </a:bodyPr>
          <a:lstStyle/>
          <a:p>
            <a:pPr algn="l">
              <a:buNone/>
            </a:pPr>
            <a:r>
              <a:rPr lang="ru-RU" sz="2400" b="1" i="0" dirty="0">
                <a:solidFill>
                  <a:srgbClr val="002060"/>
                </a:solidFill>
                <a:effectLst/>
              </a:rPr>
              <a:t>Опишите предполагаемый механизм действий в ходе выполнения социальной задачи</a:t>
            </a:r>
          </a:p>
          <a:p>
            <a:pPr algn="l">
              <a:spcBef>
                <a:spcPts val="1500"/>
              </a:spcBef>
            </a:pPr>
            <a:r>
              <a:rPr lang="ru-RU" sz="2400" b="0" i="0" dirty="0">
                <a:solidFill>
                  <a:srgbClr val="002060"/>
                </a:solidFill>
                <a:effectLst/>
              </a:rPr>
              <a:t>1. Подготовка и обучение волонтеров приемам первой помощи. 2. Сопровождение всех спортивных состязаний в течение 3-х дней в рамках Спартакиады пенсионеров России в г. Тюмени.</a:t>
            </a:r>
          </a:p>
          <a:p>
            <a:pPr algn="l">
              <a:buNone/>
            </a:pPr>
            <a:r>
              <a:rPr lang="ru-RU" sz="2400" b="1" i="0" dirty="0">
                <a:solidFill>
                  <a:srgbClr val="002060"/>
                </a:solidFill>
                <a:effectLst/>
              </a:rPr>
              <a:t>Желаемый продукт по итогам выполнения социальной задачи</a:t>
            </a:r>
          </a:p>
          <a:p>
            <a:pPr algn="l">
              <a:spcBef>
                <a:spcPts val="1500"/>
              </a:spcBef>
            </a:pPr>
            <a:r>
              <a:rPr lang="ru-RU" sz="2400" b="0" i="0" dirty="0">
                <a:solidFill>
                  <a:srgbClr val="002060"/>
                </a:solidFill>
                <a:effectLst/>
              </a:rPr>
              <a:t>1. Подготовка и обучение волонтеров приемам первой помощи. 2. Сопровождение всех спортивных состязаний в течение 3-х дней в рамках Спартакиады пенсионеров России в г. Тюмени</a:t>
            </a:r>
          </a:p>
          <a:p>
            <a:pPr algn="l">
              <a:buNone/>
            </a:pPr>
            <a:r>
              <a:rPr lang="ru-RU" sz="2400" b="1" i="0" dirty="0">
                <a:solidFill>
                  <a:srgbClr val="002060"/>
                </a:solidFill>
                <a:effectLst/>
              </a:rPr>
              <a:t>Период осуществления проектной деятельности</a:t>
            </a:r>
          </a:p>
          <a:p>
            <a:pPr algn="l">
              <a:spcBef>
                <a:spcPts val="1500"/>
              </a:spcBef>
              <a:buNone/>
            </a:pPr>
            <a:r>
              <a:rPr lang="ru-RU" sz="2400" b="0" i="0" dirty="0">
                <a:solidFill>
                  <a:srgbClr val="002060"/>
                </a:solidFill>
                <a:effectLst/>
              </a:rPr>
              <a:t>Начало: 01.09.2025    Окончание: 29.09.2025</a:t>
            </a:r>
          </a:p>
          <a:p>
            <a:endParaRPr lang="ru-RU" dirty="0"/>
          </a:p>
        </p:txBody>
      </p:sp>
    </p:spTree>
    <p:extLst>
      <p:ext uri="{BB962C8B-B14F-4D97-AF65-F5344CB8AC3E}">
        <p14:creationId xmlns:p14="http://schemas.microsoft.com/office/powerpoint/2010/main" val="8768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C0B0C-DBD8-D180-6D7B-5EC8CAA0C40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A2FB65-1127-613D-5C7D-A155B31CBE1B}"/>
              </a:ext>
            </a:extLst>
          </p:cNvPr>
          <p:cNvSpPr>
            <a:spLocks noGrp="1"/>
          </p:cNvSpPr>
          <p:nvPr>
            <p:ph type="title"/>
          </p:nvPr>
        </p:nvSpPr>
        <p:spPr/>
        <p:txBody>
          <a:bodyPr>
            <a:normAutofit/>
          </a:bodyPr>
          <a:lstStyle/>
          <a:p>
            <a:pPr algn="ctr"/>
            <a:r>
              <a:rPr lang="ru-RU" sz="4000" b="1" dirty="0">
                <a:solidFill>
                  <a:srgbClr val="C00000"/>
                </a:solidFill>
                <a:latin typeface="+mn-lt"/>
              </a:rPr>
              <a:t>Медиа-план на «</a:t>
            </a:r>
            <a:r>
              <a:rPr lang="ru-RU" sz="4000" b="1" dirty="0" err="1">
                <a:solidFill>
                  <a:srgbClr val="C00000"/>
                </a:solidFill>
                <a:latin typeface="+mn-lt"/>
              </a:rPr>
              <a:t>Добро.Медиа</a:t>
            </a:r>
            <a:r>
              <a:rPr lang="ru-RU" sz="4000" b="1" dirty="0">
                <a:solidFill>
                  <a:srgbClr val="C00000"/>
                </a:solidFill>
                <a:latin typeface="+mn-lt"/>
              </a:rPr>
              <a:t>»</a:t>
            </a:r>
            <a:br>
              <a:rPr lang="ru-RU" sz="4000" b="1" dirty="0">
                <a:solidFill>
                  <a:srgbClr val="C00000"/>
                </a:solidFill>
                <a:latin typeface="+mn-lt"/>
              </a:rPr>
            </a:br>
            <a:r>
              <a:rPr lang="ru-RU" sz="4000" b="1" dirty="0">
                <a:solidFill>
                  <a:srgbClr val="C00000"/>
                </a:solidFill>
                <a:latin typeface="+mn-lt"/>
              </a:rPr>
              <a:t>на 2025 год</a:t>
            </a:r>
          </a:p>
        </p:txBody>
      </p:sp>
      <p:sp>
        <p:nvSpPr>
          <p:cNvPr id="3" name="Объект 2">
            <a:extLst>
              <a:ext uri="{FF2B5EF4-FFF2-40B4-BE49-F238E27FC236}">
                <a16:creationId xmlns:a16="http://schemas.microsoft.com/office/drawing/2014/main" id="{38CA8B22-E4C8-F1E6-239B-75256B252948}"/>
              </a:ext>
            </a:extLst>
          </p:cNvPr>
          <p:cNvSpPr>
            <a:spLocks noGrp="1"/>
          </p:cNvSpPr>
          <p:nvPr>
            <p:ph idx="1"/>
          </p:nvPr>
        </p:nvSpPr>
        <p:spPr/>
        <p:txBody>
          <a:bodyPr>
            <a:normAutofit/>
          </a:bodyPr>
          <a:lstStyle/>
          <a:p>
            <a:endParaRPr lang="ru-RU" dirty="0"/>
          </a:p>
          <a:p>
            <a:r>
              <a:rPr lang="ru-RU" b="1" dirty="0">
                <a:solidFill>
                  <a:srgbClr val="002060"/>
                </a:solidFill>
              </a:rPr>
              <a:t>Публикации о мероприятиях организации </a:t>
            </a:r>
          </a:p>
          <a:p>
            <a:r>
              <a:rPr lang="ru-RU" b="1" dirty="0">
                <a:solidFill>
                  <a:srgbClr val="002060"/>
                </a:solidFill>
              </a:rPr>
              <a:t>Публикации о факультетах Университета старшего поколения </a:t>
            </a:r>
          </a:p>
        </p:txBody>
      </p:sp>
      <p:pic>
        <p:nvPicPr>
          <p:cNvPr id="4" name="Рисунок 3">
            <a:extLst>
              <a:ext uri="{FF2B5EF4-FFF2-40B4-BE49-F238E27FC236}">
                <a16:creationId xmlns:a16="http://schemas.microsoft.com/office/drawing/2014/main" id="{1578CEA2-6BDE-5190-1A87-9330ACDD6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94" y="530358"/>
            <a:ext cx="897498" cy="995095"/>
          </a:xfrm>
          <a:prstGeom prst="rect">
            <a:avLst/>
          </a:prstGeom>
        </p:spPr>
      </p:pic>
    </p:spTree>
    <p:extLst>
      <p:ext uri="{BB962C8B-B14F-4D97-AF65-F5344CB8AC3E}">
        <p14:creationId xmlns:p14="http://schemas.microsoft.com/office/powerpoint/2010/main" val="302369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AD9DC-4376-8B15-B86A-EB93C1EC4B88}"/>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B2ACC81-6806-2674-3FDE-92DC4060A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40" y="208168"/>
            <a:ext cx="9840227" cy="2517629"/>
          </a:xfrm>
          <a:prstGeom prst="rect">
            <a:avLst/>
          </a:prstGeom>
        </p:spPr>
      </p:pic>
      <p:sp>
        <p:nvSpPr>
          <p:cNvPr id="4" name="TextBox 3">
            <a:extLst>
              <a:ext uri="{FF2B5EF4-FFF2-40B4-BE49-F238E27FC236}">
                <a16:creationId xmlns:a16="http://schemas.microsoft.com/office/drawing/2014/main" id="{11B818B9-8D73-42D7-BF81-40412DEC4479}"/>
              </a:ext>
            </a:extLst>
          </p:cNvPr>
          <p:cNvSpPr txBox="1"/>
          <p:nvPr/>
        </p:nvSpPr>
        <p:spPr>
          <a:xfrm>
            <a:off x="689810" y="2855495"/>
            <a:ext cx="10892589" cy="2677656"/>
          </a:xfrm>
          <a:prstGeom prst="rect">
            <a:avLst/>
          </a:prstGeom>
          <a:noFill/>
        </p:spPr>
        <p:txBody>
          <a:bodyPr wrap="square" rtlCol="0">
            <a:spAutoFit/>
          </a:bodyPr>
          <a:lstStyle/>
          <a:p>
            <a:pPr algn="ctr"/>
            <a:endParaRPr lang="ru-RU" sz="4000" b="1" dirty="0">
              <a:solidFill>
                <a:srgbClr val="C00000"/>
              </a:solidFill>
            </a:endParaRPr>
          </a:p>
          <a:p>
            <a:pPr algn="ctr"/>
            <a:endParaRPr lang="ru-RU" sz="4000" b="1" dirty="0">
              <a:solidFill>
                <a:srgbClr val="C00000"/>
              </a:solidFill>
            </a:endParaRPr>
          </a:p>
          <a:p>
            <a:pPr algn="ctr"/>
            <a:r>
              <a:rPr lang="ru-RU" sz="4000" b="1" dirty="0">
                <a:solidFill>
                  <a:srgbClr val="C00000"/>
                </a:solidFill>
              </a:rPr>
              <a:t> </a:t>
            </a:r>
          </a:p>
          <a:p>
            <a:pPr algn="ctr"/>
            <a:r>
              <a:rPr lang="ru-RU" sz="4800" dirty="0">
                <a:solidFill>
                  <a:srgbClr val="C00000"/>
                </a:solidFill>
              </a:rPr>
              <a:t> </a:t>
            </a:r>
          </a:p>
        </p:txBody>
      </p:sp>
      <p:pic>
        <p:nvPicPr>
          <p:cNvPr id="2" name="Объект 4">
            <a:extLst>
              <a:ext uri="{FF2B5EF4-FFF2-40B4-BE49-F238E27FC236}">
                <a16:creationId xmlns:a16="http://schemas.microsoft.com/office/drawing/2014/main" id="{5DC151BF-2409-0A5F-7744-AF0F3D6B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990" y="2665436"/>
            <a:ext cx="9840227" cy="2500122"/>
          </a:xfrm>
          <a:prstGeom prst="rect">
            <a:avLst/>
          </a:prstGeom>
        </p:spPr>
      </p:pic>
      <p:sp>
        <p:nvSpPr>
          <p:cNvPr id="11" name="TextBox 10">
            <a:extLst>
              <a:ext uri="{FF2B5EF4-FFF2-40B4-BE49-F238E27FC236}">
                <a16:creationId xmlns:a16="http://schemas.microsoft.com/office/drawing/2014/main" id="{A9858359-BD8B-14C0-FD09-305B3824D6BD}"/>
              </a:ext>
            </a:extLst>
          </p:cNvPr>
          <p:cNvSpPr txBox="1"/>
          <p:nvPr/>
        </p:nvSpPr>
        <p:spPr>
          <a:xfrm>
            <a:off x="969554" y="5723210"/>
            <a:ext cx="10086663" cy="646331"/>
          </a:xfrm>
          <a:prstGeom prst="rect">
            <a:avLst/>
          </a:prstGeom>
          <a:noFill/>
        </p:spPr>
        <p:txBody>
          <a:bodyPr wrap="square" rtlCol="0">
            <a:spAutoFit/>
          </a:bodyPr>
          <a:lstStyle/>
          <a:p>
            <a:pPr algn="ctr"/>
            <a:r>
              <a:rPr lang="ru-RU" sz="3600" dirty="0">
                <a:solidFill>
                  <a:srgbClr val="C00000"/>
                </a:solidFill>
              </a:rPr>
              <a:t>      </a:t>
            </a:r>
            <a:r>
              <a:rPr lang="ru-RU" sz="3600" b="1" u="sng" dirty="0">
                <a:solidFill>
                  <a:srgbClr val="C00000"/>
                </a:solidFill>
              </a:rPr>
              <a:t>Социальные проекты федерального значения</a:t>
            </a:r>
          </a:p>
        </p:txBody>
      </p:sp>
      <p:sp>
        <p:nvSpPr>
          <p:cNvPr id="6" name="TextBox 5">
            <a:extLst>
              <a:ext uri="{FF2B5EF4-FFF2-40B4-BE49-F238E27FC236}">
                <a16:creationId xmlns:a16="http://schemas.microsoft.com/office/drawing/2014/main" id="{FEA4B66A-9187-CE08-CE6F-65C7DE4DD4CB}"/>
              </a:ext>
            </a:extLst>
          </p:cNvPr>
          <p:cNvSpPr txBox="1"/>
          <p:nvPr/>
        </p:nvSpPr>
        <p:spPr>
          <a:xfrm>
            <a:off x="5085348" y="4750059"/>
            <a:ext cx="2390273" cy="954107"/>
          </a:xfrm>
          <a:prstGeom prst="rect">
            <a:avLst/>
          </a:prstGeom>
          <a:noFill/>
        </p:spPr>
        <p:txBody>
          <a:bodyPr wrap="square" rtlCol="0">
            <a:spAutoFit/>
          </a:bodyPr>
          <a:lstStyle/>
          <a:p>
            <a:pPr algn="ctr"/>
            <a:r>
              <a:rPr lang="ru-RU" sz="2800" b="1" dirty="0">
                <a:solidFill>
                  <a:srgbClr val="C00000"/>
                </a:solidFill>
              </a:rPr>
              <a:t> </a:t>
            </a:r>
            <a:r>
              <a:rPr lang="ru-RU" sz="3200" b="1" dirty="0">
                <a:solidFill>
                  <a:srgbClr val="C00000"/>
                </a:solidFill>
              </a:rPr>
              <a:t>Тюмень</a:t>
            </a:r>
          </a:p>
          <a:p>
            <a:pPr algn="ctr"/>
            <a:r>
              <a:rPr lang="ru-RU" sz="2400" b="1" dirty="0">
                <a:solidFill>
                  <a:srgbClr val="C00000"/>
                </a:solidFill>
              </a:rPr>
              <a:t>2025 год</a:t>
            </a:r>
          </a:p>
        </p:txBody>
      </p:sp>
    </p:spTree>
    <p:extLst>
      <p:ext uri="{BB962C8B-B14F-4D97-AF65-F5344CB8AC3E}">
        <p14:creationId xmlns:p14="http://schemas.microsoft.com/office/powerpoint/2010/main" val="1038104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10E21-1007-E40C-2FF1-3D90F519C01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B18163-7441-68EF-3259-6C7DC5D27128}"/>
              </a:ext>
            </a:extLst>
          </p:cNvPr>
          <p:cNvSpPr>
            <a:spLocks noGrp="1"/>
          </p:cNvSpPr>
          <p:nvPr>
            <p:ph type="title"/>
          </p:nvPr>
        </p:nvSpPr>
        <p:spPr/>
        <p:txBody>
          <a:bodyPr>
            <a:normAutofit/>
          </a:bodyPr>
          <a:lstStyle/>
          <a:p>
            <a:pPr algn="ctr"/>
            <a:r>
              <a:rPr lang="ru-RU" sz="4000" b="1" dirty="0">
                <a:solidFill>
                  <a:srgbClr val="C00000"/>
                </a:solidFill>
                <a:latin typeface="+mn-lt"/>
              </a:rPr>
              <a:t>Результат работы центра через 3 года</a:t>
            </a:r>
          </a:p>
        </p:txBody>
      </p:sp>
      <p:sp>
        <p:nvSpPr>
          <p:cNvPr id="3" name="Объект 2">
            <a:extLst>
              <a:ext uri="{FF2B5EF4-FFF2-40B4-BE49-F238E27FC236}">
                <a16:creationId xmlns:a16="http://schemas.microsoft.com/office/drawing/2014/main" id="{9F91025F-0888-796D-E0E7-E6219F09013F}"/>
              </a:ext>
            </a:extLst>
          </p:cNvPr>
          <p:cNvSpPr>
            <a:spLocks noGrp="1"/>
          </p:cNvSpPr>
          <p:nvPr>
            <p:ph idx="1"/>
          </p:nvPr>
        </p:nvSpPr>
        <p:spPr/>
        <p:txBody>
          <a:bodyPr>
            <a:normAutofit lnSpcReduction="10000"/>
          </a:bodyPr>
          <a:lstStyle/>
          <a:p>
            <a:r>
              <a:rPr lang="ru-RU" dirty="0">
                <a:solidFill>
                  <a:srgbClr val="002060"/>
                </a:solidFill>
              </a:rPr>
              <a:t>Верификация РО ООО СПР по ТО на </a:t>
            </a:r>
            <a:r>
              <a:rPr lang="ru-RU" dirty="0" err="1">
                <a:solidFill>
                  <a:srgbClr val="002060"/>
                </a:solidFill>
              </a:rPr>
              <a:t>Добро.рф</a:t>
            </a:r>
            <a:r>
              <a:rPr lang="ru-RU" dirty="0">
                <a:solidFill>
                  <a:srgbClr val="002060"/>
                </a:solidFill>
              </a:rPr>
              <a:t> – июнь 2025 г.</a:t>
            </a:r>
          </a:p>
          <a:p>
            <a:r>
              <a:rPr lang="ru-RU" dirty="0">
                <a:solidFill>
                  <a:srgbClr val="002060"/>
                </a:solidFill>
              </a:rPr>
              <a:t>Создание проекта «Спартакиада пенсионеров России» на </a:t>
            </a:r>
            <a:r>
              <a:rPr lang="ru-RU" dirty="0" err="1">
                <a:solidFill>
                  <a:srgbClr val="002060"/>
                </a:solidFill>
              </a:rPr>
              <a:t>Добро.рф</a:t>
            </a:r>
            <a:r>
              <a:rPr lang="ru-RU" dirty="0">
                <a:solidFill>
                  <a:srgbClr val="002060"/>
                </a:solidFill>
              </a:rPr>
              <a:t> – август 2025 г.</a:t>
            </a:r>
          </a:p>
          <a:p>
            <a:r>
              <a:rPr lang="ru-RU" dirty="0">
                <a:solidFill>
                  <a:srgbClr val="002060"/>
                </a:solidFill>
              </a:rPr>
              <a:t>Создание волонтерского корпуса на базе РО ООО СПР по ТО для проведения Спартакиады пенсионеров  России в г. Тюмени – август 2025 г.</a:t>
            </a:r>
          </a:p>
          <a:p>
            <a:r>
              <a:rPr lang="ru-RU" dirty="0">
                <a:solidFill>
                  <a:srgbClr val="002060"/>
                </a:solidFill>
              </a:rPr>
              <a:t>Создание </a:t>
            </a:r>
            <a:r>
              <a:rPr lang="ru-RU" dirty="0" err="1">
                <a:solidFill>
                  <a:srgbClr val="002060"/>
                </a:solidFill>
              </a:rPr>
              <a:t>Добро.Центра</a:t>
            </a:r>
            <a:r>
              <a:rPr lang="ru-RU" dirty="0">
                <a:solidFill>
                  <a:srgbClr val="002060"/>
                </a:solidFill>
              </a:rPr>
              <a:t> «Университет старшего поколения» на базе РО ООО СПР по ТО – август 2025 г.</a:t>
            </a:r>
          </a:p>
          <a:p>
            <a:r>
              <a:rPr lang="ru-RU" dirty="0">
                <a:solidFill>
                  <a:srgbClr val="002060"/>
                </a:solidFill>
              </a:rPr>
              <a:t>Рост количества волонтеров и мероприятий РО ООО СПР по ТО на платформе </a:t>
            </a:r>
            <a:r>
              <a:rPr lang="ru-RU" dirty="0" err="1">
                <a:solidFill>
                  <a:srgbClr val="002060"/>
                </a:solidFill>
              </a:rPr>
              <a:t>Добро.рф</a:t>
            </a:r>
            <a:r>
              <a:rPr lang="ru-RU" dirty="0">
                <a:solidFill>
                  <a:srgbClr val="002060"/>
                </a:solidFill>
              </a:rPr>
              <a:t> – ежегодно.</a:t>
            </a:r>
          </a:p>
          <a:p>
            <a:endParaRPr lang="ru-RU" dirty="0">
              <a:solidFill>
                <a:srgbClr val="002060"/>
              </a:solidFill>
            </a:endParaRPr>
          </a:p>
        </p:txBody>
      </p:sp>
      <p:pic>
        <p:nvPicPr>
          <p:cNvPr id="4" name="Рисунок 3">
            <a:extLst>
              <a:ext uri="{FF2B5EF4-FFF2-40B4-BE49-F238E27FC236}">
                <a16:creationId xmlns:a16="http://schemas.microsoft.com/office/drawing/2014/main" id="{DC0E7A3E-7A4D-837E-A497-50A130674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94" y="530358"/>
            <a:ext cx="897498" cy="995095"/>
          </a:xfrm>
          <a:prstGeom prst="rect">
            <a:avLst/>
          </a:prstGeom>
        </p:spPr>
      </p:pic>
    </p:spTree>
    <p:extLst>
      <p:ext uri="{BB962C8B-B14F-4D97-AF65-F5344CB8AC3E}">
        <p14:creationId xmlns:p14="http://schemas.microsoft.com/office/powerpoint/2010/main" val="76992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8031F8-22CE-E2D2-90FB-338064A77B63}"/>
              </a:ext>
            </a:extLst>
          </p:cNvPr>
          <p:cNvSpPr>
            <a:spLocks noGrp="1"/>
          </p:cNvSpPr>
          <p:nvPr>
            <p:ph type="title"/>
          </p:nvPr>
        </p:nvSpPr>
        <p:spPr/>
        <p:txBody>
          <a:bodyPr/>
          <a:lstStyle/>
          <a:p>
            <a:pPr algn="ctr"/>
            <a:r>
              <a:rPr lang="ru-RU" b="1" u="sng" dirty="0">
                <a:solidFill>
                  <a:srgbClr val="C00000"/>
                </a:solidFill>
                <a:latin typeface="+mn-lt"/>
              </a:rPr>
              <a:t>Миссия РО ООО «Союз пенсионеров России» по Тюменской области </a:t>
            </a:r>
          </a:p>
        </p:txBody>
      </p:sp>
      <p:sp>
        <p:nvSpPr>
          <p:cNvPr id="3" name="Объект 2">
            <a:extLst>
              <a:ext uri="{FF2B5EF4-FFF2-40B4-BE49-F238E27FC236}">
                <a16:creationId xmlns:a16="http://schemas.microsoft.com/office/drawing/2014/main" id="{63AE5640-AF6A-F38F-802B-781594E618B8}"/>
              </a:ext>
            </a:extLst>
          </p:cNvPr>
          <p:cNvSpPr>
            <a:spLocks noGrp="1"/>
          </p:cNvSpPr>
          <p:nvPr>
            <p:ph idx="1"/>
          </p:nvPr>
        </p:nvSpPr>
        <p:spPr>
          <a:xfrm>
            <a:off x="838200" y="1825625"/>
            <a:ext cx="10680032" cy="4351338"/>
          </a:xfrm>
        </p:spPr>
        <p:txBody>
          <a:bodyPr>
            <a:normAutofit fontScale="92500" lnSpcReduction="10000"/>
          </a:bodyPr>
          <a:lstStyle/>
          <a:p>
            <a:pPr algn="ctr"/>
            <a:endParaRPr lang="ru-RU" sz="3200" b="1" i="0" dirty="0">
              <a:solidFill>
                <a:srgbClr val="002060"/>
              </a:solidFill>
              <a:effectLst/>
              <a:latin typeface="Helvetica Neue"/>
            </a:endParaRPr>
          </a:p>
          <a:p>
            <a:pPr algn="ctr"/>
            <a:r>
              <a:rPr lang="ru-RU" sz="3200" b="1" i="0" dirty="0">
                <a:solidFill>
                  <a:srgbClr val="002060"/>
                </a:solidFill>
                <a:effectLst/>
                <a:latin typeface="Helvetica Neue"/>
              </a:rPr>
              <a:t>создание возможностей для активного долголетия людям старшего поколения на всей территории Тюменской области.</a:t>
            </a:r>
          </a:p>
          <a:p>
            <a:endParaRPr lang="ru-RU" b="1" i="0" dirty="0">
              <a:solidFill>
                <a:srgbClr val="002060"/>
              </a:solidFill>
              <a:effectLst/>
              <a:latin typeface="Helvetica Neue"/>
            </a:endParaRPr>
          </a:p>
          <a:p>
            <a:pPr algn="ctr"/>
            <a:r>
              <a:rPr lang="ru-RU" b="1" dirty="0">
                <a:solidFill>
                  <a:srgbClr val="002060"/>
                </a:solidFill>
                <a:latin typeface="Helvetica Neue"/>
              </a:rPr>
              <a:t>20 местных отделений организации в муниципалитетах  Тюменской области</a:t>
            </a:r>
          </a:p>
          <a:p>
            <a:pPr algn="ctr"/>
            <a:r>
              <a:rPr lang="ru-RU" b="1" dirty="0">
                <a:solidFill>
                  <a:srgbClr val="002060"/>
                </a:solidFill>
                <a:latin typeface="Helvetica Neue"/>
              </a:rPr>
              <a:t>более 4000 членов организации</a:t>
            </a:r>
          </a:p>
          <a:p>
            <a:pPr algn="ctr"/>
            <a:endParaRPr lang="ru-RU" b="1" dirty="0">
              <a:solidFill>
                <a:srgbClr val="002060"/>
              </a:solidFill>
              <a:latin typeface="Helvetica Neue"/>
            </a:endParaRPr>
          </a:p>
          <a:p>
            <a:pPr algn="ctr"/>
            <a:r>
              <a:rPr lang="ru-RU" sz="3500" b="1" u="sng" dirty="0">
                <a:solidFill>
                  <a:srgbClr val="C00000"/>
                </a:solidFill>
              </a:rPr>
              <a:t>штатных работников нет, все волонтеры-добровольцы</a:t>
            </a:r>
          </a:p>
        </p:txBody>
      </p:sp>
      <p:sp>
        <p:nvSpPr>
          <p:cNvPr id="4" name="TextBox 3">
            <a:extLst>
              <a:ext uri="{FF2B5EF4-FFF2-40B4-BE49-F238E27FC236}">
                <a16:creationId xmlns:a16="http://schemas.microsoft.com/office/drawing/2014/main" id="{BDC1F637-2C6D-6312-5719-5E171E1F59A4}"/>
              </a:ext>
            </a:extLst>
          </p:cNvPr>
          <p:cNvSpPr txBox="1"/>
          <p:nvPr/>
        </p:nvSpPr>
        <p:spPr>
          <a:xfrm>
            <a:off x="2948152" y="4430110"/>
            <a:ext cx="184731" cy="369332"/>
          </a:xfrm>
          <a:prstGeom prst="rect">
            <a:avLst/>
          </a:prstGeom>
          <a:noFill/>
        </p:spPr>
        <p:txBody>
          <a:bodyPr wrap="none" rtlCol="0">
            <a:spAutoFit/>
          </a:bodyPr>
          <a:lstStyle/>
          <a:p>
            <a:endParaRPr lang="ru-RU" dirty="0"/>
          </a:p>
        </p:txBody>
      </p:sp>
      <p:pic>
        <p:nvPicPr>
          <p:cNvPr id="5" name="Рисунок 4">
            <a:extLst>
              <a:ext uri="{FF2B5EF4-FFF2-40B4-BE49-F238E27FC236}">
                <a16:creationId xmlns:a16="http://schemas.microsoft.com/office/drawing/2014/main" id="{2F434E36-6817-D2D8-5456-782A85B82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90" y="515757"/>
            <a:ext cx="850232" cy="976159"/>
          </a:xfrm>
          <a:prstGeom prst="rect">
            <a:avLst/>
          </a:prstGeom>
        </p:spPr>
      </p:pic>
    </p:spTree>
    <p:extLst>
      <p:ext uri="{BB962C8B-B14F-4D97-AF65-F5344CB8AC3E}">
        <p14:creationId xmlns:p14="http://schemas.microsoft.com/office/powerpoint/2010/main" val="49724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E0ABD-E3A0-AF7C-E431-D01907F48EA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3ECB12-7332-8F27-D763-E3B0D6E47A42}"/>
              </a:ext>
            </a:extLst>
          </p:cNvPr>
          <p:cNvSpPr>
            <a:spLocks noGrp="1"/>
          </p:cNvSpPr>
          <p:nvPr>
            <p:ph type="title"/>
          </p:nvPr>
        </p:nvSpPr>
        <p:spPr/>
        <p:txBody>
          <a:bodyPr>
            <a:normAutofit/>
          </a:bodyPr>
          <a:lstStyle/>
          <a:p>
            <a:pPr algn="ctr"/>
            <a:r>
              <a:rPr lang="ru-RU" sz="4000" b="1" dirty="0">
                <a:solidFill>
                  <a:srgbClr val="C00000"/>
                </a:solidFill>
                <a:latin typeface="+mn-lt"/>
              </a:rPr>
              <a:t>Местные отделения РО ООО СПР по ТО в муниципалитетах</a:t>
            </a:r>
          </a:p>
        </p:txBody>
      </p:sp>
      <p:pic>
        <p:nvPicPr>
          <p:cNvPr id="6" name="Рисунок 5">
            <a:extLst>
              <a:ext uri="{FF2B5EF4-FFF2-40B4-BE49-F238E27FC236}">
                <a16:creationId xmlns:a16="http://schemas.microsoft.com/office/drawing/2014/main" id="{16E7B1A3-ED70-2D69-3169-408BFC9A6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90" y="515757"/>
            <a:ext cx="850232" cy="976159"/>
          </a:xfrm>
          <a:prstGeom prst="rect">
            <a:avLst/>
          </a:prstGeom>
        </p:spPr>
      </p:pic>
      <p:pic>
        <p:nvPicPr>
          <p:cNvPr id="8" name="Объект 7">
            <a:extLst>
              <a:ext uri="{FF2B5EF4-FFF2-40B4-BE49-F238E27FC236}">
                <a16:creationId xmlns:a16="http://schemas.microsoft.com/office/drawing/2014/main" id="{DCF67400-068C-FEEF-5DEF-7FDD118BA3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782" y="1995055"/>
            <a:ext cx="11526982" cy="3283527"/>
          </a:xfrm>
        </p:spPr>
      </p:pic>
    </p:spTree>
    <p:extLst>
      <p:ext uri="{BB962C8B-B14F-4D97-AF65-F5344CB8AC3E}">
        <p14:creationId xmlns:p14="http://schemas.microsoft.com/office/powerpoint/2010/main" val="322318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75CF87-BF7E-5F1F-CC49-56A8F3D83A9D}"/>
              </a:ext>
            </a:extLst>
          </p:cNvPr>
          <p:cNvSpPr>
            <a:spLocks noGrp="1"/>
          </p:cNvSpPr>
          <p:nvPr>
            <p:ph type="title"/>
          </p:nvPr>
        </p:nvSpPr>
        <p:spPr>
          <a:xfrm>
            <a:off x="839788" y="457200"/>
            <a:ext cx="3218865" cy="1600200"/>
          </a:xfrm>
        </p:spPr>
        <p:txBody>
          <a:bodyPr/>
          <a:lstStyle/>
          <a:p>
            <a:pPr algn="ctr"/>
            <a:r>
              <a:rPr lang="ru-RU" b="1" dirty="0">
                <a:solidFill>
                  <a:srgbClr val="C00000"/>
                </a:solidFill>
                <a:latin typeface="+mn-lt"/>
              </a:rPr>
              <a:t>Сведения об организации</a:t>
            </a:r>
          </a:p>
        </p:txBody>
      </p:sp>
      <p:sp>
        <p:nvSpPr>
          <p:cNvPr id="3" name="Объект 2">
            <a:extLst>
              <a:ext uri="{FF2B5EF4-FFF2-40B4-BE49-F238E27FC236}">
                <a16:creationId xmlns:a16="http://schemas.microsoft.com/office/drawing/2014/main" id="{037DFA56-91C4-3E9A-399C-614E8F57558F}"/>
              </a:ext>
            </a:extLst>
          </p:cNvPr>
          <p:cNvSpPr>
            <a:spLocks noGrp="1"/>
          </p:cNvSpPr>
          <p:nvPr>
            <p:ph idx="1"/>
          </p:nvPr>
        </p:nvSpPr>
        <p:spPr>
          <a:xfrm>
            <a:off x="5085347" y="987425"/>
            <a:ext cx="6561221" cy="4881563"/>
          </a:xfrm>
        </p:spPr>
        <p:txBody>
          <a:bodyPr>
            <a:normAutofit fontScale="92500"/>
          </a:bodyPr>
          <a:lstStyle/>
          <a:p>
            <a:r>
              <a:rPr lang="ru-RU" sz="3500" b="1" u="sng" dirty="0">
                <a:solidFill>
                  <a:srgbClr val="C00000"/>
                </a:solidFill>
              </a:rPr>
              <a:t>Председатель РО ООО СПР по ТО</a:t>
            </a:r>
          </a:p>
          <a:p>
            <a:endParaRPr lang="ru-RU" b="1" u="sng" dirty="0">
              <a:solidFill>
                <a:srgbClr val="C00000"/>
              </a:solidFill>
            </a:endParaRPr>
          </a:p>
          <a:p>
            <a:endParaRPr lang="ru-RU" b="1" u="sng" dirty="0">
              <a:solidFill>
                <a:srgbClr val="C00000"/>
              </a:solidFill>
            </a:endParaRPr>
          </a:p>
          <a:p>
            <a:endParaRPr lang="ru-RU" b="1" u="sng" dirty="0">
              <a:solidFill>
                <a:srgbClr val="C00000"/>
              </a:solidFill>
            </a:endParaRPr>
          </a:p>
          <a:p>
            <a:endParaRPr lang="ru-RU" b="1" u="sng" dirty="0">
              <a:solidFill>
                <a:srgbClr val="C00000"/>
              </a:solidFill>
            </a:endParaRPr>
          </a:p>
          <a:p>
            <a:endParaRPr lang="ru-RU" b="1" u="sng" dirty="0">
              <a:solidFill>
                <a:srgbClr val="C00000"/>
              </a:solidFill>
            </a:endParaRPr>
          </a:p>
          <a:p>
            <a:endParaRPr lang="ru-RU" b="1" u="sng" dirty="0">
              <a:solidFill>
                <a:srgbClr val="C00000"/>
              </a:solidFill>
            </a:endParaRPr>
          </a:p>
          <a:p>
            <a:endParaRPr lang="ru-RU" b="1" dirty="0">
              <a:solidFill>
                <a:srgbClr val="002060"/>
              </a:solidFill>
            </a:endParaRPr>
          </a:p>
          <a:p>
            <a:r>
              <a:rPr lang="ru-RU" b="1" dirty="0" err="1">
                <a:solidFill>
                  <a:srgbClr val="002060"/>
                </a:solidFill>
              </a:rPr>
              <a:t>Половникова</a:t>
            </a:r>
            <a:r>
              <a:rPr lang="ru-RU" b="1" dirty="0">
                <a:solidFill>
                  <a:srgbClr val="002060"/>
                </a:solidFill>
              </a:rPr>
              <a:t> Нина Александровна</a:t>
            </a:r>
          </a:p>
        </p:txBody>
      </p:sp>
      <p:sp>
        <p:nvSpPr>
          <p:cNvPr id="4" name="Текст 3">
            <a:extLst>
              <a:ext uri="{FF2B5EF4-FFF2-40B4-BE49-F238E27FC236}">
                <a16:creationId xmlns:a16="http://schemas.microsoft.com/office/drawing/2014/main" id="{A46C98CA-191A-F20E-3C17-B67215A02CD7}"/>
              </a:ext>
            </a:extLst>
          </p:cNvPr>
          <p:cNvSpPr>
            <a:spLocks noGrp="1"/>
          </p:cNvSpPr>
          <p:nvPr>
            <p:ph type="body" sz="half" idx="2"/>
          </p:nvPr>
        </p:nvSpPr>
        <p:spPr>
          <a:xfrm>
            <a:off x="996449" y="2057400"/>
            <a:ext cx="3932237" cy="3811588"/>
          </a:xfrm>
        </p:spPr>
        <p:txBody>
          <a:bodyPr>
            <a:normAutofit/>
          </a:bodyPr>
          <a:lstStyle/>
          <a:p>
            <a:pPr algn="l">
              <a:buNone/>
            </a:pPr>
            <a:r>
              <a:rPr lang="ru-RU" sz="2400" b="1" i="0" dirty="0">
                <a:solidFill>
                  <a:srgbClr val="002060"/>
                </a:solidFill>
                <a:effectLst/>
              </a:rPr>
              <a:t>ИНН 7202152256</a:t>
            </a:r>
          </a:p>
          <a:p>
            <a:pPr algn="l">
              <a:buNone/>
            </a:pPr>
            <a:r>
              <a:rPr lang="ru-RU" sz="2400" b="1" i="0" dirty="0">
                <a:solidFill>
                  <a:srgbClr val="002060"/>
                </a:solidFill>
                <a:effectLst/>
              </a:rPr>
              <a:t>                                                    ОГРН 1067200019237</a:t>
            </a:r>
          </a:p>
          <a:p>
            <a:pPr algn="l"/>
            <a:r>
              <a:rPr lang="ru-RU" sz="2400" b="1" i="0" dirty="0">
                <a:solidFill>
                  <a:srgbClr val="002060"/>
                </a:solidFill>
                <a:effectLst/>
              </a:rPr>
              <a:t> Юридический адрес:                                            Индекс 625048</a:t>
            </a:r>
            <a:br>
              <a:rPr lang="ru-RU" sz="2400" b="1" i="0" dirty="0">
                <a:solidFill>
                  <a:srgbClr val="002060"/>
                </a:solidFill>
                <a:effectLst/>
              </a:rPr>
            </a:br>
            <a:r>
              <a:rPr lang="ru-RU" sz="2400" b="1" i="0" dirty="0">
                <a:solidFill>
                  <a:srgbClr val="002060"/>
                </a:solidFill>
                <a:effectLst/>
              </a:rPr>
              <a:t>Адрес: г. Тюмень, ул. Республики, д.83, к.412</a:t>
            </a:r>
          </a:p>
          <a:p>
            <a:r>
              <a:rPr lang="ru-RU" sz="2400" b="1" dirty="0">
                <a:solidFill>
                  <a:srgbClr val="002060"/>
                </a:solidFill>
              </a:rPr>
              <a:t>Тел. 89028184662</a:t>
            </a:r>
          </a:p>
        </p:txBody>
      </p:sp>
      <p:pic>
        <p:nvPicPr>
          <p:cNvPr id="6" name="Рисунок 5">
            <a:extLst>
              <a:ext uri="{FF2B5EF4-FFF2-40B4-BE49-F238E27FC236}">
                <a16:creationId xmlns:a16="http://schemas.microsoft.com/office/drawing/2014/main" id="{784BA38E-4A39-6DCA-D1B5-2199D0F29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018" y="1502778"/>
            <a:ext cx="3338788" cy="3762905"/>
          </a:xfrm>
          <a:prstGeom prst="rect">
            <a:avLst/>
          </a:prstGeom>
        </p:spPr>
      </p:pic>
      <p:pic>
        <p:nvPicPr>
          <p:cNvPr id="7" name="Рисунок 6">
            <a:extLst>
              <a:ext uri="{FF2B5EF4-FFF2-40B4-BE49-F238E27FC236}">
                <a16:creationId xmlns:a16="http://schemas.microsoft.com/office/drawing/2014/main" id="{D158E86F-C673-7EF5-5D7F-38A7B0C0A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90" y="515758"/>
            <a:ext cx="770021" cy="783654"/>
          </a:xfrm>
          <a:prstGeom prst="rect">
            <a:avLst/>
          </a:prstGeom>
        </p:spPr>
      </p:pic>
    </p:spTree>
    <p:extLst>
      <p:ext uri="{BB962C8B-B14F-4D97-AF65-F5344CB8AC3E}">
        <p14:creationId xmlns:p14="http://schemas.microsoft.com/office/powerpoint/2010/main" val="105248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81514A-D9D4-8A7C-B202-B25F9598B8ED}"/>
              </a:ext>
            </a:extLst>
          </p:cNvPr>
          <p:cNvSpPr>
            <a:spLocks noGrp="1"/>
          </p:cNvSpPr>
          <p:nvPr>
            <p:ph type="title"/>
          </p:nvPr>
        </p:nvSpPr>
        <p:spPr/>
        <p:txBody>
          <a:bodyPr>
            <a:noAutofit/>
          </a:bodyPr>
          <a:lstStyle/>
          <a:p>
            <a:pPr algn="ctr"/>
            <a:r>
              <a:rPr lang="ru-RU" sz="2400" b="1" dirty="0">
                <a:solidFill>
                  <a:srgbClr val="C00000"/>
                </a:solidFill>
                <a:latin typeface="+mn-lt"/>
              </a:rPr>
              <a:t>Руководство Общественного Совета проекта ЕР в Тюменской области «Старшее поколение» </a:t>
            </a:r>
          </a:p>
        </p:txBody>
      </p:sp>
      <p:pic>
        <p:nvPicPr>
          <p:cNvPr id="6" name="Объект 5">
            <a:extLst>
              <a:ext uri="{FF2B5EF4-FFF2-40B4-BE49-F238E27FC236}">
                <a16:creationId xmlns:a16="http://schemas.microsoft.com/office/drawing/2014/main" id="{B16FCEFC-5C06-4508-76C2-0C443B089A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40473"/>
            <a:ext cx="6172200" cy="4567528"/>
          </a:xfrm>
        </p:spPr>
      </p:pic>
      <p:sp>
        <p:nvSpPr>
          <p:cNvPr id="4" name="Текст 3">
            <a:extLst>
              <a:ext uri="{FF2B5EF4-FFF2-40B4-BE49-F238E27FC236}">
                <a16:creationId xmlns:a16="http://schemas.microsoft.com/office/drawing/2014/main" id="{3DECD8F2-0554-793F-F406-BB4A289634D7}"/>
              </a:ext>
            </a:extLst>
          </p:cNvPr>
          <p:cNvSpPr>
            <a:spLocks noGrp="1"/>
          </p:cNvSpPr>
          <p:nvPr>
            <p:ph type="body" sz="half" idx="2"/>
          </p:nvPr>
        </p:nvSpPr>
        <p:spPr/>
        <p:txBody>
          <a:bodyPr/>
          <a:lstStyle/>
          <a:p>
            <a:endParaRPr lang="ru-RU" dirty="0"/>
          </a:p>
        </p:txBody>
      </p:sp>
      <p:pic>
        <p:nvPicPr>
          <p:cNvPr id="10" name="Рисунок 9">
            <a:extLst>
              <a:ext uri="{FF2B5EF4-FFF2-40B4-BE49-F238E27FC236}">
                <a16:creationId xmlns:a16="http://schemas.microsoft.com/office/drawing/2014/main" id="{C85710F2-5F1B-427F-380E-901B840B9CB3}"/>
              </a:ext>
            </a:extLst>
          </p:cNvPr>
          <p:cNvPicPr>
            <a:picLocks noChangeAspect="1"/>
          </p:cNvPicPr>
          <p:nvPr/>
        </p:nvPicPr>
        <p:blipFill>
          <a:blip r:embed="rId3">
            <a:extLst>
              <a:ext uri="{28A0092B-C50C-407E-A947-70E740481C1C}">
                <a14:useLocalDpi xmlns:a14="http://schemas.microsoft.com/office/drawing/2010/main" val="0"/>
              </a:ext>
            </a:extLst>
          </a:blip>
          <a:srcRect l="-1229" t="21521"/>
          <a:stretch/>
        </p:blipFill>
        <p:spPr>
          <a:xfrm>
            <a:off x="346733" y="2057400"/>
            <a:ext cx="4876059" cy="3811588"/>
          </a:xfrm>
          <a:prstGeom prst="rect">
            <a:avLst/>
          </a:prstGeom>
        </p:spPr>
      </p:pic>
    </p:spTree>
    <p:extLst>
      <p:ext uri="{BB962C8B-B14F-4D97-AF65-F5344CB8AC3E}">
        <p14:creationId xmlns:p14="http://schemas.microsoft.com/office/powerpoint/2010/main" val="22954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820D4-4A88-5432-C321-622A7412A0F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9B29C0-1453-86F6-6523-D2AF3203246D}"/>
              </a:ext>
            </a:extLst>
          </p:cNvPr>
          <p:cNvSpPr>
            <a:spLocks noGrp="1"/>
          </p:cNvSpPr>
          <p:nvPr>
            <p:ph type="title"/>
          </p:nvPr>
        </p:nvSpPr>
        <p:spPr>
          <a:xfrm>
            <a:off x="336884" y="1122946"/>
            <a:ext cx="3320717" cy="934453"/>
          </a:xfrm>
        </p:spPr>
        <p:txBody>
          <a:bodyPr/>
          <a:lstStyle/>
          <a:p>
            <a:r>
              <a:rPr lang="ru-RU" dirty="0">
                <a:solidFill>
                  <a:srgbClr val="C00000"/>
                </a:solidFill>
                <a:latin typeface="+mn-lt"/>
              </a:rPr>
              <a:t>        </a:t>
            </a:r>
          </a:p>
        </p:txBody>
      </p:sp>
      <p:sp>
        <p:nvSpPr>
          <p:cNvPr id="3" name="Объект 2">
            <a:extLst>
              <a:ext uri="{FF2B5EF4-FFF2-40B4-BE49-F238E27FC236}">
                <a16:creationId xmlns:a16="http://schemas.microsoft.com/office/drawing/2014/main" id="{96D9E484-E85D-CE53-A73A-2A4069C019BB}"/>
              </a:ext>
            </a:extLst>
          </p:cNvPr>
          <p:cNvSpPr>
            <a:spLocks noGrp="1"/>
          </p:cNvSpPr>
          <p:nvPr>
            <p:ph idx="1"/>
          </p:nvPr>
        </p:nvSpPr>
        <p:spPr>
          <a:xfrm>
            <a:off x="3657601" y="818147"/>
            <a:ext cx="8373977" cy="5566611"/>
          </a:xfrm>
        </p:spPr>
        <p:txBody>
          <a:bodyPr>
            <a:normAutofit/>
          </a:bodyPr>
          <a:lstStyle/>
          <a:p>
            <a:r>
              <a:rPr lang="ru-RU" sz="3600" b="1" dirty="0">
                <a:solidFill>
                  <a:srgbClr val="C00000"/>
                </a:solidFill>
              </a:rPr>
              <a:t>Сайт РО ООО «Союз пенсионеров России» по Тюменской области</a:t>
            </a:r>
          </a:p>
        </p:txBody>
      </p:sp>
      <p:sp>
        <p:nvSpPr>
          <p:cNvPr id="4" name="Текст 3">
            <a:extLst>
              <a:ext uri="{FF2B5EF4-FFF2-40B4-BE49-F238E27FC236}">
                <a16:creationId xmlns:a16="http://schemas.microsoft.com/office/drawing/2014/main" id="{05D75528-A264-6114-6A25-65F2F7F75962}"/>
              </a:ext>
            </a:extLst>
          </p:cNvPr>
          <p:cNvSpPr>
            <a:spLocks noGrp="1"/>
          </p:cNvSpPr>
          <p:nvPr>
            <p:ph type="body" sz="half" idx="2"/>
          </p:nvPr>
        </p:nvSpPr>
        <p:spPr>
          <a:xfrm>
            <a:off x="336885" y="2903622"/>
            <a:ext cx="2438400" cy="1780674"/>
          </a:xfrm>
        </p:spPr>
        <p:txBody>
          <a:bodyPr>
            <a:normAutofit/>
          </a:bodyPr>
          <a:lstStyle/>
          <a:p>
            <a:r>
              <a:rPr lang="ru-RU" sz="2000" b="1" dirty="0">
                <a:solidFill>
                  <a:srgbClr val="C00000"/>
                </a:solidFill>
              </a:rPr>
              <a:t>   </a:t>
            </a:r>
            <a:r>
              <a:rPr lang="ru-RU" sz="1800" b="1"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t>https://spr72.ru/</a:t>
            </a:r>
            <a:endParaRPr lang="ru-RU" sz="1800" b="1" kern="100" dirty="0">
              <a:effectLst/>
              <a:latin typeface="Calibri" panose="020F0502020204030204" pitchFamily="34" charset="0"/>
              <a:ea typeface="Calibri" panose="020F0502020204030204" pitchFamily="34" charset="0"/>
              <a:cs typeface="Mangal" panose="02040503050203030202" pitchFamily="18" charset="0"/>
            </a:endParaRPr>
          </a:p>
          <a:p>
            <a:r>
              <a:rPr lang="ru-RU" sz="2000" b="1" dirty="0">
                <a:solidFill>
                  <a:srgbClr val="C00000"/>
                </a:solidFill>
              </a:rPr>
              <a:t>  </a:t>
            </a:r>
          </a:p>
        </p:txBody>
      </p:sp>
      <p:pic>
        <p:nvPicPr>
          <p:cNvPr id="7" name="Рисунок 6">
            <a:extLst>
              <a:ext uri="{FF2B5EF4-FFF2-40B4-BE49-F238E27FC236}">
                <a16:creationId xmlns:a16="http://schemas.microsoft.com/office/drawing/2014/main" id="{7999704B-1C8D-9762-1FCF-88A4D6459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64156"/>
            <a:ext cx="2372861" cy="1780674"/>
          </a:xfrm>
          <a:prstGeom prst="rect">
            <a:avLst/>
          </a:prstGeom>
        </p:spPr>
      </p:pic>
      <p:pic>
        <p:nvPicPr>
          <p:cNvPr id="8" name="Рисунок 7">
            <a:extLst>
              <a:ext uri="{FF2B5EF4-FFF2-40B4-BE49-F238E27FC236}">
                <a16:creationId xmlns:a16="http://schemas.microsoft.com/office/drawing/2014/main" id="{096342E0-8B64-B83C-5B6D-C3E03D344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746" y="2063304"/>
            <a:ext cx="9482254" cy="3824248"/>
          </a:xfrm>
          <a:prstGeom prst="rect">
            <a:avLst/>
          </a:prstGeom>
        </p:spPr>
      </p:pic>
      <p:pic>
        <p:nvPicPr>
          <p:cNvPr id="9" name="Рисунок 8">
            <a:extLst>
              <a:ext uri="{FF2B5EF4-FFF2-40B4-BE49-F238E27FC236}">
                <a16:creationId xmlns:a16="http://schemas.microsoft.com/office/drawing/2014/main" id="{9CB21507-6F49-CF2D-12A2-651CB68235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237" y="515757"/>
            <a:ext cx="1212900" cy="1213209"/>
          </a:xfrm>
          <a:prstGeom prst="rect">
            <a:avLst/>
          </a:prstGeom>
        </p:spPr>
      </p:pic>
      <p:pic>
        <p:nvPicPr>
          <p:cNvPr id="10" name="Рисунок 9">
            <a:extLst>
              <a:ext uri="{FF2B5EF4-FFF2-40B4-BE49-F238E27FC236}">
                <a16:creationId xmlns:a16="http://schemas.microsoft.com/office/drawing/2014/main" id="{AE58C63E-BB5F-C0B3-9FFC-102118278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111" y="516341"/>
            <a:ext cx="1212900" cy="1213209"/>
          </a:xfrm>
          <a:prstGeom prst="rect">
            <a:avLst/>
          </a:prstGeom>
        </p:spPr>
      </p:pic>
    </p:spTree>
    <p:extLst>
      <p:ext uri="{BB962C8B-B14F-4D97-AF65-F5344CB8AC3E}">
        <p14:creationId xmlns:p14="http://schemas.microsoft.com/office/powerpoint/2010/main" val="359186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F85119-D805-2D3A-0B18-5914794DE07C}"/>
              </a:ext>
            </a:extLst>
          </p:cNvPr>
          <p:cNvSpPr>
            <a:spLocks noGrp="1"/>
          </p:cNvSpPr>
          <p:nvPr>
            <p:ph type="title"/>
          </p:nvPr>
        </p:nvSpPr>
        <p:spPr>
          <a:xfrm>
            <a:off x="839789" y="1403684"/>
            <a:ext cx="2192169" cy="1622258"/>
          </a:xfrm>
        </p:spPr>
        <p:txBody>
          <a:bodyPr>
            <a:noAutofit/>
          </a:bodyPr>
          <a:lstStyle/>
          <a:p>
            <a:br>
              <a:rPr lang="ru-RU" sz="2000"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br>
            <a:br>
              <a:rPr lang="ru-RU" sz="2000"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br>
            <a:br>
              <a:rPr lang="ru-RU" sz="2000"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br>
            <a:br>
              <a:rPr lang="ru-RU" sz="2000"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br>
            <a:br>
              <a:rPr lang="ru-RU" sz="2000"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br>
            <a:br>
              <a:rPr lang="ru-RU" sz="2000"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br>
            <a:br>
              <a:rPr lang="ru-RU" sz="2000"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br>
            <a:br>
              <a:rPr lang="ru-RU" sz="2000"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br>
            <a:br>
              <a:rPr lang="ru-RU" sz="2000"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br>
            <a:br>
              <a:rPr lang="ru-RU" sz="2000" u="sng"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br>
            <a:r>
              <a:rPr lang="ru-RU" sz="2400" b="1" kern="100" dirty="0">
                <a:solidFill>
                  <a:srgbClr val="0563C1"/>
                </a:solidFill>
                <a:effectLst/>
                <a:latin typeface="Calibri" panose="020F0502020204030204" pitchFamily="34" charset="0"/>
                <a:ea typeface="Calibri" panose="020F0502020204030204" pitchFamily="34" charset="0"/>
                <a:cs typeface="Mangal" panose="02040503050203030202" pitchFamily="18" charset="0"/>
                <a:hlinkClick r:id="rId2"/>
              </a:rPr>
              <a:t>https://vk.com/spr_tyumen</a:t>
            </a:r>
            <a:br>
              <a:rPr lang="ru-RU" sz="2400" kern="100" dirty="0">
                <a:effectLst/>
                <a:latin typeface="Calibri" panose="020F0502020204030204" pitchFamily="34" charset="0"/>
                <a:ea typeface="Calibri" panose="020F0502020204030204" pitchFamily="34" charset="0"/>
                <a:cs typeface="Mangal" panose="02040503050203030202" pitchFamily="18" charset="0"/>
              </a:rPr>
            </a:br>
            <a:endParaRPr lang="ru-RU" sz="2400" dirty="0"/>
          </a:p>
        </p:txBody>
      </p:sp>
      <p:sp>
        <p:nvSpPr>
          <p:cNvPr id="3" name="Объект 2">
            <a:extLst>
              <a:ext uri="{FF2B5EF4-FFF2-40B4-BE49-F238E27FC236}">
                <a16:creationId xmlns:a16="http://schemas.microsoft.com/office/drawing/2014/main" id="{54B3D2CC-4353-2944-876C-FC28D4F6190A}"/>
              </a:ext>
            </a:extLst>
          </p:cNvPr>
          <p:cNvSpPr>
            <a:spLocks noGrp="1"/>
          </p:cNvSpPr>
          <p:nvPr>
            <p:ph idx="1"/>
          </p:nvPr>
        </p:nvSpPr>
        <p:spPr/>
        <p:txBody>
          <a:bodyPr/>
          <a:lstStyle/>
          <a:p>
            <a:r>
              <a:rPr lang="ru-RU" b="1" dirty="0">
                <a:solidFill>
                  <a:srgbClr val="C00000"/>
                </a:solidFill>
              </a:rPr>
              <a:t>ВК </a:t>
            </a:r>
          </a:p>
          <a:p>
            <a:pPr marL="0" indent="0">
              <a:buNone/>
            </a:pPr>
            <a:endParaRPr lang="ru-RU" b="1" dirty="0">
              <a:solidFill>
                <a:srgbClr val="C00000"/>
              </a:solidFill>
            </a:endParaRPr>
          </a:p>
        </p:txBody>
      </p:sp>
      <p:sp>
        <p:nvSpPr>
          <p:cNvPr id="4" name="Текст 3">
            <a:extLst>
              <a:ext uri="{FF2B5EF4-FFF2-40B4-BE49-F238E27FC236}">
                <a16:creationId xmlns:a16="http://schemas.microsoft.com/office/drawing/2014/main" id="{92426475-898F-F763-0E23-67D1FCD00345}"/>
              </a:ext>
            </a:extLst>
          </p:cNvPr>
          <p:cNvSpPr>
            <a:spLocks noGrp="1"/>
          </p:cNvSpPr>
          <p:nvPr>
            <p:ph type="body" sz="half" idx="2"/>
          </p:nvPr>
        </p:nvSpPr>
        <p:spPr>
          <a:xfrm>
            <a:off x="839789" y="3429000"/>
            <a:ext cx="2079874" cy="2025316"/>
          </a:xfrm>
        </p:spPr>
        <p:txBody>
          <a:bodyPr/>
          <a:lstStyle/>
          <a:p>
            <a:endParaRPr lang="ru-RU" dirty="0"/>
          </a:p>
        </p:txBody>
      </p:sp>
      <p:pic>
        <p:nvPicPr>
          <p:cNvPr id="8" name="Рисунок 7">
            <a:extLst>
              <a:ext uri="{FF2B5EF4-FFF2-40B4-BE49-F238E27FC236}">
                <a16:creationId xmlns:a16="http://schemas.microsoft.com/office/drawing/2014/main" id="{E92C1AC6-E6B8-29D1-1D53-9033F4A58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86" y="3227471"/>
            <a:ext cx="2428374" cy="2428374"/>
          </a:xfrm>
          <a:prstGeom prst="rect">
            <a:avLst/>
          </a:prstGeom>
        </p:spPr>
      </p:pic>
      <p:pic>
        <p:nvPicPr>
          <p:cNvPr id="10" name="Рисунок 9">
            <a:extLst>
              <a:ext uri="{FF2B5EF4-FFF2-40B4-BE49-F238E27FC236}">
                <a16:creationId xmlns:a16="http://schemas.microsoft.com/office/drawing/2014/main" id="{9842973E-F26E-0A20-DB0C-64C24FE33375}"/>
              </a:ext>
            </a:extLst>
          </p:cNvPr>
          <p:cNvPicPr>
            <a:picLocks noChangeAspect="1"/>
          </p:cNvPicPr>
          <p:nvPr/>
        </p:nvPicPr>
        <p:blipFill>
          <a:blip r:embed="rId4">
            <a:extLst>
              <a:ext uri="{28A0092B-C50C-407E-A947-70E740481C1C}">
                <a14:useLocalDpi xmlns:a14="http://schemas.microsoft.com/office/drawing/2010/main" val="0"/>
              </a:ext>
            </a:extLst>
          </a:blip>
          <a:srcRect t="3976" b="14398"/>
          <a:stretch/>
        </p:blipFill>
        <p:spPr>
          <a:xfrm>
            <a:off x="6464967" y="304800"/>
            <a:ext cx="4887244" cy="6339065"/>
          </a:xfrm>
          <a:prstGeom prst="rect">
            <a:avLst/>
          </a:prstGeom>
        </p:spPr>
      </p:pic>
      <p:pic>
        <p:nvPicPr>
          <p:cNvPr id="11" name="Рисунок 10">
            <a:extLst>
              <a:ext uri="{FF2B5EF4-FFF2-40B4-BE49-F238E27FC236}">
                <a16:creationId xmlns:a16="http://schemas.microsoft.com/office/drawing/2014/main" id="{DF5F3AAF-E2D5-3D7B-2C36-CAE1E3CFFA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297" y="595550"/>
            <a:ext cx="1309152" cy="1213209"/>
          </a:xfrm>
          <a:prstGeom prst="rect">
            <a:avLst/>
          </a:prstGeom>
        </p:spPr>
      </p:pic>
    </p:spTree>
    <p:extLst>
      <p:ext uri="{BB962C8B-B14F-4D97-AF65-F5344CB8AC3E}">
        <p14:creationId xmlns:p14="http://schemas.microsoft.com/office/powerpoint/2010/main" val="22593317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1161</Words>
  <Application>Microsoft Office PowerPoint</Application>
  <PresentationFormat>Широкоэкранный</PresentationFormat>
  <Paragraphs>117</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Calibri Light</vt:lpstr>
      <vt:lpstr>Helvetica Neue</vt:lpstr>
      <vt:lpstr>Тема Office</vt:lpstr>
      <vt:lpstr>Региональное отделение Общероссийской общественной организации «Союз пенсионеров России» по Тюменской области</vt:lpstr>
      <vt:lpstr>Презентация PowerPoint</vt:lpstr>
      <vt:lpstr>Презентация PowerPoint</vt:lpstr>
      <vt:lpstr>Миссия РО ООО «Союз пенсионеров России» по Тюменской области </vt:lpstr>
      <vt:lpstr>Местные отделения РО ООО СПР по ТО в муниципалитетах</vt:lpstr>
      <vt:lpstr>Сведения об организации</vt:lpstr>
      <vt:lpstr>Руководство Общественного Совета проекта ЕР в Тюменской области «Старшее поколение» </vt:lpstr>
      <vt:lpstr>        </vt:lpstr>
      <vt:lpstr>          https://vk.com/spr_tyumen </vt:lpstr>
      <vt:lpstr>Группа в ТГ </vt:lpstr>
      <vt:lpstr>Направления деятельности  РО ООО СПР по ТО</vt:lpstr>
      <vt:lpstr>Информация на сайте РО ООО СПР по ТО</vt:lpstr>
      <vt:lpstr>Отчет о культурно-массовой работе  за 2024 год </vt:lpstr>
      <vt:lpstr>Грантовая деятельность РО ООО СПР по ТО 2022-2025 г.г. 3 гранта Фонда Президентских грантов Грант Губернатора Тюменской области Муниципальный грант г. Тюмени Грант Благотворительного Фонда развития города Тюмени апрель 2025 г. – Муниципальный грант г. Тюмени </vt:lpstr>
      <vt:lpstr>Грантовая деятельность РО ООО СПР по ТО 2022-2025 г.г. 3 гранта Фонда Президентских грантов Грант Губернатора Тюменской области Муниципальный грант г. Тюмени Грант Благотворительного Фонда развития города Тюмени апрель 2025 г. – Муниципальный грант г. Тюмени </vt:lpstr>
      <vt:lpstr>9 Университетов старшего поколения</vt:lpstr>
      <vt:lpstr>Университет старшего поколения г. Тюмень</vt:lpstr>
      <vt:lpstr>Структура Университета старшего поколения г.Тюмень</vt:lpstr>
      <vt:lpstr>Мобильный стенд с логотипом Университета старшего поколения г. Тюмень и 1000 штук карманных календариков на 2025 год для всех студентов Университета </vt:lpstr>
      <vt:lpstr>Университет старшего поколения г. Тюмень</vt:lpstr>
      <vt:lpstr>Презентация PowerPoint</vt:lpstr>
      <vt:lpstr>Презентация PowerPoint</vt:lpstr>
      <vt:lpstr>Взаимодействие с добровольческими организациями</vt:lpstr>
      <vt:lpstr>Партнеры РО ООО СПР по ТО</vt:lpstr>
      <vt:lpstr>Социальный заказ в рамках программы «Обучение служением»</vt:lpstr>
      <vt:lpstr>Социальный заказ в рамках программы «Обучение служением»</vt:lpstr>
      <vt:lpstr>Социальный заказ в рамках программы «Обучение служением»</vt:lpstr>
      <vt:lpstr>Социальный заказ в рамках программы «Обучение служением»</vt:lpstr>
      <vt:lpstr>Медиа-план на «Добро.Медиа» на 2025 год</vt:lpstr>
      <vt:lpstr>Результат работы центра через 3 года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«Серебряная» Агитбригада</dc:title>
  <dc:creator>pc honor</dc:creator>
  <cp:lastModifiedBy>pc honor</cp:lastModifiedBy>
  <cp:revision>140</cp:revision>
  <dcterms:created xsi:type="dcterms:W3CDTF">2024-02-20T14:41:53Z</dcterms:created>
  <dcterms:modified xsi:type="dcterms:W3CDTF">2025-05-29T07:18:30Z</dcterms:modified>
</cp:coreProperties>
</file>