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92" r:id="rId3"/>
    <p:sldId id="271" r:id="rId4"/>
    <p:sldId id="310" r:id="rId5"/>
    <p:sldId id="355" r:id="rId6"/>
    <p:sldId id="309" r:id="rId7"/>
    <p:sldId id="307" r:id="rId8"/>
    <p:sldId id="353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334" r:id="rId18"/>
    <p:sldId id="335" r:id="rId19"/>
    <p:sldId id="336" r:id="rId20"/>
    <p:sldId id="337" r:id="rId21"/>
    <p:sldId id="338" r:id="rId22"/>
    <p:sldId id="339" r:id="rId23"/>
    <p:sldId id="342" r:id="rId24"/>
    <p:sldId id="354" r:id="rId25"/>
    <p:sldId id="344" r:id="rId26"/>
    <p:sldId id="299" r:id="rId27"/>
    <p:sldId id="349" r:id="rId28"/>
    <p:sldId id="304" r:id="rId29"/>
    <p:sldId id="294" r:id="rId30"/>
    <p:sldId id="298" r:id="rId31"/>
    <p:sldId id="27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08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576" userDrawn="1">
          <p15:clr>
            <a:srgbClr val="A4A3A4"/>
          </p15:clr>
        </p15:guide>
        <p15:guide id="4" orient="horz" pos="22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3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2" autoAdjust="0"/>
    <p:restoredTop sz="99832" autoAdjust="0"/>
  </p:normalViewPr>
  <p:slideViewPr>
    <p:cSldViewPr snapToGrid="0" showGuides="1">
      <p:cViewPr>
        <p:scale>
          <a:sx n="117" d="100"/>
          <a:sy n="117" d="100"/>
        </p:scale>
        <p:origin x="126" y="426"/>
      </p:cViewPr>
      <p:guideLst>
        <p:guide orient="horz" pos="4008"/>
        <p:guide pos="3840"/>
        <p:guide orient="horz" pos="576"/>
        <p:guide orient="horz" pos="22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pPr>
            <a:r>
              <a: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«Доля детей в возрасте от 5 до 18 лет, охваченных дополнительным образованием»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Охват детей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 formatCode="0%">
                  <c:v>0.87</c:v>
                </c:pt>
                <c:pt idx="1">
                  <c:v>0.90400000000000003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13-4E77-832C-01FD460B3A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-2147345280"/>
        <c:axId val="-2147336032"/>
      </c:barChart>
      <c:catAx>
        <c:axId val="-2147345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2147336032"/>
        <c:crosses val="autoZero"/>
        <c:auto val="1"/>
        <c:lblAlgn val="ctr"/>
        <c:lblOffset val="100"/>
        <c:noMultiLvlLbl val="0"/>
      </c:catAx>
      <c:valAx>
        <c:axId val="-2147336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214734528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детей в возрасте от 5 до 18 лет, охваченных дополнительным образованием</a:t>
            </a:r>
          </a:p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Голышмановском городском округе </a:t>
            </a:r>
          </a:p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(многоразовый охват)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2864820684554881"/>
          <c:y val="2.7695527150557682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Многоразовый охват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ГАПОУ ТО "Голышмановский агропедколледж"</c:v>
                </c:pt>
                <c:pt idx="1">
                  <c:v>МАОУ "Малышенская СОШ"</c:v>
                </c:pt>
                <c:pt idx="2">
                  <c:v>МАОУ "Голышмановская СОШ №4"</c:v>
                </c:pt>
                <c:pt idx="3">
                  <c:v>МАОУ "Голышмановская СОШ №2"</c:v>
                </c:pt>
                <c:pt idx="4">
                  <c:v>МАОУ "Голышмановская СОШ №1"</c:v>
                </c:pt>
                <c:pt idx="5">
                  <c:v>МАДОУ "Голымановский ЦРР - 
детскийсад №4 "Ёочка"</c:v>
                </c:pt>
                <c:pt idx="6">
                  <c:v>МАУ ДО "Голышмановский МЦ"</c:v>
                </c:pt>
                <c:pt idx="7">
                  <c:v>МАУ ДО "Голышмановская ДШИ
им. Л.И. Шарохи"</c:v>
                </c:pt>
                <c:pt idx="8">
                  <c:v>МАУ "Голышмановская СШОР"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909</c:v>
                </c:pt>
                <c:pt idx="1">
                  <c:v>479</c:v>
                </c:pt>
                <c:pt idx="2">
                  <c:v>540</c:v>
                </c:pt>
                <c:pt idx="3">
                  <c:v>494</c:v>
                </c:pt>
                <c:pt idx="4">
                  <c:v>366</c:v>
                </c:pt>
                <c:pt idx="5">
                  <c:v>524</c:v>
                </c:pt>
                <c:pt idx="6">
                  <c:v>1662</c:v>
                </c:pt>
                <c:pt idx="7">
                  <c:v>523</c:v>
                </c:pt>
                <c:pt idx="8">
                  <c:v>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FE-49EC-A1D3-3038A783725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Одноразовый охват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4.5454545454546285E-3"/>
                  <c:y val="-1.0867931865084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5FE-49EC-A1D3-3038A7837258}"/>
                </c:ext>
              </c:extLst>
            </c:dLbl>
            <c:dLbl>
              <c:idx val="1"/>
              <c:layout>
                <c:manualLayout>
                  <c:x val="-2.0454545454545454E-2"/>
                  <c:y val="-1.0867931865084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FE-49EC-A1D3-3038A7837258}"/>
                </c:ext>
              </c:extLst>
            </c:dLbl>
            <c:dLbl>
              <c:idx val="2"/>
              <c:layout>
                <c:manualLayout>
                  <c:x val="-1.3636363636363636E-2"/>
                  <c:y val="-6.52075911905057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5FE-49EC-A1D3-3038A7837258}"/>
                </c:ext>
              </c:extLst>
            </c:dLbl>
            <c:dLbl>
              <c:idx val="3"/>
              <c:layout>
                <c:manualLayout>
                  <c:x val="-8.3332370670676311E-17"/>
                  <c:y val="-6.52075911905065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5FE-49EC-A1D3-3038A7837258}"/>
                </c:ext>
              </c:extLst>
            </c:dLbl>
            <c:dLbl>
              <c:idx val="4"/>
              <c:layout>
                <c:manualLayout>
                  <c:x val="0"/>
                  <c:y val="-4.34717274603371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5FE-49EC-A1D3-3038A7837258}"/>
                </c:ext>
              </c:extLst>
            </c:dLbl>
            <c:dLbl>
              <c:idx val="5"/>
              <c:layout>
                <c:manualLayout>
                  <c:x val="0"/>
                  <c:y val="-1.08679318650843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5FE-49EC-A1D3-3038A7837258}"/>
                </c:ext>
              </c:extLst>
            </c:dLbl>
            <c:dLbl>
              <c:idx val="6"/>
              <c:layout>
                <c:manualLayout>
                  <c:x val="0"/>
                  <c:y val="-1.7388690984134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5FE-49EC-A1D3-3038A7837258}"/>
                </c:ext>
              </c:extLst>
            </c:dLbl>
            <c:dLbl>
              <c:idx val="7"/>
              <c:layout>
                <c:manualLayout>
                  <c:x val="0"/>
                  <c:y val="-1.0867931865084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5FE-49EC-A1D3-3038A7837258}"/>
                </c:ext>
              </c:extLst>
            </c:dLbl>
            <c:dLbl>
              <c:idx val="8"/>
              <c:layout>
                <c:manualLayout>
                  <c:x val="0"/>
                  <c:y val="-1.30415182381011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5FE-49EC-A1D3-3038A78372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144000" tIns="36000" rIns="38100" bIns="0" anchor="ctr" anchorCtr="0">
                <a:spAutoFit/>
              </a:bodyPr>
              <a:lstStyle/>
              <a:p>
                <a:pPr>
                  <a:defRPr sz="1197" b="1" i="0" u="sng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ГАПОУ ТО "Голышмановский агропедколледж"</c:v>
                </c:pt>
                <c:pt idx="1">
                  <c:v>МАОУ "Малышенская СОШ"</c:v>
                </c:pt>
                <c:pt idx="2">
                  <c:v>МАОУ "Голышмановская СОШ №4"</c:v>
                </c:pt>
                <c:pt idx="3">
                  <c:v>МАОУ "Голышмановская СОШ №2"</c:v>
                </c:pt>
                <c:pt idx="4">
                  <c:v>МАОУ "Голышмановская СОШ №1"</c:v>
                </c:pt>
                <c:pt idx="5">
                  <c:v>МАДОУ "Голымановский ЦРР - 
детскийсад №4 "Ёочка"</c:v>
                </c:pt>
                <c:pt idx="6">
                  <c:v>МАУ ДО "Голышмановский МЦ"</c:v>
                </c:pt>
                <c:pt idx="7">
                  <c:v>МАУ ДО "Голышмановская ДШИ
им. Л.И. Шарохи"</c:v>
                </c:pt>
                <c:pt idx="8">
                  <c:v>МАУ "Голышмановская СШОР"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849</c:v>
                </c:pt>
                <c:pt idx="1">
                  <c:v>452</c:v>
                </c:pt>
                <c:pt idx="2">
                  <c:v>494</c:v>
                </c:pt>
                <c:pt idx="3">
                  <c:v>401</c:v>
                </c:pt>
                <c:pt idx="4">
                  <c:v>347</c:v>
                </c:pt>
                <c:pt idx="5">
                  <c:v>329</c:v>
                </c:pt>
                <c:pt idx="6">
                  <c:v>1126</c:v>
                </c:pt>
                <c:pt idx="7">
                  <c:v>500</c:v>
                </c:pt>
                <c:pt idx="8">
                  <c:v>560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5FE-49EC-A1D3-3038A783725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1953064688"/>
        <c:axId val="-1953073936"/>
        <c:axId val="0"/>
      </c:bar3DChart>
      <c:catAx>
        <c:axId val="-19530646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953073936"/>
        <c:crosses val="autoZero"/>
        <c:auto val="1"/>
        <c:lblAlgn val="l"/>
        <c:lblOffset val="100"/>
        <c:noMultiLvlLbl val="0"/>
      </c:catAx>
      <c:valAx>
        <c:axId val="-19530739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953064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0.11106744623760004"/>
                  <c:y val="2.896537740330970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828A59D-2D75-42CE-AE84-18BB64DC9B43}" type="VALUE">
                      <a:rPr lang="en-US" sz="2800" b="1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058826689916942"/>
                      <c:h val="0.1659738971279998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860-4AC9-909D-5A4BF7F2A1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Одноразовый охват</c:v>
                </c:pt>
                <c:pt idx="1">
                  <c:v>Многоразовый охват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4061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60-4AC9-909D-5A4BF7F2A14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-0.15172119531657163"/>
                  <c:y val="8.2068007351529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860-4AC9-909D-5A4BF7F2A1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ru-RU" sz="2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Одноразовый охват</c:v>
                </c:pt>
                <c:pt idx="1">
                  <c:v>Многоразовый охват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1">
                  <c:v>11736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860-4AC9-909D-5A4BF7F2A1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953061424"/>
        <c:axId val="-1953071760"/>
        <c:axId val="0"/>
      </c:bar3DChart>
      <c:catAx>
        <c:axId val="-1953061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953071760"/>
        <c:crosses val="autoZero"/>
        <c:auto val="1"/>
        <c:lblAlgn val="ctr"/>
        <c:lblOffset val="100"/>
        <c:noMultiLvlLbl val="0"/>
      </c:catAx>
      <c:valAx>
        <c:axId val="-195307176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crossAx val="-1953061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26558307848722651"/>
          <c:w val="1"/>
          <c:h val="0.472586227799087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F7A-4DA2-89BE-34818E09DE42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F7A-4DA2-89BE-34818E09DE42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F7A-4DA2-89BE-34818E09DE42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F7A-4DA2-89BE-34818E09DE42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F7A-4DA2-89BE-34818E09DE42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F7A-4DA2-89BE-34818E09DE4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Детские сады</c:v>
                </c:pt>
                <c:pt idx="1">
                  <c:v>Школы</c:v>
                </c:pt>
                <c:pt idx="2">
                  <c:v>Молодежная
политика</c:v>
                </c:pt>
                <c:pt idx="3">
                  <c:v>Спорт</c:v>
                </c:pt>
                <c:pt idx="4">
                  <c:v>Культура</c:v>
                </c:pt>
                <c:pt idx="5">
                  <c:v>Агропедколледж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524</c:v>
                </c:pt>
                <c:pt idx="1">
                  <c:v>1879</c:v>
                </c:pt>
                <c:pt idx="2">
                  <c:v>1662</c:v>
                </c:pt>
                <c:pt idx="3">
                  <c:v>668</c:v>
                </c:pt>
                <c:pt idx="4">
                  <c:v>523</c:v>
                </c:pt>
                <c:pt idx="5">
                  <c:v>909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F7A-4DA2-89BE-34818E09DE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100"/>
        <c:axId val="-1953072848"/>
        <c:axId val="-1953072304"/>
      </c:barChart>
      <c:catAx>
        <c:axId val="-19530728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953072304"/>
        <c:crosses val="autoZero"/>
        <c:auto val="1"/>
        <c:lblAlgn val="ctr"/>
        <c:lblOffset val="100"/>
        <c:noMultiLvlLbl val="0"/>
      </c:catAx>
      <c:valAx>
        <c:axId val="-19530723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95307284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1.1062468006260305E-2"/>
          <c:y val="0.68132201023890682"/>
          <c:w val="0.98893753199373957"/>
          <c:h val="0.31080238463401222"/>
        </c:manualLayout>
      </c:layout>
      <c:overlay val="0"/>
      <c:spPr>
        <a:noFill/>
        <a:ln>
          <a:noFill/>
        </a:ln>
        <a:effectLst/>
      </c:spPr>
      <c:txPr>
        <a:bodyPr rot="1020000" spcFirstLastPara="1" vertOverflow="ellipsis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F6C0F-6C1A-4846-A78B-2019EC7A5A0A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0A86D-5024-4350-A9C6-9389693B0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456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3224B-FA27-4BCB-A26A-ADE45C59C0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DBA7C3-DC9D-406C-B076-C0EF547FDA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FF5F6D-871C-4205-8D1F-4A75D2E3C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4056-FCF2-42B5-B363-49EAD26F8DCA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F35F7-EF06-45F2-B57F-6F048A3C7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CB1CA4-B90D-4E32-901D-48FA8E2D7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12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AE9B3-7C95-489C-8A32-221322090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18C582-CFBA-44E8-9DEF-3BDBC6D300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B17DE-6261-4E66-A4A9-D0E7D9D93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4056-FCF2-42B5-B363-49EAD26F8DCA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C2ACC-BCE2-4B89-8021-528A0E04B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60424C-3425-45D1-A35B-4196E56F1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896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D84659-4BF3-4C22-A102-68D558736B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D7050F-96F2-4453-A76B-BDA3FE830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BE29D8-7726-4466-ABEB-1288F7FE4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4056-FCF2-42B5-B363-49EAD26F8DCA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61D5F-5CAC-4BC5-B5B2-E67EE06CA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C49DB4-AB6D-490B-97D2-DCC788148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22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41EE9-276F-4ECC-914F-3840024B4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04F50-AF49-4C03-830B-419E956A62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DB5F91-1B6D-440D-B9E1-29FB3BD1D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4056-FCF2-42B5-B363-49EAD26F8DCA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2A01E-DFDC-45CD-8C59-1ACC09CF8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3775F8-5AC9-4483-BDAA-960FCE9DD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40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3CE1-F66E-4EFB-A061-3D89731B7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9AA2FD-0BB0-48E3-961D-415CA7A19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03049-6C69-4CEC-82C8-8B99C1665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4056-FCF2-42B5-B363-49EAD26F8DCA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80A7B9-7A8C-4781-8527-07CB306F6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7E066-AC32-4EBF-8C62-9F9C88D14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2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E6EC4-6F49-4C22-9574-222E2B6DC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3788F-73D7-4BA8-A517-673D68DE4C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F83F72-07E8-4522-BCD6-190E86E83B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6B5A81-3252-41EF-8E89-7F2F734C1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4056-FCF2-42B5-B363-49EAD26F8DCA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04087F-4B5D-4BCC-A8B7-6AD823B20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E8DD92-971F-4EBE-82A7-ABE3B785D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884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4EDE5-DAA6-4AB4-ADAE-D4B0864AB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DDC08B-144E-41B1-B2E2-DD0D97F62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881F46-A6AB-4DE4-830D-D42782E07C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572667-A2FE-4E9B-B0C0-1AB4FD8C0C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0A267E-14B3-415C-9BD0-93A2400865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7AB91A-F6A2-4D2C-803D-2B96DE11F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4056-FCF2-42B5-B363-49EAD26F8DCA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F20F70-97D6-4A4B-83E9-F2DE6EA48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3A4884-361A-4BDD-A109-580661DCF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452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1796A-C94D-40D6-A532-B5030D215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19960D-4FE0-44C2-8E79-EA02757B0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4056-FCF2-42B5-B363-49EAD26F8DCA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BC9FF4-BA2A-4F83-91EC-84FCCC9BB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2A5C75-66DE-4C60-955C-C799276F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267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F05E97-12E7-4C3D-9AA5-EBFC65702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4056-FCF2-42B5-B363-49EAD26F8DCA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25EBE5-1AF8-4A20-85BC-AF6314939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EC7D4C-E75D-4022-B23A-8EED484F9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178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53C1-7859-4B7B-83ED-CBE533392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25BBE-A5F4-4139-A1E2-128DFC9C3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A9AD82-97A1-4C12-A331-06D9FEEB18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F93360-E200-4472-A28E-20B749438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4056-FCF2-42B5-B363-49EAD26F8DCA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4B9387-B863-4CDD-922B-D6EC8215C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31533D-ACE7-4A22-9109-6B53A4D1C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370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A90AC-FB79-4573-A675-21B5F35C8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3B17C0-8AEC-4F51-9EB0-3F1F9FA2C2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8F1576-9819-4AE5-8F60-6A3A3901E4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BA9B03-8235-4947-B1E9-22457F9BC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4056-FCF2-42B5-B363-49EAD26F8DCA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303FB9-4F6E-42F4-9E0B-6A259DC6A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5571CE-F3BA-4B47-8232-C128D36D7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32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673116-EE46-49BA-AF9B-CA43FFA14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DCCFC0-B77B-44C8-A097-50FD5B1E6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6219E-49F0-4E39-A5A1-E39D165F64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24056-FCF2-42B5-B363-49EAD26F8DCA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4ACBE-0631-4B94-AC44-AFCA522D69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D36C1-B418-4475-AD06-D82B869871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4C915-17D6-486A-86EC-048CBE10C8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025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65.jpeg"/><Relationship Id="rId4" Type="http://schemas.openxmlformats.org/officeDocument/2006/relationships/image" Target="../media/image6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3.wdp"/><Relationship Id="rId7" Type="http://schemas.openxmlformats.org/officeDocument/2006/relationships/image" Target="../media/image74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3.png"/><Relationship Id="rId5" Type="http://schemas.openxmlformats.org/officeDocument/2006/relationships/image" Target="../media/image72.jpeg"/><Relationship Id="rId4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gif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7141D334-8434-4AF3-8014-473FA6D366EC}"/>
              </a:ext>
            </a:extLst>
          </p:cNvPr>
          <p:cNvSpPr/>
          <p:nvPr/>
        </p:nvSpPr>
        <p:spPr>
          <a:xfrm rot="16200000" flipH="1">
            <a:off x="7999831" y="-2182494"/>
            <a:ext cx="2020571" cy="6363769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F109F2C-FA85-4317-916E-0B4E5F44B020}"/>
              </a:ext>
            </a:extLst>
          </p:cNvPr>
          <p:cNvCxnSpPr>
            <a:cxnSpLocks/>
          </p:cNvCxnSpPr>
          <p:nvPr/>
        </p:nvCxnSpPr>
        <p:spPr>
          <a:xfrm>
            <a:off x="-1" y="3420872"/>
            <a:ext cx="1219199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4FAA3927-C37E-494D-8BDF-527955E5174E}"/>
              </a:ext>
            </a:extLst>
          </p:cNvPr>
          <p:cNvSpPr/>
          <p:nvPr/>
        </p:nvSpPr>
        <p:spPr>
          <a:xfrm rot="5400000" flipH="1">
            <a:off x="1998771" y="3310551"/>
            <a:ext cx="1548677" cy="5546221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7CFD82-E86B-4261-9469-377E92B8D299}"/>
              </a:ext>
            </a:extLst>
          </p:cNvPr>
          <p:cNvSpPr txBox="1"/>
          <p:nvPr/>
        </p:nvSpPr>
        <p:spPr>
          <a:xfrm>
            <a:off x="6388872" y="5344997"/>
            <a:ext cx="676880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Директор МАУ ДО «Голышмановский МЦ»</a:t>
            </a:r>
          </a:p>
          <a:p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Селезнева Татьяна Александровна </a:t>
            </a:r>
            <a:endParaRPr lang="en-US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E1F35E-9892-4FEF-BD72-1351948704E9}"/>
              </a:ext>
            </a:extLst>
          </p:cNvPr>
          <p:cNvSpPr txBox="1"/>
          <p:nvPr/>
        </p:nvSpPr>
        <p:spPr>
          <a:xfrm>
            <a:off x="1134827" y="2154282"/>
            <a:ext cx="10086330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Информация о деятельности </a:t>
            </a:r>
            <a:endParaRPr lang="ru-RU" sz="40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МАУ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«Голышмановский МЦ»</a:t>
            </a:r>
          </a:p>
          <a:p>
            <a:pPr algn="ctr"/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 год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46D4C31-307B-4718-B240-D16227D392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3750" y="-377108"/>
            <a:ext cx="3097155" cy="277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333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id="{5412B7D6-9400-4B66-8814-DCF81BEB0C5A}"/>
              </a:ext>
            </a:extLst>
          </p:cNvPr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ABBA9B-1329-47B1-9E6B-E01B6F3823E7}"/>
              </a:ext>
            </a:extLst>
          </p:cNvPr>
          <p:cNvSpPr/>
          <p:nvPr/>
        </p:nvSpPr>
        <p:spPr>
          <a:xfrm>
            <a:off x="10058400" y="97712"/>
            <a:ext cx="2133600" cy="177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0E38B08-802D-4164-A9F1-6C44A3B32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E62710-286F-4B00-9BF4-C4E48604E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996377D-B7B9-0858-79B7-1D92995E3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4358" y="3918731"/>
            <a:ext cx="507742" cy="5402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39C393-1B4C-B276-4585-9687935445FC}"/>
              </a:ext>
            </a:extLst>
          </p:cNvPr>
          <p:cNvSpPr txBox="1"/>
          <p:nvPr/>
        </p:nvSpPr>
        <p:spPr>
          <a:xfrm>
            <a:off x="2041865" y="540124"/>
            <a:ext cx="866574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Патриотическое воспитание 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A2FEB3-1158-41B2-ADD8-D3DE9D06F34C}"/>
              </a:ext>
            </a:extLst>
          </p:cNvPr>
          <p:cNvSpPr txBox="1"/>
          <p:nvPr/>
        </p:nvSpPr>
        <p:spPr>
          <a:xfrm>
            <a:off x="742950" y="5453330"/>
            <a:ext cx="1091442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Голышмановском городском округе опорной площадкой патриотического воспитания является МАУ ДО «Голышмановский МЦ», который координирует деятельность специализированных групп добровольной подготовки к военной службе (10 групп – 182 слушателей) и 18 отрядов «Юнармия»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занимаются 245 человек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C97E76-F9B2-4425-B20F-CF746D6815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39"/>
          <a:stretch/>
        </p:blipFill>
        <p:spPr>
          <a:xfrm>
            <a:off x="6599586" y="1114534"/>
            <a:ext cx="5353878" cy="4371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D575791-61A0-4679-85DE-CE6C91EA00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0"/>
          <a:stretch/>
        </p:blipFill>
        <p:spPr>
          <a:xfrm>
            <a:off x="242715" y="1131157"/>
            <a:ext cx="6235849" cy="4354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2A26052-19D7-4525-BCD1-68EB247C4A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3674" y="40557"/>
            <a:ext cx="1571584" cy="132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186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id="{5412B7D6-9400-4B66-8814-DCF81BEB0C5A}"/>
              </a:ext>
            </a:extLst>
          </p:cNvPr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ABBA9B-1329-47B1-9E6B-E01B6F3823E7}"/>
              </a:ext>
            </a:extLst>
          </p:cNvPr>
          <p:cNvSpPr/>
          <p:nvPr/>
        </p:nvSpPr>
        <p:spPr>
          <a:xfrm>
            <a:off x="10058400" y="97712"/>
            <a:ext cx="2133600" cy="177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0E38B08-802D-4164-A9F1-6C44A3B32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E62710-286F-4B00-9BF4-C4E48604E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996377D-B7B9-0858-79B7-1D92995E3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4358" y="3918731"/>
            <a:ext cx="507742" cy="5402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39C393-1B4C-B276-4585-9687935445FC}"/>
              </a:ext>
            </a:extLst>
          </p:cNvPr>
          <p:cNvSpPr txBox="1"/>
          <p:nvPr/>
        </p:nvSpPr>
        <p:spPr>
          <a:xfrm>
            <a:off x="2041865" y="540124"/>
            <a:ext cx="866574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Патриотическое воспитание 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A2FEB3-1158-41B2-ADD8-D3DE9D06F34C}"/>
              </a:ext>
            </a:extLst>
          </p:cNvPr>
          <p:cNvSpPr txBox="1"/>
          <p:nvPr/>
        </p:nvSpPr>
        <p:spPr>
          <a:xfrm>
            <a:off x="1110724" y="5453330"/>
            <a:ext cx="105280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 в оборонно-спортивном палаточном лагере «Ратники» приняли участие 15 человек (СГ ДПВС «Вега», МАОУ «Голышмановская СОШ №2»), по итогам смены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Голышмановские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курсанты заняли 1 место, присвоены спортивные разряды по виду спорта «Полиатлон» 4 слушателям.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2A26052-19D7-4525-BCD1-68EB247C4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674" y="40557"/>
            <a:ext cx="1571584" cy="1323439"/>
          </a:xfrm>
          <a:prstGeom prst="rect">
            <a:avLst/>
          </a:prstGeom>
        </p:spPr>
      </p:pic>
      <p:pic>
        <p:nvPicPr>
          <p:cNvPr id="2050" name="Picture 2" descr="https://sun9-16.userapi.com/impg/a-Ulp-bhT-pTvz2mEd9GEqksGKWLGo4vebmzdQ/TqDH8QylgB0.jpg?size=1600x1197&amp;quality=95&amp;sign=8d8589ba208cab5affd924388e692549&amp;type=albu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51"/>
          <a:stretch/>
        </p:blipFill>
        <p:spPr bwMode="auto">
          <a:xfrm>
            <a:off x="2821585" y="1166709"/>
            <a:ext cx="6757151" cy="42387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346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id="{5412B7D6-9400-4B66-8814-DCF81BEB0C5A}"/>
              </a:ext>
            </a:extLst>
          </p:cNvPr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ABBA9B-1329-47B1-9E6B-E01B6F3823E7}"/>
              </a:ext>
            </a:extLst>
          </p:cNvPr>
          <p:cNvSpPr/>
          <p:nvPr/>
        </p:nvSpPr>
        <p:spPr>
          <a:xfrm>
            <a:off x="10058400" y="97712"/>
            <a:ext cx="2133600" cy="177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0E38B08-802D-4164-A9F1-6C44A3B32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E62710-286F-4B00-9BF4-C4E48604E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996377D-B7B9-0858-79B7-1D92995E3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4358" y="3918731"/>
            <a:ext cx="507742" cy="5402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39C393-1B4C-B276-4585-9687935445FC}"/>
              </a:ext>
            </a:extLst>
          </p:cNvPr>
          <p:cNvSpPr txBox="1"/>
          <p:nvPr/>
        </p:nvSpPr>
        <p:spPr>
          <a:xfrm>
            <a:off x="2041865" y="540124"/>
            <a:ext cx="866574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Патриотическое воспитание 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A2FEB3-1158-41B2-ADD8-D3DE9D06F34C}"/>
              </a:ext>
            </a:extLst>
          </p:cNvPr>
          <p:cNvSpPr txBox="1"/>
          <p:nvPr/>
        </p:nvSpPr>
        <p:spPr>
          <a:xfrm>
            <a:off x="742949" y="5523249"/>
            <a:ext cx="1091442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 в рамках сетевого проекта предпрофессиональной подготовки по направлениям допризывной подготовки к военной службе «Прикладной парашютизм» прошли обучение и совершили полеты в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аэротрубе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также 10 слушателей СГ ДПВС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Голышмановского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75291C0-8116-4C2D-A73C-81006E147F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28" y="1389511"/>
            <a:ext cx="5492319" cy="4119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5EAD311-C68B-4EF1-93AD-A06082A71C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054" y="1402609"/>
            <a:ext cx="5492318" cy="4119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2A26052-19D7-4525-BCD1-68EB247C4A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3674" y="40557"/>
            <a:ext cx="1571584" cy="132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705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id="{5412B7D6-9400-4B66-8814-DCF81BEB0C5A}"/>
              </a:ext>
            </a:extLst>
          </p:cNvPr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ABBA9B-1329-47B1-9E6B-E01B6F3823E7}"/>
              </a:ext>
            </a:extLst>
          </p:cNvPr>
          <p:cNvSpPr/>
          <p:nvPr/>
        </p:nvSpPr>
        <p:spPr>
          <a:xfrm>
            <a:off x="10058400" y="97712"/>
            <a:ext cx="2133600" cy="177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E62710-286F-4B00-9BF4-C4E48604E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996377D-B7B9-0858-79B7-1D92995E3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4358" y="3918731"/>
            <a:ext cx="507742" cy="5402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39C393-1B4C-B276-4585-9687935445FC}"/>
              </a:ext>
            </a:extLst>
          </p:cNvPr>
          <p:cNvSpPr txBox="1"/>
          <p:nvPr/>
        </p:nvSpPr>
        <p:spPr>
          <a:xfrm>
            <a:off x="2041865" y="540124"/>
            <a:ext cx="866574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Патриотическое воспитание 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A2FEB3-1158-41B2-ADD8-D3DE9D06F34C}"/>
              </a:ext>
            </a:extLst>
          </p:cNvPr>
          <p:cNvSpPr txBox="1"/>
          <p:nvPr/>
        </p:nvSpPr>
        <p:spPr>
          <a:xfrm>
            <a:off x="742949" y="5622639"/>
            <a:ext cx="1091442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 на территории округа прошло мероприятия в рамках акций «Своих не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бросаем»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поддержку специальной военной операции на Украине: «Письмо Солдату», автопробег «Своих не бросаем», сбор гуманитарной помощи для военнослужащих РФ и жителей Донбасса и др.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2A26052-19D7-4525-BCD1-68EB247C4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674" y="40557"/>
            <a:ext cx="1571584" cy="1323439"/>
          </a:xfrm>
          <a:prstGeom prst="rect">
            <a:avLst/>
          </a:prstGeom>
        </p:spPr>
      </p:pic>
      <p:pic>
        <p:nvPicPr>
          <p:cNvPr id="3074" name="Picture 2" descr="https://sun9-38.userapi.com/impg/8VSf_1zfcLbYGrFdREm_wKf_RE_sEafaxwm_-w/vAcqvV1dsD4.jpg?size=1600x1200&amp;quality=95&amp;sign=d84af63d085b8589acf547403da6ca12&amp;type=albu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9" t="17525" r="2187" b="29236"/>
          <a:stretch/>
        </p:blipFill>
        <p:spPr bwMode="auto">
          <a:xfrm>
            <a:off x="2333413" y="2074017"/>
            <a:ext cx="7648787" cy="32666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l="10760" t="16233" r="10162" b="-579"/>
          <a:stretch/>
        </p:blipFill>
        <p:spPr>
          <a:xfrm>
            <a:off x="8713303" y="1030408"/>
            <a:ext cx="3478697" cy="2087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https://sun9-69.userapi.com/impg/EvTqP0iNfYcl3FOv-Kiu-4CrMppjNP1ca2TVcg/XxB9Vcy5zow.jpg?size=864x1152&amp;quality=95&amp;sign=acd9ea1627e89559bfa8be9460c0dfd6&amp;type=albu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9" b="8098"/>
          <a:stretch/>
        </p:blipFill>
        <p:spPr bwMode="auto">
          <a:xfrm>
            <a:off x="-1" y="2967466"/>
            <a:ext cx="2454965" cy="25951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118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id="{5412B7D6-9400-4B66-8814-DCF81BEB0C5A}"/>
              </a:ext>
            </a:extLst>
          </p:cNvPr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ABBA9B-1329-47B1-9E6B-E01B6F3823E7}"/>
              </a:ext>
            </a:extLst>
          </p:cNvPr>
          <p:cNvSpPr/>
          <p:nvPr/>
        </p:nvSpPr>
        <p:spPr>
          <a:xfrm>
            <a:off x="10058400" y="97712"/>
            <a:ext cx="2133600" cy="177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0E38B08-802D-4164-A9F1-6C44A3B32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E62710-286F-4B00-9BF4-C4E48604E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996377D-B7B9-0858-79B7-1D92995E3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4358" y="3918731"/>
            <a:ext cx="507742" cy="5402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39C393-1B4C-B276-4585-9687935445FC}"/>
              </a:ext>
            </a:extLst>
          </p:cNvPr>
          <p:cNvSpPr txBox="1"/>
          <p:nvPr/>
        </p:nvSpPr>
        <p:spPr>
          <a:xfrm>
            <a:off x="1316457" y="537674"/>
            <a:ext cx="866574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Интеллектуальное движение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A2FEB3-1158-41B2-ADD8-D3DE9D06F34C}"/>
              </a:ext>
            </a:extLst>
          </p:cNvPr>
          <p:cNvSpPr txBox="1"/>
          <p:nvPr/>
        </p:nvSpPr>
        <p:spPr>
          <a:xfrm>
            <a:off x="742949" y="5523249"/>
            <a:ext cx="109144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 проведено 5 игр "Что? Где? Когда?"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тренировки. 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мероприятиях приняло участие более 500 человек.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C7E9A7A-979A-436D-8A93-EE60EA6D59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022" y="1574667"/>
            <a:ext cx="5490276" cy="3660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106D2AE-35A6-484A-9F15-DDD3E3B288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37" y="1574666"/>
            <a:ext cx="5490276" cy="3660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92D2D0-B960-4AB4-BD4D-282A799B71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949" y="0"/>
            <a:ext cx="1008604" cy="166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62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id="{5412B7D6-9400-4B66-8814-DCF81BEB0C5A}"/>
              </a:ext>
            </a:extLst>
          </p:cNvPr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ABBA9B-1329-47B1-9E6B-E01B6F3823E7}"/>
              </a:ext>
            </a:extLst>
          </p:cNvPr>
          <p:cNvSpPr/>
          <p:nvPr/>
        </p:nvSpPr>
        <p:spPr>
          <a:xfrm>
            <a:off x="10058400" y="97712"/>
            <a:ext cx="2133600" cy="177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0E38B08-802D-4164-A9F1-6C44A3B32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E62710-286F-4B00-9BF4-C4E48604E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996377D-B7B9-0858-79B7-1D92995E3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4358" y="3918731"/>
            <a:ext cx="507742" cy="54029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A2FEB3-1158-41B2-ADD8-D3DE9D06F34C}"/>
              </a:ext>
            </a:extLst>
          </p:cNvPr>
          <p:cNvSpPr txBox="1"/>
          <p:nvPr/>
        </p:nvSpPr>
        <p:spPr>
          <a:xfrm>
            <a:off x="742949" y="5523249"/>
            <a:ext cx="109144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окружные соревнования по зимнему ориентированию  (9 команд, 54 участника)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C98B54D-0617-4AD8-AC48-5B8A06B9EC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86" y="186612"/>
            <a:ext cx="5704697" cy="3806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2E0D0CA-8A58-4805-96FD-B21EF7AFE5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666" y="1352018"/>
            <a:ext cx="6042048" cy="4031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26282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id="{5412B7D6-9400-4B66-8814-DCF81BEB0C5A}"/>
              </a:ext>
            </a:extLst>
          </p:cNvPr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ABBA9B-1329-47B1-9E6B-E01B6F3823E7}"/>
              </a:ext>
            </a:extLst>
          </p:cNvPr>
          <p:cNvSpPr/>
          <p:nvPr/>
        </p:nvSpPr>
        <p:spPr>
          <a:xfrm>
            <a:off x="10058400" y="97712"/>
            <a:ext cx="2133600" cy="177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0E38B08-802D-4164-A9F1-6C44A3B32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E62710-286F-4B00-9BF4-C4E48604E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996377D-B7B9-0858-79B7-1D92995E3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4358" y="3918731"/>
            <a:ext cx="507742" cy="54029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A2FEB3-1158-41B2-ADD8-D3DE9D06F34C}"/>
              </a:ext>
            </a:extLst>
          </p:cNvPr>
          <p:cNvSpPr txBox="1"/>
          <p:nvPr/>
        </p:nvSpPr>
        <p:spPr>
          <a:xfrm>
            <a:off x="5961888" y="446367"/>
            <a:ext cx="58651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Слет-соревнования «Гражданин России»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(17 команд, 380 участников 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422534-A2CB-4671-B6D6-C22B393638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0" b="18738"/>
          <a:stretch/>
        </p:blipFill>
        <p:spPr>
          <a:xfrm>
            <a:off x="498131" y="275512"/>
            <a:ext cx="5865180" cy="3142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A1E9230-6048-4FDB-A5CE-17B516828C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706" y="1502053"/>
            <a:ext cx="5458236" cy="4093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357B168-956F-4B12-80C0-2B7468209C7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7" b="20954"/>
          <a:stretch/>
        </p:blipFill>
        <p:spPr>
          <a:xfrm>
            <a:off x="478413" y="3642266"/>
            <a:ext cx="5884898" cy="3085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32213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id="{5412B7D6-9400-4B66-8814-DCF81BEB0C5A}"/>
              </a:ext>
            </a:extLst>
          </p:cNvPr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ABBA9B-1329-47B1-9E6B-E01B6F3823E7}"/>
              </a:ext>
            </a:extLst>
          </p:cNvPr>
          <p:cNvSpPr/>
          <p:nvPr/>
        </p:nvSpPr>
        <p:spPr>
          <a:xfrm>
            <a:off x="10058400" y="97712"/>
            <a:ext cx="2133600" cy="177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0E38B08-802D-4164-A9F1-6C44A3B32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E62710-286F-4B00-9BF4-C4E48604E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996377D-B7B9-0858-79B7-1D92995E3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4358" y="3918731"/>
            <a:ext cx="507742" cy="54029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A2FEB3-1158-41B2-ADD8-D3DE9D06F34C}"/>
              </a:ext>
            </a:extLst>
          </p:cNvPr>
          <p:cNvSpPr txBox="1"/>
          <p:nvPr/>
        </p:nvSpPr>
        <p:spPr>
          <a:xfrm>
            <a:off x="5724940" y="777791"/>
            <a:ext cx="5720388" cy="10184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«День здоровья» -  ориентирование по выбору на территории лыжной базы «Сосновый бор»  (42 участника)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1D49E97-3489-492B-BD6C-34CD07A1B0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75" b="25113"/>
          <a:stretch/>
        </p:blipFill>
        <p:spPr>
          <a:xfrm>
            <a:off x="5377534" y="2298519"/>
            <a:ext cx="6587700" cy="4064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092A675-39B3-4086-B677-A0879871A8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30" y="87749"/>
            <a:ext cx="5011878" cy="6682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6835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id="{5412B7D6-9400-4B66-8814-DCF81BEB0C5A}"/>
              </a:ext>
            </a:extLst>
          </p:cNvPr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ABBA9B-1329-47B1-9E6B-E01B6F3823E7}"/>
              </a:ext>
            </a:extLst>
          </p:cNvPr>
          <p:cNvSpPr/>
          <p:nvPr/>
        </p:nvSpPr>
        <p:spPr>
          <a:xfrm>
            <a:off x="10058400" y="97712"/>
            <a:ext cx="2133600" cy="177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0E38B08-802D-4164-A9F1-6C44A3B32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E62710-286F-4B00-9BF4-C4E48604E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996377D-B7B9-0858-79B7-1D92995E3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4358" y="3918731"/>
            <a:ext cx="507742" cy="54029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A2FEB3-1158-41B2-ADD8-D3DE9D06F34C}"/>
              </a:ext>
            </a:extLst>
          </p:cNvPr>
          <p:cNvSpPr txBox="1"/>
          <p:nvPr/>
        </p:nvSpPr>
        <p:spPr>
          <a:xfrm>
            <a:off x="5924052" y="1307877"/>
            <a:ext cx="56570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 конкурс «Турист года» 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 команд, 54 участника)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FC3262-714F-4FEB-9050-78A04D5708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504" y="3508899"/>
            <a:ext cx="5142496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A810E94-1E9A-41BF-820C-0B62571ECD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99"/>
          <a:stretch/>
        </p:blipFill>
        <p:spPr>
          <a:xfrm>
            <a:off x="0" y="208723"/>
            <a:ext cx="5521276" cy="3284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25E21FF-8D55-4DB8-AEEF-44ABE8A1B9F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0"/>
          <a:stretch/>
        </p:blipFill>
        <p:spPr>
          <a:xfrm>
            <a:off x="1407330" y="2643811"/>
            <a:ext cx="5984601" cy="3480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0803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id="{5412B7D6-9400-4B66-8814-DCF81BEB0C5A}"/>
              </a:ext>
            </a:extLst>
          </p:cNvPr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ABBA9B-1329-47B1-9E6B-E01B6F3823E7}"/>
              </a:ext>
            </a:extLst>
          </p:cNvPr>
          <p:cNvSpPr/>
          <p:nvPr/>
        </p:nvSpPr>
        <p:spPr>
          <a:xfrm>
            <a:off x="10058400" y="97712"/>
            <a:ext cx="2133600" cy="177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0E38B08-802D-4164-A9F1-6C44A3B32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E62710-286F-4B00-9BF4-C4E48604E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996377D-B7B9-0858-79B7-1D92995E3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4358" y="3918731"/>
            <a:ext cx="507742" cy="54029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A2FEB3-1158-41B2-ADD8-D3DE9D06F34C}"/>
              </a:ext>
            </a:extLst>
          </p:cNvPr>
          <p:cNvSpPr txBox="1"/>
          <p:nvPr/>
        </p:nvSpPr>
        <p:spPr>
          <a:xfrm>
            <a:off x="7132042" y="810920"/>
            <a:ext cx="462992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краеведческая игра «Наследники» 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(11 команд, 66 участников)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EAF4463-821F-487C-8EB8-F2341C6B56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4" y="97712"/>
            <a:ext cx="6702006" cy="4468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175A9F2-D3C7-4016-AD2D-A7E945151F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081" y="2797492"/>
            <a:ext cx="5888275" cy="3923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03682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719C8DB2-C052-4529-AF48-4ECDCBE1F2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8725" flipH="1">
            <a:off x="534638" y="720049"/>
            <a:ext cx="6150764" cy="123272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29184" y="3593137"/>
            <a:ext cx="116067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32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951EE15-6186-4BE7-E800-5DBCF9439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70447"/>
            <a:ext cx="1487553" cy="14875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E57302-9D31-42D9-85CD-2A5D2AAD10D4}"/>
              </a:ext>
            </a:extLst>
          </p:cNvPr>
          <p:cNvSpPr txBox="1"/>
          <p:nvPr/>
        </p:nvSpPr>
        <p:spPr>
          <a:xfrm>
            <a:off x="-1215750" y="213693"/>
            <a:ext cx="678656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Направления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C21845E3-3613-4045-980B-C81659658B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" y="2841369"/>
            <a:ext cx="4667738" cy="386562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5560393-C464-40BD-99EA-93827EF12E55}"/>
              </a:ext>
            </a:extLst>
          </p:cNvPr>
          <p:cNvSpPr txBox="1"/>
          <p:nvPr/>
        </p:nvSpPr>
        <p:spPr>
          <a:xfrm>
            <a:off x="513123" y="2341533"/>
            <a:ext cx="28662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 общеобразовательных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общеразвивающих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167439E-C2F8-4D45-8815-51955F655E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24" y="420418"/>
            <a:ext cx="9518153" cy="634543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4FAF8A8-66CE-4171-8FE3-6283045F53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8335" y="3264863"/>
            <a:ext cx="2200847" cy="185334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4FE234C-45A9-40A3-961B-E40217626A96}"/>
              </a:ext>
            </a:extLst>
          </p:cNvPr>
          <p:cNvSpPr txBox="1"/>
          <p:nvPr/>
        </p:nvSpPr>
        <p:spPr>
          <a:xfrm>
            <a:off x="4802820" y="5812014"/>
            <a:ext cx="3715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Патриотическое направление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34925FF-AC6A-4610-BC99-BB0E7E0C16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7062" y="1788602"/>
            <a:ext cx="1193801" cy="11508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E86C4DC9-3F26-468D-A6EF-F341ABD500A7}"/>
              </a:ext>
            </a:extLst>
          </p:cNvPr>
          <p:cNvSpPr txBox="1"/>
          <p:nvPr/>
        </p:nvSpPr>
        <p:spPr>
          <a:xfrm>
            <a:off x="2907530" y="989657"/>
            <a:ext cx="4561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Российское движение школьников</a:t>
            </a:r>
          </a:p>
        </p:txBody>
      </p:sp>
      <p:sp>
        <p:nvSpPr>
          <p:cNvPr id="2048" name="Овал 2047">
            <a:extLst>
              <a:ext uri="{FF2B5EF4-FFF2-40B4-BE49-F238E27FC236}">
                <a16:creationId xmlns:a16="http://schemas.microsoft.com/office/drawing/2014/main" id="{369D7892-D8EF-40B5-B01D-FA7192F1C570}"/>
              </a:ext>
            </a:extLst>
          </p:cNvPr>
          <p:cNvSpPr/>
          <p:nvPr/>
        </p:nvSpPr>
        <p:spPr>
          <a:xfrm>
            <a:off x="7711031" y="2138215"/>
            <a:ext cx="1190531" cy="1194955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DB63456-9891-46DB-8B25-68527AD2F9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66321" y="1983542"/>
            <a:ext cx="1808110" cy="1609594"/>
          </a:xfrm>
          <a:prstGeom prst="rect">
            <a:avLst/>
          </a:prstGeom>
          <a:ln>
            <a:noFill/>
          </a:ln>
          <a:effectLst>
            <a:outerShdw blurRad="50800" dist="50800" dir="5400000" sx="120000" sy="120000" algn="ctr" rotWithShape="0">
              <a:srgbClr val="000000">
                <a:alpha val="79000"/>
              </a:srgbClr>
            </a:outerShdw>
          </a:effectLst>
        </p:spPr>
      </p:pic>
      <p:sp>
        <p:nvSpPr>
          <p:cNvPr id="2050" name="Овал 2049">
            <a:extLst>
              <a:ext uri="{FF2B5EF4-FFF2-40B4-BE49-F238E27FC236}">
                <a16:creationId xmlns:a16="http://schemas.microsoft.com/office/drawing/2014/main" id="{1DE43625-846D-4D28-AA20-BF0D9F42581B}"/>
              </a:ext>
            </a:extLst>
          </p:cNvPr>
          <p:cNvSpPr/>
          <p:nvPr/>
        </p:nvSpPr>
        <p:spPr>
          <a:xfrm>
            <a:off x="9384848" y="3429000"/>
            <a:ext cx="1044308" cy="1059873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3EFDE59-9154-4F6B-9FB3-F0D5070598DB}"/>
              </a:ext>
            </a:extLst>
          </p:cNvPr>
          <p:cNvSpPr txBox="1"/>
          <p:nvPr/>
        </p:nvSpPr>
        <p:spPr>
          <a:xfrm>
            <a:off x="7478460" y="1114446"/>
            <a:ext cx="4289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Добровольческая (волонтерская) деятельность</a:t>
            </a: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547C52B5-F6CA-4985-AC7B-F11E03695C54}"/>
              </a:ext>
            </a:extLst>
          </p:cNvPr>
          <p:cNvSpPr/>
          <p:nvPr/>
        </p:nvSpPr>
        <p:spPr>
          <a:xfrm>
            <a:off x="10578606" y="4870816"/>
            <a:ext cx="708482" cy="76681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Рисунок 2050">
            <a:extLst>
              <a:ext uri="{FF2B5EF4-FFF2-40B4-BE49-F238E27FC236}">
                <a16:creationId xmlns:a16="http://schemas.microsoft.com/office/drawing/2014/main" id="{FF706B41-6CB1-4A3F-93F7-6B841A05EF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60229" y="2981478"/>
            <a:ext cx="1147862" cy="1889338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75E09492-C943-45CD-902E-32D37E72E63D}"/>
              </a:ext>
            </a:extLst>
          </p:cNvPr>
          <p:cNvSpPr txBox="1"/>
          <p:nvPr/>
        </p:nvSpPr>
        <p:spPr>
          <a:xfrm>
            <a:off x="9313935" y="2538799"/>
            <a:ext cx="3077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Интеллектуальное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FC0932E-4B39-4C22-BB0F-29821F1C3501}"/>
              </a:ext>
            </a:extLst>
          </p:cNvPr>
          <p:cNvSpPr txBox="1"/>
          <p:nvPr/>
        </p:nvSpPr>
        <p:spPr>
          <a:xfrm>
            <a:off x="9263745" y="5948717"/>
            <a:ext cx="3077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Профилактическое направление</a:t>
            </a:r>
          </a:p>
        </p:txBody>
      </p:sp>
      <p:pic>
        <p:nvPicPr>
          <p:cNvPr id="2052" name="Рисунок 2051">
            <a:extLst>
              <a:ext uri="{FF2B5EF4-FFF2-40B4-BE49-F238E27FC236}">
                <a16:creationId xmlns:a16="http://schemas.microsoft.com/office/drawing/2014/main" id="{841E0CDC-100C-4283-A9D7-47E448AECDE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52912" y="4716420"/>
            <a:ext cx="1361851" cy="1066423"/>
          </a:xfrm>
          <a:prstGeom prst="rect">
            <a:avLst/>
          </a:prstGeom>
        </p:spPr>
      </p:pic>
      <p:pic>
        <p:nvPicPr>
          <p:cNvPr id="2054" name="Рисунок 2053">
            <a:extLst>
              <a:ext uri="{FF2B5EF4-FFF2-40B4-BE49-F238E27FC236}">
                <a16:creationId xmlns:a16="http://schemas.microsoft.com/office/drawing/2014/main" id="{22C69E14-95F1-4C5E-8814-D2CC77C835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7561">
            <a:off x="4230954" y="5623679"/>
            <a:ext cx="6159036" cy="1397127"/>
          </a:xfrm>
          <a:prstGeom prst="rect">
            <a:avLst/>
          </a:prstGeom>
        </p:spPr>
      </p:pic>
      <p:pic>
        <p:nvPicPr>
          <p:cNvPr id="2056" name="Рисунок 2055">
            <a:extLst>
              <a:ext uri="{FF2B5EF4-FFF2-40B4-BE49-F238E27FC236}">
                <a16:creationId xmlns:a16="http://schemas.microsoft.com/office/drawing/2014/main" id="{BF4CD159-DE38-4DF9-B0F5-2545990CC84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58215" y="192871"/>
            <a:ext cx="2133785" cy="17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938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id="{5412B7D6-9400-4B66-8814-DCF81BEB0C5A}"/>
              </a:ext>
            </a:extLst>
          </p:cNvPr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ABBA9B-1329-47B1-9E6B-E01B6F3823E7}"/>
              </a:ext>
            </a:extLst>
          </p:cNvPr>
          <p:cNvSpPr/>
          <p:nvPr/>
        </p:nvSpPr>
        <p:spPr>
          <a:xfrm>
            <a:off x="10058400" y="97712"/>
            <a:ext cx="2133600" cy="177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0E38B08-802D-4164-A9F1-6C44A3B32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E62710-286F-4B00-9BF4-C4E48604E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996377D-B7B9-0858-79B7-1D92995E3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4358" y="3918731"/>
            <a:ext cx="507742" cy="54029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A2FEB3-1158-41B2-ADD8-D3DE9D06F34C}"/>
              </a:ext>
            </a:extLst>
          </p:cNvPr>
          <p:cNvSpPr txBox="1"/>
          <p:nvPr/>
        </p:nvSpPr>
        <p:spPr>
          <a:xfrm>
            <a:off x="6944461" y="730728"/>
            <a:ext cx="462992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конкурс «Безопасное колесо»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команд, 36 участников 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FE039D2-5F9E-4521-A464-85E02217A3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513" y="2447852"/>
            <a:ext cx="5758648" cy="4318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A76B77E-1958-4183-BB89-F076D8BCE4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75" y="186612"/>
            <a:ext cx="5758648" cy="4318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400540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id="{5412B7D6-9400-4B66-8814-DCF81BEB0C5A}"/>
              </a:ext>
            </a:extLst>
          </p:cNvPr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ABBA9B-1329-47B1-9E6B-E01B6F3823E7}"/>
              </a:ext>
            </a:extLst>
          </p:cNvPr>
          <p:cNvSpPr/>
          <p:nvPr/>
        </p:nvSpPr>
        <p:spPr>
          <a:xfrm>
            <a:off x="10058400" y="97712"/>
            <a:ext cx="2133600" cy="177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0E38B08-802D-4164-A9F1-6C44A3B32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E62710-286F-4B00-9BF4-C4E48604E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996377D-B7B9-0858-79B7-1D92995E3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4358" y="3918731"/>
            <a:ext cx="507742" cy="54029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A2FEB3-1158-41B2-ADD8-D3DE9D06F34C}"/>
              </a:ext>
            </a:extLst>
          </p:cNvPr>
          <p:cNvSpPr txBox="1"/>
          <p:nvPr/>
        </p:nvSpPr>
        <p:spPr>
          <a:xfrm>
            <a:off x="6924583" y="902653"/>
            <a:ext cx="462992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Некатегорийный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туристический двухдневный пеший поход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участников.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545F5C1-E3AD-48BB-9848-F199C9CCEF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665" y="2423571"/>
            <a:ext cx="5909569" cy="4432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EA115A3-2551-431C-A1E3-5ED6822CD1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712"/>
            <a:ext cx="6202290" cy="4651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00652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id="{5412B7D6-9400-4B66-8814-DCF81BEB0C5A}"/>
              </a:ext>
            </a:extLst>
          </p:cNvPr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ABBA9B-1329-47B1-9E6B-E01B6F3823E7}"/>
              </a:ext>
            </a:extLst>
          </p:cNvPr>
          <p:cNvSpPr/>
          <p:nvPr/>
        </p:nvSpPr>
        <p:spPr>
          <a:xfrm>
            <a:off x="10058400" y="97712"/>
            <a:ext cx="2133600" cy="177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0E38B08-802D-4164-A9F1-6C44A3B32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E62710-286F-4B00-9BF4-C4E48604E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996377D-B7B9-0858-79B7-1D92995E3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4358" y="3918731"/>
            <a:ext cx="507742" cy="54029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A2FEB3-1158-41B2-ADD8-D3DE9D06F34C}"/>
              </a:ext>
            </a:extLst>
          </p:cNvPr>
          <p:cNvSpPr txBox="1"/>
          <p:nvPr/>
        </p:nvSpPr>
        <p:spPr>
          <a:xfrm>
            <a:off x="5867271" y="4874950"/>
            <a:ext cx="59173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Спартакиаде учащихся Тюменской области по спортивному ориентированию - 2 место, в 25 Спартакиаде учащихся Тюменской области по спортивному туризму -4 место).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5762B28-800C-402D-A197-CDE01EC4E0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7" b="8319"/>
          <a:stretch/>
        </p:blipFill>
        <p:spPr>
          <a:xfrm>
            <a:off x="670339" y="3667540"/>
            <a:ext cx="4657818" cy="3071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0D43CB0-6D78-4EE9-95BC-A8621DC320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"/>
          <a:stretch/>
        </p:blipFill>
        <p:spPr>
          <a:xfrm>
            <a:off x="695920" y="228600"/>
            <a:ext cx="4657817" cy="3260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3E5BB93-0E97-46C1-9A06-0741C1E733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106" y="409787"/>
            <a:ext cx="5215630" cy="3911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4155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id="{5412B7D6-9400-4B66-8814-DCF81BEB0C5A}"/>
              </a:ext>
            </a:extLst>
          </p:cNvPr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ABBA9B-1329-47B1-9E6B-E01B6F3823E7}"/>
              </a:ext>
            </a:extLst>
          </p:cNvPr>
          <p:cNvSpPr/>
          <p:nvPr/>
        </p:nvSpPr>
        <p:spPr>
          <a:xfrm>
            <a:off x="10058400" y="97712"/>
            <a:ext cx="2133600" cy="177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0E38B08-802D-4164-A9F1-6C44A3B32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E62710-286F-4B00-9BF4-C4E48604E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996377D-B7B9-0858-79B7-1D92995E3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4358" y="3918731"/>
            <a:ext cx="507742" cy="54029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A2FEB3-1158-41B2-ADD8-D3DE9D06F34C}"/>
              </a:ext>
            </a:extLst>
          </p:cNvPr>
          <p:cNvSpPr txBox="1"/>
          <p:nvPr/>
        </p:nvSpPr>
        <p:spPr>
          <a:xfrm>
            <a:off x="168676" y="4394447"/>
            <a:ext cx="1147385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платформе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Добро.рф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зарегистрировано 49 организаций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Голышмановского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 (образовательные учреждения; учреждения культуры, молодежной политики и спорта; СМИ; ОМП, некоммерческие организации, волонтерские отряды), более 950 мероприятий.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граждан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Голышмановского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 в возрасте от 7 лет и старше, вовлеченных в добровольческую (волонтерскую) деятельность в 2022 году составила 3814 человек, это 17,9 %, в 2023 году планируется 18 % от общего числа проживающих, что соответствует показателю федерального проекта «Социальная активность» национального проекта «Образования».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C82E0AC-D7C5-4703-97CA-EABD38D1B1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42" t="9618" r="5121" b="5501"/>
          <a:stretch/>
        </p:blipFill>
        <p:spPr>
          <a:xfrm>
            <a:off x="1994414" y="136525"/>
            <a:ext cx="8203171" cy="427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5023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id="{5412B7D6-9400-4B66-8814-DCF81BEB0C5A}"/>
              </a:ext>
            </a:extLst>
          </p:cNvPr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ABBA9B-1329-47B1-9E6B-E01B6F3823E7}"/>
              </a:ext>
            </a:extLst>
          </p:cNvPr>
          <p:cNvSpPr/>
          <p:nvPr/>
        </p:nvSpPr>
        <p:spPr>
          <a:xfrm>
            <a:off x="10058400" y="97712"/>
            <a:ext cx="2133600" cy="177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0E38B08-802D-4164-A9F1-6C44A3B32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E62710-286F-4B00-9BF4-C4E48604E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996377D-B7B9-0858-79B7-1D92995E3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4358" y="3918731"/>
            <a:ext cx="507742" cy="5402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409" y="2922900"/>
            <a:ext cx="5797582" cy="3865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56" y="1194515"/>
            <a:ext cx="6223144" cy="4149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39C393-1B4C-B276-4585-9687935445FC}"/>
              </a:ext>
            </a:extLst>
          </p:cNvPr>
          <p:cNvSpPr txBox="1"/>
          <p:nvPr/>
        </p:nvSpPr>
        <p:spPr>
          <a:xfrm>
            <a:off x="471366" y="442145"/>
            <a:ext cx="11406136" cy="6155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День добровольца в Голышмановском городском округе</a:t>
            </a:r>
            <a:endParaRPr lang="en-US" sz="3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6108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id="{5412B7D6-9400-4B66-8814-DCF81BEB0C5A}"/>
              </a:ext>
            </a:extLst>
          </p:cNvPr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ABBA9B-1329-47B1-9E6B-E01B6F3823E7}"/>
              </a:ext>
            </a:extLst>
          </p:cNvPr>
          <p:cNvSpPr/>
          <p:nvPr/>
        </p:nvSpPr>
        <p:spPr>
          <a:xfrm>
            <a:off x="10058400" y="97712"/>
            <a:ext cx="2133600" cy="177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0E38B08-802D-4164-A9F1-6C44A3B32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E62710-286F-4B00-9BF4-C4E48604E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996377D-B7B9-0858-79B7-1D92995E3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4358" y="3918731"/>
            <a:ext cx="507742" cy="54029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A2FEB3-1158-41B2-ADD8-D3DE9D06F34C}"/>
              </a:ext>
            </a:extLst>
          </p:cNvPr>
          <p:cNvSpPr txBox="1"/>
          <p:nvPr/>
        </p:nvSpPr>
        <p:spPr>
          <a:xfrm>
            <a:off x="3867882" y="3754871"/>
            <a:ext cx="50773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марте 2020 года на базе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Молодежного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 сформирован волонтерский штаб.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474365-FF02-4365-8459-EDE2131198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628" y="3573828"/>
            <a:ext cx="2380853" cy="3174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8639DA0-9D3F-4ECF-9A0F-E9C27204B6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92" y="132534"/>
            <a:ext cx="4468191" cy="3396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32" y="3573828"/>
            <a:ext cx="2360736" cy="3147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697" y="212371"/>
            <a:ext cx="4422248" cy="3316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s://priazovstep.ru/wp-content/uploads/2020/11/myvmeste.png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955" y="5049079"/>
            <a:ext cx="5199414" cy="15703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274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id="{5412B7D6-9400-4B66-8814-DCF81BEB0C5A}"/>
              </a:ext>
            </a:extLst>
          </p:cNvPr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ABBA9B-1329-47B1-9E6B-E01B6F3823E7}"/>
              </a:ext>
            </a:extLst>
          </p:cNvPr>
          <p:cNvSpPr/>
          <p:nvPr/>
        </p:nvSpPr>
        <p:spPr>
          <a:xfrm>
            <a:off x="10058400" y="97712"/>
            <a:ext cx="2133600" cy="177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0E38B08-802D-4164-A9F1-6C44A3B32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E62710-286F-4B00-9BF4-C4E48604E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996377D-B7B9-0858-79B7-1D92995E3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4358" y="3918731"/>
            <a:ext cx="507742" cy="5402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39C393-1B4C-B276-4585-9687935445FC}"/>
              </a:ext>
            </a:extLst>
          </p:cNvPr>
          <p:cNvSpPr txBox="1"/>
          <p:nvPr/>
        </p:nvSpPr>
        <p:spPr>
          <a:xfrm>
            <a:off x="1435566" y="211313"/>
            <a:ext cx="9827945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Областной проект с использованием ресурса социального волонтерства «Рука помощи»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84B471-46F8-A87A-8860-12D8DDCE66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04"/>
          <a:stretch/>
        </p:blipFill>
        <p:spPr>
          <a:xfrm>
            <a:off x="6096000" y="1275824"/>
            <a:ext cx="5761355" cy="2818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BEBDE3-9DBD-1717-32FE-6657D97149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7"/>
          <a:stretch/>
        </p:blipFill>
        <p:spPr>
          <a:xfrm>
            <a:off x="243580" y="1823066"/>
            <a:ext cx="5761356" cy="3805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D00B467-738F-5714-04C1-184745D27C5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75"/>
          <a:stretch/>
        </p:blipFill>
        <p:spPr>
          <a:xfrm>
            <a:off x="6096000" y="4168625"/>
            <a:ext cx="5761354" cy="2920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FDA78EA-B8D1-A659-EB4F-D78716A2FCF9}"/>
              </a:ext>
            </a:extLst>
          </p:cNvPr>
          <p:cNvSpPr txBox="1"/>
          <p:nvPr/>
        </p:nvSpPr>
        <p:spPr>
          <a:xfrm>
            <a:off x="8688" y="5628923"/>
            <a:ext cx="60946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2022-2023 уч. году   в проекте участвует  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волонтерских отряда, они осуществляли наставничество над 3 несовершеннолетними, находящимися в социально опасном положении.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DA083C7-3AA3-4117-9782-E44E119348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077" y="154004"/>
            <a:ext cx="1361851" cy="106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916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id="{5412B7D6-9400-4B66-8814-DCF81BEB0C5A}"/>
              </a:ext>
            </a:extLst>
          </p:cNvPr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ABBA9B-1329-47B1-9E6B-E01B6F3823E7}"/>
              </a:ext>
            </a:extLst>
          </p:cNvPr>
          <p:cNvSpPr/>
          <p:nvPr/>
        </p:nvSpPr>
        <p:spPr>
          <a:xfrm>
            <a:off x="10058400" y="97712"/>
            <a:ext cx="2133600" cy="177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0E38B08-802D-4164-A9F1-6C44A3B32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E62710-286F-4B00-9BF4-C4E48604E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996377D-B7B9-0858-79B7-1D92995E3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4358" y="3918731"/>
            <a:ext cx="507742" cy="54029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A2FEB3-1158-41B2-ADD8-D3DE9D06F34C}"/>
              </a:ext>
            </a:extLst>
          </p:cNvPr>
          <p:cNvSpPr txBox="1"/>
          <p:nvPr/>
        </p:nvSpPr>
        <p:spPr>
          <a:xfrm>
            <a:off x="742950" y="595326"/>
            <a:ext cx="1091442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 МАУ ДО «Голышмановский МЦ» совместно с ГАУ ЦЗН ТО по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Голышмановскому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городскому округу, образовательными учреждениями и сельскими администрациями за летний период трудоустроили 456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4065CD0-F3EB-475F-A0B3-A224791510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26" y="2463492"/>
            <a:ext cx="2748804" cy="3665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C02C050-5AF9-4CB3-8C19-CD8FCE99E1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310" y="1715893"/>
            <a:ext cx="5763258" cy="3665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86C642D-717B-4FE8-BA54-874BB6E8A2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473" y="2484700"/>
            <a:ext cx="2748804" cy="3665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14374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id="{5412B7D6-9400-4B66-8814-DCF81BEB0C5A}"/>
              </a:ext>
            </a:extLst>
          </p:cNvPr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ABBA9B-1329-47B1-9E6B-E01B6F3823E7}"/>
              </a:ext>
            </a:extLst>
          </p:cNvPr>
          <p:cNvSpPr/>
          <p:nvPr/>
        </p:nvSpPr>
        <p:spPr>
          <a:xfrm>
            <a:off x="10058400" y="97712"/>
            <a:ext cx="2133600" cy="177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0E38B08-802D-4164-A9F1-6C44A3B32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E62710-286F-4B00-9BF4-C4E48604E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996377D-B7B9-0858-79B7-1D92995E3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4358" y="3918731"/>
            <a:ext cx="507742" cy="5402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39C393-1B4C-B276-4585-9687935445FC}"/>
              </a:ext>
            </a:extLst>
          </p:cNvPr>
          <p:cNvSpPr txBox="1"/>
          <p:nvPr/>
        </p:nvSpPr>
        <p:spPr>
          <a:xfrm>
            <a:off x="1278621" y="615553"/>
            <a:ext cx="1007517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МАУ ДО «Голышмановский МЦ»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9DA64A-86E6-A951-BEB4-8038DAD0E574}"/>
              </a:ext>
            </a:extLst>
          </p:cNvPr>
          <p:cNvSpPr txBox="1"/>
          <p:nvPr/>
        </p:nvSpPr>
        <p:spPr>
          <a:xfrm>
            <a:off x="5995334" y="1150482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05B840-9561-6CFD-5898-4570A344EF01}"/>
              </a:ext>
            </a:extLst>
          </p:cNvPr>
          <p:cNvSpPr txBox="1"/>
          <p:nvPr/>
        </p:nvSpPr>
        <p:spPr>
          <a:xfrm>
            <a:off x="537943" y="1832988"/>
            <a:ext cx="651055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распоряжением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25.12.2019г. № -145 «Об утверждении методологии (целевой модели) наставничества МАУ ДО «Голышмановский МЦ» разработана дорожная карта наставничества, приказ об утверждении дорожной карты, положение о системе наставничества, положение о наставниках в целях достижения результатов регионального проекта «Успех каждого ребенка».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B5CAE63-E316-B06D-0C68-CB20BBE555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803" t="8977" r="23142" b="4709"/>
          <a:stretch/>
        </p:blipFill>
        <p:spPr>
          <a:xfrm>
            <a:off x="7278303" y="1627535"/>
            <a:ext cx="4549474" cy="4326438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6C50B3E-A202-4338-9AD7-75D557734F13}"/>
              </a:ext>
            </a:extLst>
          </p:cNvPr>
          <p:cNvSpPr/>
          <p:nvPr/>
        </p:nvSpPr>
        <p:spPr>
          <a:xfrm>
            <a:off x="537942" y="4476645"/>
            <a:ext cx="651055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реализации проекта по организации индивидуального профилактического сопровождения несовершеннолетних, находящихся в социально опасном положении «Твой выбор» 7 педагогов Молодежного центра осуществляет наставничество над 11 детьми СОП. </a:t>
            </a:r>
          </a:p>
        </p:txBody>
      </p:sp>
    </p:spTree>
    <p:extLst>
      <p:ext uri="{BB962C8B-B14F-4D97-AF65-F5344CB8AC3E}">
        <p14:creationId xmlns:p14="http://schemas.microsoft.com/office/powerpoint/2010/main" val="30506187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2646CDC-B1A0-3C60-1D34-3B4CA0F48F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59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694"/>
          <a:stretch/>
        </p:blipFill>
        <p:spPr>
          <a:xfrm flipH="1">
            <a:off x="4743617" y="1080468"/>
            <a:ext cx="2934336" cy="373581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608" y="104582"/>
            <a:ext cx="1152809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зоне особого внимания наставников – трудные подростки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92608" y="3747012"/>
            <a:ext cx="116067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32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E403B64-E7F1-4E12-6468-D036AA9DCF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76" y="4732235"/>
            <a:ext cx="2671084" cy="213274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53EDA72-FBDC-B963-0DCC-B725D9610378}"/>
              </a:ext>
            </a:extLst>
          </p:cNvPr>
          <p:cNvSpPr txBox="1"/>
          <p:nvPr/>
        </p:nvSpPr>
        <p:spPr>
          <a:xfrm>
            <a:off x="0" y="6467600"/>
            <a:ext cx="2969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профилактики</a:t>
            </a:r>
          </a:p>
        </p:txBody>
      </p:sp>
      <p:sp>
        <p:nvSpPr>
          <p:cNvPr id="24" name="Стрелка: вправо с вырезом 23">
            <a:extLst>
              <a:ext uri="{FF2B5EF4-FFF2-40B4-BE49-F238E27FC236}">
                <a16:creationId xmlns:a16="http://schemas.microsoft.com/office/drawing/2014/main" id="{39D04768-BD16-4F8C-E95B-C1694AC55DBE}"/>
              </a:ext>
            </a:extLst>
          </p:cNvPr>
          <p:cNvSpPr/>
          <p:nvPr/>
        </p:nvSpPr>
        <p:spPr>
          <a:xfrm rot="18903710">
            <a:off x="7999949" y="5473009"/>
            <a:ext cx="1551964" cy="584775"/>
          </a:xfrm>
          <a:prstGeom prst="notchedRightArrow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33860541-598F-1E05-5AD9-977F2ADDDD8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9"/>
          <a:stretch/>
        </p:blipFill>
        <p:spPr>
          <a:xfrm>
            <a:off x="4311648" y="4761295"/>
            <a:ext cx="3674221" cy="186077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1F5821DB-5F95-1906-368F-5B4CF54212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81" y="2258605"/>
            <a:ext cx="2634752" cy="2103007"/>
          </a:xfrm>
          <a:prstGeom prst="rect">
            <a:avLst/>
          </a:prstGeom>
        </p:spPr>
      </p:pic>
      <p:sp>
        <p:nvSpPr>
          <p:cNvPr id="23" name="Стрелка: вправо с вырезом 22">
            <a:extLst>
              <a:ext uri="{FF2B5EF4-FFF2-40B4-BE49-F238E27FC236}">
                <a16:creationId xmlns:a16="http://schemas.microsoft.com/office/drawing/2014/main" id="{80C4EDD0-4213-326E-A7A8-E4CC86652279}"/>
              </a:ext>
            </a:extLst>
          </p:cNvPr>
          <p:cNvSpPr/>
          <p:nvPr/>
        </p:nvSpPr>
        <p:spPr>
          <a:xfrm rot="970518">
            <a:off x="2907598" y="4145335"/>
            <a:ext cx="1473832" cy="619475"/>
          </a:xfrm>
          <a:prstGeom prst="notchedRightArrow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D731D7-84E6-00B1-0337-42DC43018F40}"/>
              </a:ext>
            </a:extLst>
          </p:cNvPr>
          <p:cNvSpPr txBox="1"/>
          <p:nvPr/>
        </p:nvSpPr>
        <p:spPr>
          <a:xfrm>
            <a:off x="3715978" y="5976042"/>
            <a:ext cx="45128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 ответственные за ведение 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программного комплекса 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«Банк данных семей и несовершеннолетних»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75960AD-0969-62F0-28DE-B28D9942D2EC}"/>
              </a:ext>
            </a:extLst>
          </p:cNvPr>
          <p:cNvSpPr txBox="1"/>
          <p:nvPr/>
        </p:nvSpPr>
        <p:spPr>
          <a:xfrm>
            <a:off x="5083031" y="2722578"/>
            <a:ext cx="2282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Досуговая занятость 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несовершеннолетних</a:t>
            </a: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DAE8F2A-F2C8-ED9D-033A-DEABF86AFD2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47" b="93452" l="273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48164" y="2722578"/>
            <a:ext cx="2925220" cy="2910668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6A8F97A1-C801-3D5F-26BB-737109FA5BB7}"/>
              </a:ext>
            </a:extLst>
          </p:cNvPr>
          <p:cNvSpPr txBox="1"/>
          <p:nvPr/>
        </p:nvSpPr>
        <p:spPr>
          <a:xfrm>
            <a:off x="9631391" y="5469210"/>
            <a:ext cx="2221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наставника</a:t>
            </a:r>
          </a:p>
        </p:txBody>
      </p:sp>
      <p:sp>
        <p:nvSpPr>
          <p:cNvPr id="42" name="Стрелка: вправо с вырезом 41">
            <a:extLst>
              <a:ext uri="{FF2B5EF4-FFF2-40B4-BE49-F238E27FC236}">
                <a16:creationId xmlns:a16="http://schemas.microsoft.com/office/drawing/2014/main" id="{F1208AFA-44F9-3902-0DBA-40F2BB8DCF76}"/>
              </a:ext>
            </a:extLst>
          </p:cNvPr>
          <p:cNvSpPr/>
          <p:nvPr/>
        </p:nvSpPr>
        <p:spPr>
          <a:xfrm rot="20894599">
            <a:off x="2703546" y="5570960"/>
            <a:ext cx="1551964" cy="584775"/>
          </a:xfrm>
          <a:prstGeom prst="notchedRightArrow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: вправо с вырезом 44">
            <a:extLst>
              <a:ext uri="{FF2B5EF4-FFF2-40B4-BE49-F238E27FC236}">
                <a16:creationId xmlns:a16="http://schemas.microsoft.com/office/drawing/2014/main" id="{272FA3D8-26E2-2C6E-1FD2-D46CE19C7EDB}"/>
              </a:ext>
            </a:extLst>
          </p:cNvPr>
          <p:cNvSpPr/>
          <p:nvPr/>
        </p:nvSpPr>
        <p:spPr>
          <a:xfrm rot="10800000">
            <a:off x="7641621" y="2887466"/>
            <a:ext cx="1551964" cy="584775"/>
          </a:xfrm>
          <a:prstGeom prst="notchedRightArrow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390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F560FD2-FE79-4555-89D8-81B44E8FE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24"/>
          <a:stretch/>
        </p:blipFill>
        <p:spPr>
          <a:xfrm>
            <a:off x="5278620" y="366131"/>
            <a:ext cx="6857926" cy="607448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9CC956E-F41A-451D-849C-F3EE236CCD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611" y="-211163"/>
            <a:ext cx="5962276" cy="4471707"/>
          </a:xfrm>
          <a:prstGeom prst="rect">
            <a:avLst/>
          </a:prstGeom>
        </p:spPr>
      </p:pic>
      <p:sp>
        <p:nvSpPr>
          <p:cNvPr id="2" name="Right Triangle 1">
            <a:extLst>
              <a:ext uri="{FF2B5EF4-FFF2-40B4-BE49-F238E27FC236}">
                <a16:creationId xmlns:a16="http://schemas.microsoft.com/office/drawing/2014/main" id="{5412B7D6-9400-4B66-8814-DCF81BEB0C5A}"/>
              </a:ext>
            </a:extLst>
          </p:cNvPr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ABBA9B-1329-47B1-9E6B-E01B6F3823E7}"/>
              </a:ext>
            </a:extLst>
          </p:cNvPr>
          <p:cNvSpPr/>
          <p:nvPr/>
        </p:nvSpPr>
        <p:spPr>
          <a:xfrm>
            <a:off x="10058400" y="97712"/>
            <a:ext cx="2133600" cy="177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E62710-286F-4B00-9BF4-C4E48604E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FBEE536-15E8-4AEB-9601-528D20F19BCD}"/>
              </a:ext>
            </a:extLst>
          </p:cNvPr>
          <p:cNvSpPr txBox="1"/>
          <p:nvPr/>
        </p:nvSpPr>
        <p:spPr>
          <a:xfrm>
            <a:off x="261098" y="1404155"/>
            <a:ext cx="538460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2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Охват детей</a:t>
            </a:r>
            <a:endParaRPr lang="en-US" sz="32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F5F292A-DCCB-474D-95A5-F7D60696CB74}"/>
              </a:ext>
            </a:extLst>
          </p:cNvPr>
          <p:cNvSpPr txBox="1"/>
          <p:nvPr/>
        </p:nvSpPr>
        <p:spPr>
          <a:xfrm>
            <a:off x="5898573" y="4387129"/>
            <a:ext cx="2625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3215 человек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F26ECB2-6C05-495F-A9D5-433E8447D4DE}"/>
              </a:ext>
            </a:extLst>
          </p:cNvPr>
          <p:cNvSpPr txBox="1"/>
          <p:nvPr/>
        </p:nvSpPr>
        <p:spPr>
          <a:xfrm>
            <a:off x="7890202" y="2024691"/>
            <a:ext cx="23073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детей дошкольного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платной основе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B4E3DA7-FAE1-4034-BA27-C2A91F1343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470008" flipV="1">
            <a:off x="4976540" y="-774667"/>
            <a:ext cx="6394584" cy="580271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BEE536-15E8-4AEB-9601-528D20F19BCD}"/>
              </a:ext>
            </a:extLst>
          </p:cNvPr>
          <p:cNvSpPr txBox="1"/>
          <p:nvPr/>
        </p:nvSpPr>
        <p:spPr>
          <a:xfrm>
            <a:off x="513967" y="4695404"/>
            <a:ext cx="5384604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C03C1"/>
                </a:solidFill>
                <a:latin typeface="Times New Roman" pitchFamily="18" charset="0"/>
                <a:cs typeface="Times New Roman" pitchFamily="18" charset="0"/>
              </a:rPr>
              <a:t>Художественная направленность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C03C1"/>
                </a:solidFill>
                <a:latin typeface="Times New Roman" pitchFamily="18" charset="0"/>
                <a:cs typeface="Times New Roman" pitchFamily="18" charset="0"/>
              </a:rPr>
              <a:t>Естественнонаучная </a:t>
            </a:r>
            <a:r>
              <a:rPr lang="ru-RU" b="1" dirty="0">
                <a:solidFill>
                  <a:srgbClr val="0C03C1"/>
                </a:solidFill>
                <a:latin typeface="Times New Roman" pitchFamily="18" charset="0"/>
                <a:cs typeface="Times New Roman" pitchFamily="18" charset="0"/>
              </a:rPr>
              <a:t>направленность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C03C1"/>
                </a:solidFill>
                <a:latin typeface="Times New Roman" pitchFamily="18" charset="0"/>
                <a:cs typeface="Times New Roman" pitchFamily="18" charset="0"/>
              </a:rPr>
              <a:t>Техническая </a:t>
            </a:r>
            <a:r>
              <a:rPr lang="ru-RU" b="1" dirty="0">
                <a:solidFill>
                  <a:srgbClr val="0C03C1"/>
                </a:solidFill>
                <a:latin typeface="Times New Roman" pitchFamily="18" charset="0"/>
                <a:cs typeface="Times New Roman" pitchFamily="18" charset="0"/>
              </a:rPr>
              <a:t>направленность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C03C1"/>
                </a:solidFill>
                <a:latin typeface="Times New Roman" pitchFamily="18" charset="0"/>
                <a:cs typeface="Times New Roman" pitchFamily="18" charset="0"/>
              </a:rPr>
              <a:t>Социально-гуманитарная направленность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C03C1"/>
                </a:solidFill>
                <a:latin typeface="Times New Roman" pitchFamily="18" charset="0"/>
                <a:cs typeface="Times New Roman" pitchFamily="18" charset="0"/>
              </a:rPr>
              <a:t>Туристско-краеведческая направленность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BEE536-15E8-4AEB-9601-528D20F19BCD}"/>
              </a:ext>
            </a:extLst>
          </p:cNvPr>
          <p:cNvSpPr txBox="1"/>
          <p:nvPr/>
        </p:nvSpPr>
        <p:spPr>
          <a:xfrm>
            <a:off x="-276566" y="3889956"/>
            <a:ext cx="538460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Направленности </a:t>
            </a:r>
          </a:p>
          <a:p>
            <a:pPr algn="ctr"/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дополнительного образования</a:t>
            </a:r>
            <a:endParaRPr lang="en-US" sz="20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1777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id="{5412B7D6-9400-4B66-8814-DCF81BEB0C5A}"/>
              </a:ext>
            </a:extLst>
          </p:cNvPr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ABBA9B-1329-47B1-9E6B-E01B6F3823E7}"/>
              </a:ext>
            </a:extLst>
          </p:cNvPr>
          <p:cNvSpPr/>
          <p:nvPr/>
        </p:nvSpPr>
        <p:spPr>
          <a:xfrm>
            <a:off x="10058400" y="97712"/>
            <a:ext cx="2133600" cy="177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0E38B08-802D-4164-A9F1-6C44A3B32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E62710-286F-4B00-9BF4-C4E48604E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996377D-B7B9-0858-79B7-1D92995E3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4358" y="3918731"/>
            <a:ext cx="507742" cy="54029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94B6431-1C1A-4EC7-9041-6C8D5F0D4431}"/>
              </a:ext>
            </a:extLst>
          </p:cNvPr>
          <p:cNvSpPr/>
          <p:nvPr/>
        </p:nvSpPr>
        <p:spPr>
          <a:xfrm>
            <a:off x="397565" y="367743"/>
            <a:ext cx="96608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 на средства депутатского фонда Тюменской областной Думы при содействии депутата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Тюменскорй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областной Думы Виктора Александровича Рейна   для работы объединения «Лепим вместе» приобретена новая муфельная печью и 7 комплектов компьютеров, столы и кресла для кабинета технической направленности.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F4EA422-D086-4064-B9D5-D766057278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7" y="1836460"/>
            <a:ext cx="5741241" cy="3827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s://sun9-70.userapi.com/impg/Cpgrd_ArB6_GCRksuDMBW64YP4SjZupWDo49uQ/Ng5DsufhT_o.jpg?size=1620x2160&amp;quality=95&amp;sign=16c19a959668d43cbf1fc5168f045c25&amp;type=album"/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3" b="14871"/>
          <a:stretch/>
        </p:blipFill>
        <p:spPr bwMode="auto">
          <a:xfrm>
            <a:off x="6412635" y="1836460"/>
            <a:ext cx="4127903" cy="38237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5102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7141D334-8434-4AF3-8014-473FA6D366EC}"/>
              </a:ext>
            </a:extLst>
          </p:cNvPr>
          <p:cNvSpPr/>
          <p:nvPr/>
        </p:nvSpPr>
        <p:spPr>
          <a:xfrm rot="16200000" flipH="1">
            <a:off x="5338916" y="-1"/>
            <a:ext cx="6853083" cy="6853083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F109F2C-FA85-4317-916E-0B4E5F44B020}"/>
              </a:ext>
            </a:extLst>
          </p:cNvPr>
          <p:cNvCxnSpPr>
            <a:cxnSpLocks/>
          </p:cNvCxnSpPr>
          <p:nvPr/>
        </p:nvCxnSpPr>
        <p:spPr>
          <a:xfrm>
            <a:off x="0" y="2844800"/>
            <a:ext cx="1219199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4FAA3927-C37E-494D-8BDF-527955E5174E}"/>
              </a:ext>
            </a:extLst>
          </p:cNvPr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E1F35E-9892-4FEF-BD72-1351948704E9}"/>
              </a:ext>
            </a:extLst>
          </p:cNvPr>
          <p:cNvSpPr txBox="1"/>
          <p:nvPr/>
        </p:nvSpPr>
        <p:spPr>
          <a:xfrm>
            <a:off x="5101388" y="4183776"/>
            <a:ext cx="6845970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Контакты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Селезнева Татьяна Александровна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директор МАУ ДО «Голышмановский МЦ»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8 9199395100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SeleznevaTAmc@yandex.ru</a:t>
            </a:r>
          </a:p>
        </p:txBody>
      </p:sp>
      <p:pic>
        <p:nvPicPr>
          <p:cNvPr id="1026" name="Picture 2" descr="C:\Users\HP\OneDrive\Рабочий стол\Наталья Сергеевна\сегодня\Наставничество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004" y="817662"/>
            <a:ext cx="4834138" cy="4752628"/>
          </a:xfrm>
          <a:prstGeom prst="rect">
            <a:avLst/>
          </a:prstGeom>
          <a:noFill/>
        </p:spPr>
      </p:pic>
      <p:pic>
        <p:nvPicPr>
          <p:cNvPr id="4098" name="Picture 2" descr="http://qrcoder.ru/code/?%CA%EE%ED%F2%E0%EA%F2%FB%0D%0A%D1%E5%EB%E5%E7%ED%E5%E2%E0+%D2%E0%F2%FC%FF%ED%E0+%C0%EB%E5%EA%F1%E0%ED%E4%F0%EE%E2%ED%E0%0D%0A+%E4%E8%F0%E5%EA%F2%EE%F0+%CC%C0%D3+%C4%CE+%AB%C3%EE%EB%FB%F8%EC%E0%ED%EE%E2%F1%EA%E8%E9+%CC%D6%BB%0D%0A8+9199395100%0D%0ASeleznevaTAmc%40yandex.ru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590" y="321710"/>
            <a:ext cx="3780320" cy="378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300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id="{5412B7D6-9400-4B66-8814-DCF81BEB0C5A}"/>
              </a:ext>
            </a:extLst>
          </p:cNvPr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ABBA9B-1329-47B1-9E6B-E01B6F3823E7}"/>
              </a:ext>
            </a:extLst>
          </p:cNvPr>
          <p:cNvSpPr/>
          <p:nvPr/>
        </p:nvSpPr>
        <p:spPr>
          <a:xfrm>
            <a:off x="10058400" y="97712"/>
            <a:ext cx="2133600" cy="177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0E38B08-802D-4164-A9F1-6C44A3B32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6166AFE-0598-4044-9C1F-2A0B9D86DE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4" y="37974"/>
            <a:ext cx="4239491" cy="1706809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BE47379C-7DC2-40A1-A868-B97B16BC0A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237955"/>
              </p:ext>
            </p:extLst>
          </p:nvPr>
        </p:nvGraphicFramePr>
        <p:xfrm>
          <a:off x="5731162" y="466699"/>
          <a:ext cx="558107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0537">
                  <a:extLst>
                    <a:ext uri="{9D8B030D-6E8A-4147-A177-3AD203B41FA5}">
                      <a16:colId xmlns:a16="http://schemas.microsoft.com/office/drawing/2014/main" val="2392786460"/>
                    </a:ext>
                  </a:extLst>
                </a:gridCol>
                <a:gridCol w="2790537">
                  <a:extLst>
                    <a:ext uri="{9D8B030D-6E8A-4147-A177-3AD203B41FA5}">
                      <a16:colId xmlns:a16="http://schemas.microsoft.com/office/drawing/2014/main" val="738819976"/>
                    </a:ext>
                  </a:extLst>
                </a:gridCol>
              </a:tblGrid>
              <a:tr h="204651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 детей,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535297"/>
                  </a:ext>
                </a:extLst>
              </a:tr>
              <a:tr h="204651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923091"/>
                  </a:ext>
                </a:extLst>
              </a:tr>
              <a:tr h="204651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90,4% (4061 человек)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992526"/>
                  </a:ext>
                </a:extLst>
              </a:tr>
            </a:tbl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2774BBEF-DB08-4D59-9C9F-F9274FE6BA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686184"/>
              </p:ext>
            </p:extLst>
          </p:nvPr>
        </p:nvGraphicFramePr>
        <p:xfrm>
          <a:off x="2878283" y="1986222"/>
          <a:ext cx="7429500" cy="4811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8280D83-7754-453B-8E72-177DAEEBC2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588767" y="3914261"/>
            <a:ext cx="2558859" cy="280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736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57921" y="72998"/>
            <a:ext cx="12068175" cy="6760288"/>
            <a:chOff x="0" y="97712"/>
            <a:chExt cx="12068175" cy="6760288"/>
          </a:xfrm>
        </p:grpSpPr>
        <p:sp>
          <p:nvSpPr>
            <p:cNvPr id="2" name="Right Triangle 1">
              <a:extLst>
                <a:ext uri="{FF2B5EF4-FFF2-40B4-BE49-F238E27FC236}">
                  <a16:creationId xmlns:a16="http://schemas.microsoft.com/office/drawing/2014/main" id="{5412B7D6-9400-4B66-8814-DCF81BEB0C5A}"/>
                </a:ext>
              </a:extLst>
            </p:cNvPr>
            <p:cNvSpPr/>
            <p:nvPr/>
          </p:nvSpPr>
          <p:spPr>
            <a:xfrm rot="5400000" flipH="1">
              <a:off x="0" y="5372100"/>
              <a:ext cx="1485900" cy="148590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7" name="Диаграмма 16"/>
            <p:cNvGraphicFramePr/>
            <p:nvPr>
              <p:extLst>
                <p:ext uri="{D42A27DB-BD31-4B8C-83A1-F6EECF244321}">
                  <p14:modId xmlns:p14="http://schemas.microsoft.com/office/powerpoint/2010/main" val="130845724"/>
                </p:ext>
              </p:extLst>
            </p:nvPr>
          </p:nvGraphicFramePr>
          <p:xfrm>
            <a:off x="431800" y="275512"/>
            <a:ext cx="5930900" cy="63538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32" name="Группа 31"/>
            <p:cNvGrpSpPr/>
            <p:nvPr/>
          </p:nvGrpSpPr>
          <p:grpSpPr>
            <a:xfrm>
              <a:off x="6491357" y="97712"/>
              <a:ext cx="5576818" cy="4088200"/>
              <a:chOff x="6263762" y="97712"/>
              <a:chExt cx="5928238" cy="4498339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4ABBA9B-1329-47B1-9E6B-E01B6F3823E7}"/>
                  </a:ext>
                </a:extLst>
              </p:cNvPr>
              <p:cNvSpPr/>
              <p:nvPr/>
            </p:nvSpPr>
            <p:spPr>
              <a:xfrm>
                <a:off x="10058400" y="97712"/>
                <a:ext cx="2133600" cy="1778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28" name="Диаграмма 27"/>
              <p:cNvGraphicFramePr/>
              <p:nvPr>
                <p:extLst>
                  <p:ext uri="{D42A27DB-BD31-4B8C-83A1-F6EECF244321}">
                    <p14:modId xmlns:p14="http://schemas.microsoft.com/office/powerpoint/2010/main" val="2506817294"/>
                  </p:ext>
                </p:extLst>
              </p:nvPr>
            </p:nvGraphicFramePr>
            <p:xfrm>
              <a:off x="6794500" y="955900"/>
              <a:ext cx="5397499" cy="263074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29" name="TextBox 28"/>
              <p:cNvSpPr txBox="1"/>
              <p:nvPr/>
            </p:nvSpPr>
            <p:spPr>
              <a:xfrm>
                <a:off x="6754761" y="250218"/>
                <a:ext cx="5437238" cy="11175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Доля детей в возрасте от 5 до 18 лет, охваченных дополнительным образованием в Голышмановском городском округе  (по данным АИС ЭДО на 31.12.2022 г.) </a:t>
                </a:r>
              </a:p>
              <a:p>
                <a:endParaRPr lang="ru-RU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7757624" y="2542719"/>
                <a:ext cx="8001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/>
                  <a:t>90,4%</a:t>
                </a:r>
                <a:endParaRPr lang="ru-RU" b="1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0320949" y="2019539"/>
                <a:ext cx="9620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solidFill>
                      <a:schemeClr val="bg1"/>
                    </a:solidFill>
                  </a:rPr>
                  <a:t>261,3%</a:t>
                </a:r>
                <a:endParaRPr 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263762" y="3783282"/>
                <a:ext cx="5437238" cy="812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Доля детей в возрасте от 5 до 18 лет, охваченных дополнительным </a:t>
                </a:r>
                <a:r>
                  <a:rPr lang="ru-RU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образованием, в разрезе ведомств</a:t>
                </a:r>
              </a:p>
              <a:p>
                <a:pPr algn="ctr"/>
                <a:r>
                  <a:rPr lang="ru-RU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(многоразовый охват)</a:t>
                </a:r>
                <a:endParaRPr lang="ru-RU" dirty="0"/>
              </a:p>
            </p:txBody>
          </p:sp>
        </p:grpSp>
        <p:graphicFrame>
          <p:nvGraphicFramePr>
            <p:cNvPr id="8" name="Диаграмма 7"/>
            <p:cNvGraphicFramePr/>
            <p:nvPr>
              <p:extLst>
                <p:ext uri="{D42A27DB-BD31-4B8C-83A1-F6EECF244321}">
                  <p14:modId xmlns:p14="http://schemas.microsoft.com/office/powerpoint/2010/main" val="354615912"/>
                </p:ext>
              </p:extLst>
            </p:nvPr>
          </p:nvGraphicFramePr>
          <p:xfrm>
            <a:off x="6002722" y="3347365"/>
            <a:ext cx="5854661" cy="322514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6227971" y="5401917"/>
              <a:ext cx="52677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b="1" dirty="0" smtClean="0"/>
                <a:t>0,12%</a:t>
              </a:r>
              <a:endParaRPr lang="ru-RU" sz="105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211945" y="4892615"/>
              <a:ext cx="52677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b="1" dirty="0" smtClean="0"/>
                <a:t>41,8%</a:t>
              </a:r>
              <a:endParaRPr lang="ru-RU" sz="105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185980" y="4991076"/>
              <a:ext cx="52677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b="1" dirty="0" smtClean="0">
                  <a:solidFill>
                    <a:schemeClr val="bg1"/>
                  </a:solidFill>
                </a:rPr>
                <a:t>37,0%</a:t>
              </a:r>
              <a:endParaRPr lang="ru-RU" sz="105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150075" y="5362161"/>
              <a:ext cx="52677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b="1" dirty="0" smtClean="0"/>
                <a:t>14,9%</a:t>
              </a:r>
              <a:endParaRPr lang="ru-RU" sz="105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134049" y="5406887"/>
              <a:ext cx="52677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b="1" dirty="0" smtClean="0"/>
                <a:t>11,6%</a:t>
              </a:r>
              <a:endParaRPr lang="ru-RU" sz="105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1120991" y="5275427"/>
              <a:ext cx="52677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b="1" dirty="0" smtClean="0">
                  <a:solidFill>
                    <a:schemeClr val="bg1"/>
                  </a:solidFill>
                </a:rPr>
                <a:t>20,2%</a:t>
              </a:r>
              <a:endParaRPr lang="ru-RU" sz="105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8076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id="{5412B7D6-9400-4B66-8814-DCF81BEB0C5A}"/>
              </a:ext>
            </a:extLst>
          </p:cNvPr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ABBA9B-1329-47B1-9E6B-E01B6F3823E7}"/>
              </a:ext>
            </a:extLst>
          </p:cNvPr>
          <p:cNvSpPr/>
          <p:nvPr/>
        </p:nvSpPr>
        <p:spPr>
          <a:xfrm>
            <a:off x="10058400" y="97712"/>
            <a:ext cx="2133600" cy="177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0E38B08-802D-4164-A9F1-6C44A3B32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95B072C-6EF1-4656-ABBA-2155693860F8}"/>
              </a:ext>
            </a:extLst>
          </p:cNvPr>
          <p:cNvSpPr txBox="1"/>
          <p:nvPr/>
        </p:nvSpPr>
        <p:spPr>
          <a:xfrm>
            <a:off x="238539" y="2459504"/>
            <a:ext cx="427355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 85% детей зачислены в объединения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МАУ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«Голышмановский МЦ» через портал «Навигатор дополнительного образования Тюменской области».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6166AFE-0598-4044-9C1F-2A0B9D86DE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4" y="37974"/>
            <a:ext cx="4239491" cy="170680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67CD41-4BF2-45B9-8654-CAFF0AEFE9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89" t="7897" r="9272" b="4854"/>
          <a:stretch/>
        </p:blipFill>
        <p:spPr>
          <a:xfrm>
            <a:off x="4694640" y="1114700"/>
            <a:ext cx="7407306" cy="46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917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id="{5412B7D6-9400-4B66-8814-DCF81BEB0C5A}"/>
              </a:ext>
            </a:extLst>
          </p:cNvPr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ABBA9B-1329-47B1-9E6B-E01B6F3823E7}"/>
              </a:ext>
            </a:extLst>
          </p:cNvPr>
          <p:cNvSpPr/>
          <p:nvPr/>
        </p:nvSpPr>
        <p:spPr>
          <a:xfrm>
            <a:off x="10058400" y="97712"/>
            <a:ext cx="2133600" cy="177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0E38B08-802D-4164-A9F1-6C44A3B32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2197322-EFB2-449C-92CA-E59AB89B4C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978" y="186612"/>
            <a:ext cx="3829022" cy="155354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AEE87FA-6426-43CD-8944-CA424F479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527" y="-1"/>
            <a:ext cx="5301007" cy="140277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CFBB489-C494-49AE-B813-2CB64E19EF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72100"/>
            <a:ext cx="5906449" cy="1485899"/>
          </a:xfrm>
          <a:prstGeom prst="rect">
            <a:avLst/>
          </a:prstGeom>
        </p:spPr>
      </p:pic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8F41CE88-ACC7-4674-9173-C0038EF3EF0A}"/>
              </a:ext>
            </a:extLst>
          </p:cNvPr>
          <p:cNvGrpSpPr/>
          <p:nvPr/>
        </p:nvGrpSpPr>
        <p:grpSpPr>
          <a:xfrm>
            <a:off x="7582016" y="2790707"/>
            <a:ext cx="3640166" cy="3816303"/>
            <a:chOff x="7582016" y="2790707"/>
            <a:chExt cx="3640166" cy="3816303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4DBB8EBF-9DB4-4B6E-B774-0B2F21EA10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2016" y="2790707"/>
              <a:ext cx="3640166" cy="381630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76D3DF0F-FFB2-4B77-86D4-1CD9F4B9E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7657" y="4127638"/>
              <a:ext cx="1148883" cy="114243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B95B072C-6EF1-4656-ABBA-2155693860F8}"/>
              </a:ext>
            </a:extLst>
          </p:cNvPr>
          <p:cNvSpPr txBox="1"/>
          <p:nvPr/>
        </p:nvSpPr>
        <p:spPr>
          <a:xfrm>
            <a:off x="483179" y="2295242"/>
            <a:ext cx="754763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2017-2022 год выдано 2080 сертификатов.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2022-2023 учебном году МАУ ДО «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Голышмановский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МЦ» 800 воспитанников пройдут обучение по 5 программам дополнительного образования в рамках системы ПФДО. </a:t>
            </a:r>
          </a:p>
        </p:txBody>
      </p:sp>
    </p:spTree>
    <p:extLst>
      <p:ext uri="{BB962C8B-B14F-4D97-AF65-F5344CB8AC3E}">
        <p14:creationId xmlns:p14="http://schemas.microsoft.com/office/powerpoint/2010/main" val="754454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id="{5412B7D6-9400-4B66-8814-DCF81BEB0C5A}"/>
              </a:ext>
            </a:extLst>
          </p:cNvPr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ABBA9B-1329-47B1-9E6B-E01B6F3823E7}"/>
              </a:ext>
            </a:extLst>
          </p:cNvPr>
          <p:cNvSpPr/>
          <p:nvPr/>
        </p:nvSpPr>
        <p:spPr>
          <a:xfrm>
            <a:off x="10058400" y="97712"/>
            <a:ext cx="2133600" cy="177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E62710-286F-4B00-9BF4-C4E48604E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522" y="6247650"/>
            <a:ext cx="2743200" cy="365125"/>
          </a:xfrm>
        </p:spPr>
        <p:txBody>
          <a:bodyPr/>
          <a:lstStyle/>
          <a:p>
            <a:fld id="{8104C915-17D6-486A-86EC-048CBE10C825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996377D-B7B9-0858-79B7-1D92995E3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4358" y="3918731"/>
            <a:ext cx="507742" cy="5402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39C393-1B4C-B276-4585-9687935445FC}"/>
              </a:ext>
            </a:extLst>
          </p:cNvPr>
          <p:cNvSpPr txBox="1"/>
          <p:nvPr/>
        </p:nvSpPr>
        <p:spPr>
          <a:xfrm>
            <a:off x="1278621" y="338554"/>
            <a:ext cx="10075179" cy="12618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муниципального опорного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центра дополнительного образования детей 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9DA64A-86E6-A951-BEB4-8038DAD0E574}"/>
              </a:ext>
            </a:extLst>
          </p:cNvPr>
          <p:cNvSpPr txBox="1"/>
          <p:nvPr/>
        </p:nvSpPr>
        <p:spPr>
          <a:xfrm>
            <a:off x="5995334" y="1150482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05B840-9561-6CFD-5898-4570A344EF01}"/>
              </a:ext>
            </a:extLst>
          </p:cNvPr>
          <p:cNvSpPr txBox="1"/>
          <p:nvPr/>
        </p:nvSpPr>
        <p:spPr>
          <a:xfrm>
            <a:off x="544584" y="2004447"/>
            <a:ext cx="1132513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внедрения и реализации Целевой модели развития региональной системы дополнительного образования, создания условий для обеспечения в Тюменской области эффективной системы взаимодействия в сфере дополнительного образования детей по дополнительным общеобразовательным программам различной направленности, обеспечивающих достижение целей, показателей и результатов регионального и федерального проектов «Успех каждого ребенка» национального проекта «Образование», на основании Постановления Правительства Тюменской области от 07 июля 2017 г. №300-п (Постановление №941 от 01.10.2021 год). На территории Голышмановского городского округа на базе муниципального автономного учреждения дополнительного образования «Голышмановский молодежный центр» создан муниципальный опорный центр дополнительного образования детей.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B32E29-1D6E-F4E1-5114-B5DFDD5A7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3607" y="3918731"/>
            <a:ext cx="2933258" cy="2387920"/>
          </a:xfrm>
          <a:prstGeom prst="rect">
            <a:avLst/>
          </a:prstGeom>
        </p:spPr>
      </p:pic>
      <p:grpSp>
        <p:nvGrpSpPr>
          <p:cNvPr id="29" name="Группа 28"/>
          <p:cNvGrpSpPr/>
          <p:nvPr/>
        </p:nvGrpSpPr>
        <p:grpSpPr>
          <a:xfrm>
            <a:off x="423949" y="4663440"/>
            <a:ext cx="8451260" cy="1529542"/>
            <a:chOff x="423949" y="4663440"/>
            <a:chExt cx="8451260" cy="1529542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2867891" y="4663440"/>
              <a:ext cx="3915294" cy="423949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Муниципальный опорный центр</a:t>
              </a:r>
              <a:endParaRPr lang="ru-RU" dirty="0"/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423949" y="5372100"/>
              <a:ext cx="1596044" cy="820882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00" b="1" dirty="0" smtClean="0"/>
                <a:t>Образовательные учреждения </a:t>
              </a:r>
              <a:r>
                <a:rPr lang="ru-RU" sz="1200" dirty="0" smtClean="0"/>
                <a:t>(д/сады, школы)</a:t>
              </a:r>
              <a:endParaRPr lang="ru-RU" sz="1200" dirty="0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2141899" y="5372100"/>
              <a:ext cx="1596044" cy="820882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/>
                <a:t>Учреждения дополнительного образования</a:t>
              </a:r>
              <a:endParaRPr lang="ru-RU" sz="1400" b="1" dirty="0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3854321" y="5372100"/>
              <a:ext cx="1596044" cy="820882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Учреждения культуры</a:t>
              </a:r>
              <a:endParaRPr lang="ru-RU" b="1" dirty="0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5566743" y="5372100"/>
              <a:ext cx="1596044" cy="820882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Учреждения спорта</a:t>
              </a:r>
              <a:endParaRPr lang="ru-RU" b="1" dirty="0"/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7279165" y="5372100"/>
              <a:ext cx="1596044" cy="820882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/>
                <a:t>Средне-профессиональные образовательные учреждения</a:t>
              </a:r>
              <a:endParaRPr lang="ru-RU" sz="1200" b="1" dirty="0"/>
            </a:p>
          </p:txBody>
        </p:sp>
        <p:cxnSp>
          <p:nvCxnSpPr>
            <p:cNvPr id="20" name="Прямая соединительная линия 19"/>
            <p:cNvCxnSpPr/>
            <p:nvPr/>
          </p:nvCxnSpPr>
          <p:spPr>
            <a:xfrm>
              <a:off x="1221971" y="5212080"/>
              <a:ext cx="685521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>
              <a:stCxn id="12" idx="0"/>
            </p:cNvCxnSpPr>
            <p:nvPr/>
          </p:nvCxnSpPr>
          <p:spPr>
            <a:xfrm flipV="1">
              <a:off x="1221971" y="5203767"/>
              <a:ext cx="0" cy="16833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flipV="1">
              <a:off x="2923296" y="5203767"/>
              <a:ext cx="0" cy="16833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flipV="1">
              <a:off x="4646795" y="5203767"/>
              <a:ext cx="0" cy="16833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flipV="1">
              <a:off x="6316190" y="5203767"/>
              <a:ext cx="0" cy="16833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8077187" y="5203767"/>
              <a:ext cx="0" cy="16833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flipV="1">
              <a:off x="4649579" y="5087390"/>
              <a:ext cx="0" cy="12469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84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id="{5412B7D6-9400-4B66-8814-DCF81BEB0C5A}"/>
              </a:ext>
            </a:extLst>
          </p:cNvPr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ABBA9B-1329-47B1-9E6B-E01B6F3823E7}"/>
              </a:ext>
            </a:extLst>
          </p:cNvPr>
          <p:cNvSpPr/>
          <p:nvPr/>
        </p:nvSpPr>
        <p:spPr>
          <a:xfrm>
            <a:off x="10058400" y="97712"/>
            <a:ext cx="2133600" cy="177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0E38B08-802D-4164-A9F1-6C44A3B32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E62710-286F-4B00-9BF4-C4E48604E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996377D-B7B9-0858-79B7-1D92995E3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4358" y="3918731"/>
            <a:ext cx="507742" cy="5402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39C393-1B4C-B276-4585-9687935445FC}"/>
              </a:ext>
            </a:extLst>
          </p:cNvPr>
          <p:cNvSpPr txBox="1"/>
          <p:nvPr/>
        </p:nvSpPr>
        <p:spPr>
          <a:xfrm>
            <a:off x="2041865" y="293903"/>
            <a:ext cx="8665743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Российского движения детей и молодежи «Движение первых»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A2FEB3-1158-41B2-ADD8-D3DE9D06F34C}"/>
              </a:ext>
            </a:extLst>
          </p:cNvPr>
          <p:cNvSpPr txBox="1"/>
          <p:nvPr/>
        </p:nvSpPr>
        <p:spPr>
          <a:xfrm>
            <a:off x="437322" y="5055738"/>
            <a:ext cx="113255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округе создано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первичных отделений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РДДМ (на базе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юр.лиц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ОУ,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Агропедколледж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и МЦ ).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76" y="1749945"/>
            <a:ext cx="11569248" cy="298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461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8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B01B2E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rn 03">
      <a:majorFont>
        <a:latin typeface="Segoe U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2333</TotalTime>
  <Words>1099</Words>
  <Application>Microsoft Office PowerPoint</Application>
  <PresentationFormat>Широкоэкранный</PresentationFormat>
  <Paragraphs>139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Segoe UI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зоне особого внимания наставников – трудные подростки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Пользователь</dc:creator>
  <cp:keywords/>
  <dc:description/>
  <cp:lastModifiedBy>RePack by Diakov</cp:lastModifiedBy>
  <cp:revision>227</cp:revision>
  <dcterms:created xsi:type="dcterms:W3CDTF">2018-05-07T03:42:01Z</dcterms:created>
  <dcterms:modified xsi:type="dcterms:W3CDTF">2023-06-21T10:46:56Z</dcterms:modified>
  <cp:category/>
</cp:coreProperties>
</file>