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17.jpeg" ContentType="image/jpeg"/>
  <Override PartName="/ppt/media/image3.png" ContentType="image/png"/>
  <Override PartName="/ppt/media/image2.png" ContentType="image/png"/>
  <Override PartName="/ppt/media/image4.jpeg" ContentType="image/jpeg"/>
  <Override PartName="/ppt/media/image5.jpeg" ContentType="image/jpeg"/>
  <Override PartName="/ppt/media/image6.wmf" ContentType="image/x-wmf"/>
  <Override PartName="/ppt/media/image7.wmf" ContentType="image/x-wmf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png" ContentType="image/png"/>
  <Override PartName="/ppt/media/image15.jpeg" ContentType="image/jpeg"/>
  <Override PartName="/ppt/media/image16.png" ContentType="image/pn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png" ContentType="image/png"/>
  <Override PartName="/ppt/media/image37.jpeg" ContentType="image/jpeg"/>
  <Override PartName="/ppt/media/image38.jpeg" ContentType="image/jpeg"/>
  <Override PartName="/ppt/media/image3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CBBCDC3-91FF-4506-BD35-1FA0864D4567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440" cy="87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0920" cy="4389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457200" y="1076400"/>
            <a:ext cx="3007440" cy="3517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4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ftr" idx="5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sldNum" idx="6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14F2509-0774-417D-9EF5-2F9C5BB07918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792440" y="3600360"/>
            <a:ext cx="5485680" cy="4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792440" y="459720"/>
            <a:ext cx="5485680" cy="3085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792440" y="4025520"/>
            <a:ext cx="5485680" cy="60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dt" idx="7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ftr" idx="8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49299F5-CB62-4818-9CF9-F7F084302DFD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8880" cy="85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8880" cy="339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4FB88D2-C965-404B-B1DD-87A86F3560C8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629400" y="205920"/>
            <a:ext cx="2056680" cy="4388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205920"/>
            <a:ext cx="6019200" cy="4388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E901376-0006-439A-95A4-9D6A1879E79D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8880" cy="85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8880" cy="339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6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7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8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0CC204B-F4EC-401D-A7D9-139A2CFC8B1F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22160" y="3305160"/>
            <a:ext cx="7771680" cy="102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000" strike="noStrike" u="none" cap="all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22160" y="2180160"/>
            <a:ext cx="7771680" cy="1124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9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20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21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EE00A65-1E51-4846-9011-A08012863BF1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8880" cy="85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37760" cy="339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48320" y="1200240"/>
            <a:ext cx="4037760" cy="339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22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23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24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495874B-C408-4B49-BBDC-4016DEE4794C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8880" cy="85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151280"/>
            <a:ext cx="4039560" cy="47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57200" y="1631160"/>
            <a:ext cx="4039560" cy="296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4645080" y="1151280"/>
            <a:ext cx="4041000" cy="47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645080" y="1631160"/>
            <a:ext cx="4041000" cy="296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 idx="25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ftr" idx="26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8"/>
          <p:cNvSpPr>
            <a:spLocks noGrp="1"/>
          </p:cNvSpPr>
          <p:nvPr>
            <p:ph type="sldNum" idx="27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C5F07ED-0A70-42C5-8FDB-7069FC7F422F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8880" cy="85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dt" idx="28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ftr" idx="29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sldNum" idx="30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15F414-8E04-45F1-9CFF-3B3FA8F9C87C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dt" idx="31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ftr" idx="32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sldNum" idx="33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1C7A2CF-3D30-4974-B79E-7C2F9DA06BAA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6.wmf"/><Relationship Id="rId3" Type="http://schemas.openxmlformats.org/officeDocument/2006/relationships/image" Target="../media/image7.wmf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8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png"/><Relationship Id="rId8" Type="http://schemas.openxmlformats.org/officeDocument/2006/relationships/image" Target="../media/image15.jpeg"/><Relationship Id="rId9" Type="http://schemas.openxmlformats.org/officeDocument/2006/relationships/image" Target="../media/image16.png"/><Relationship Id="rId10" Type="http://schemas.openxmlformats.org/officeDocument/2006/relationships/image" Target="../media/image4.jpeg"/><Relationship Id="rId1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jpeg"/><Relationship Id="rId8" Type="http://schemas.openxmlformats.org/officeDocument/2006/relationships/image" Target="../media/image4.jpeg"/><Relationship Id="rId9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4.jpeg"/><Relationship Id="rId9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4.jpeg"/><Relationship Id="rId6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4.jpeg"/><Relationship Id="rId7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6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.jpeg"/><Relationship Id="rId6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5" descr="КБГ.png"/>
          <p:cNvPicPr/>
          <p:nvPr/>
        </p:nvPicPr>
        <p:blipFill>
          <a:blip r:embed="rId2"/>
          <a:stretch/>
        </p:blipFill>
        <p:spPr>
          <a:xfrm>
            <a:off x="200160" y="3312360"/>
            <a:ext cx="1634760" cy="163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Прямоугольник 7"/>
          <p:cNvSpPr/>
          <p:nvPr/>
        </p:nvSpPr>
        <p:spPr>
          <a:xfrm>
            <a:off x="35640" y="948600"/>
            <a:ext cx="9143280" cy="83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Проект развития инклюзивного семейного 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волонтёрства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Прямоугольник 14"/>
          <p:cNvSpPr/>
          <p:nvPr/>
        </p:nvSpPr>
        <p:spPr>
          <a:xfrm>
            <a:off x="467640" y="1635480"/>
            <a:ext cx="8424360" cy="156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48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Команда без границ: 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48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дело семейное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Box 7"/>
          <p:cNvSpPr/>
          <p:nvPr/>
        </p:nvSpPr>
        <p:spPr>
          <a:xfrm>
            <a:off x="251640" y="3041640"/>
            <a:ext cx="8819640" cy="280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Автор проекта: </a:t>
            </a: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Яковлева Мария Дмитриевна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Директор АНО «Центр развития спортивного и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патриотического воспитания «Команда без границ»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Саратовская область, г. Саратов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Тел.: </a:t>
            </a:r>
            <a:r>
              <a:rPr b="0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+7 (964) 995-13-97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e-mail: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yakovlevamasha64@mail.ru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Picture 2" descr=""/>
          <p:cNvPicPr/>
          <p:nvPr/>
        </p:nvPicPr>
        <p:blipFill>
          <a:blip r:embed="rId3"/>
          <a:stretch/>
        </p:blipFill>
        <p:spPr>
          <a:xfrm>
            <a:off x="1781640" y="3336840"/>
            <a:ext cx="1574640" cy="1574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" name="" descr=""/>
          <p:cNvPicPr/>
          <p:nvPr/>
        </p:nvPicPr>
        <p:blipFill>
          <a:blip r:embed="rId4"/>
          <a:stretch/>
        </p:blipFill>
        <p:spPr>
          <a:xfrm>
            <a:off x="1620000" y="360000"/>
            <a:ext cx="1879920" cy="54000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7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Rectangle 1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Прямоугольник 5"/>
          <p:cNvSpPr/>
          <p:nvPr/>
        </p:nvSpPr>
        <p:spPr>
          <a:xfrm>
            <a:off x="1331640" y="1029960"/>
            <a:ext cx="76320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Актуальность и социальная значимость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295280" y="1441800"/>
            <a:ext cx="7668720" cy="1553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ctr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Times New Roman"/>
              </a:rPr>
              <a:t>- не в полной мере удовлетворяются особые потребности детей с ОВЗ и инвалидностью и их родителей в совместной деятельности;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Times New Roman"/>
              </a:rPr>
              <a:t>- в Организациях АОП проводится недостаточно количество  семейных мероприятий;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Times New Roman"/>
              </a:rPr>
              <a:t>- дети и подростки с ОВЗ и инвалидностью и их родители хотят больше семейного общения и участия в различных видах совместной деятельности;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Times New Roman"/>
              </a:rPr>
              <a:t>- для Организаций АОП недостаточно организована методическая помощь в развитии семейного добровольчества;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Times New Roman"/>
              </a:rPr>
              <a:t>- отсутствует систематичность деятельности в области семейного добровольчества.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Прямоугольник 6"/>
          <p:cNvSpPr/>
          <p:nvPr/>
        </p:nvSpPr>
        <p:spPr>
          <a:xfrm>
            <a:off x="2915640" y="2931840"/>
            <a:ext cx="6048000" cy="204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b="1" i="1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Социальная значимость проекта</a:t>
            </a:r>
            <a:r>
              <a:rPr b="1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определяется необходимостью создания условий для самореализации и социализации детей и подростков с ОВЗ и инвалидностью от 7 до 18 лет, обучающихся в государственных общеобразовательных организациях Саратовской области, реализующих адаптированные образовательные программы, путём вовлечения их и их родителей в семейную добровольческую деятельность, основанную на принципах инклюзивного подхода.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Picture 9" descr="https://sun9-29.userapi.com/c855520/v855520879/1b885/HQ1TCSE81ok.jpg"/>
          <p:cNvPicPr/>
          <p:nvPr/>
        </p:nvPicPr>
        <p:blipFill>
          <a:blip r:embed="rId2"/>
          <a:srcRect l="0" t="20000" r="0" b="0"/>
          <a:stretch/>
        </p:blipFill>
        <p:spPr>
          <a:xfrm>
            <a:off x="683640" y="3003840"/>
            <a:ext cx="1616040" cy="194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" descr=""/>
          <p:cNvPicPr/>
          <p:nvPr/>
        </p:nvPicPr>
        <p:blipFill>
          <a:blip r:embed="rId3"/>
          <a:stretch/>
        </p:blipFill>
        <p:spPr>
          <a:xfrm>
            <a:off x="1620000" y="360000"/>
            <a:ext cx="1879920" cy="54000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" name="Прямоугольник 3"/>
          <p:cNvSpPr/>
          <p:nvPr/>
        </p:nvSpPr>
        <p:spPr>
          <a:xfrm>
            <a:off x="1259640" y="195480"/>
            <a:ext cx="7632000" cy="46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Актуальность и социальная значимость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7" name="Object 1" descr=""/>
          <p:cNvPicPr/>
          <p:nvPr/>
        </p:nvPicPr>
        <p:blipFill>
          <a:blip r:embed="rId2"/>
          <a:stretch/>
        </p:blipFill>
        <p:spPr>
          <a:xfrm>
            <a:off x="3852000" y="483480"/>
            <a:ext cx="4935960" cy="2778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Стрелка вправо 6"/>
          <p:cNvSpPr/>
          <p:nvPr/>
        </p:nvSpPr>
        <p:spPr>
          <a:xfrm>
            <a:off x="3492000" y="1851840"/>
            <a:ext cx="359280" cy="1432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27000" bIns="27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9" name="Прямоугольник 7"/>
          <p:cNvSpPr/>
          <p:nvPr/>
        </p:nvSpPr>
        <p:spPr>
          <a:xfrm>
            <a:off x="1403640" y="915480"/>
            <a:ext cx="1943640" cy="156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Ответы опрошенных детей на вопрос: В каких мероприятиях Вы бы больше хотели участвовать?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Rectangle 4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1" name="Object 3" descr=""/>
          <p:cNvPicPr/>
          <p:nvPr/>
        </p:nvPicPr>
        <p:blipFill>
          <a:blip r:embed="rId3"/>
          <a:stretch/>
        </p:blipFill>
        <p:spPr>
          <a:xfrm>
            <a:off x="-36360" y="2716200"/>
            <a:ext cx="4679640" cy="244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Стрелка влево 10"/>
          <p:cNvSpPr/>
          <p:nvPr/>
        </p:nvSpPr>
        <p:spPr>
          <a:xfrm>
            <a:off x="4716000" y="3651840"/>
            <a:ext cx="431280" cy="28728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" name="Прямоугольник 11"/>
          <p:cNvSpPr/>
          <p:nvPr/>
        </p:nvSpPr>
        <p:spPr>
          <a:xfrm>
            <a:off x="5292000" y="3219840"/>
            <a:ext cx="3383640" cy="156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Ответы педагогов Организаций АОП на вопрос: Какая помощь Вам необходима для организации в вашем учебном учреждении семейной волонтёрской деятельности?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4"/>
          <a:stretch/>
        </p:blipFill>
        <p:spPr>
          <a:xfrm>
            <a:off x="252000" y="158220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7" name="Прямоугольник 3"/>
          <p:cNvSpPr/>
          <p:nvPr/>
        </p:nvSpPr>
        <p:spPr>
          <a:xfrm>
            <a:off x="1331640" y="996480"/>
            <a:ext cx="3870000" cy="46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Целевая группа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Прямоугольник 4"/>
          <p:cNvSpPr/>
          <p:nvPr/>
        </p:nvSpPr>
        <p:spPr>
          <a:xfrm>
            <a:off x="296640" y="1491480"/>
            <a:ext cx="8640720" cy="132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16000" algn="just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дети и подростки с ОВЗ и инвалидностью от 7 до 18 лет, обучающиеся в государственных общеобразовательных организациях Саратовской области, реализующих адаптированные образовательные программы.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Picture 3" descr="https://sun9-29.userapi.com/c855520/v855520879/1b885/HQ1TCSE81ok.jpg"/>
          <p:cNvPicPr/>
          <p:nvPr/>
        </p:nvPicPr>
        <p:blipFill>
          <a:blip r:embed="rId2"/>
          <a:srcRect l="0" t="19998" r="0" b="0"/>
          <a:stretch/>
        </p:blipFill>
        <p:spPr>
          <a:xfrm>
            <a:off x="251640" y="2616840"/>
            <a:ext cx="2115000" cy="2348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Прямоугольник 4"/>
          <p:cNvSpPr/>
          <p:nvPr/>
        </p:nvSpPr>
        <p:spPr>
          <a:xfrm>
            <a:off x="3762000" y="2571840"/>
            <a:ext cx="270000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География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Прямоугольник 9"/>
          <p:cNvSpPr/>
          <p:nvPr/>
        </p:nvSpPr>
        <p:spPr>
          <a:xfrm>
            <a:off x="2636640" y="3021840"/>
            <a:ext cx="6210360" cy="17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г. Саратов (школа АОП № 2, школа-интернат АОП № 5, школа-интернат АОП № 4) ,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г. Энгельс (школа-интернат АОП № 3, школа-интернат АОП № 2, ГАОУ СО «Центр образования «Родник знаний», МОУ «СОШ № 31»),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г. Маркс (школа-интернат АОП).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3"/>
          <a:stretch/>
        </p:blipFill>
        <p:spPr>
          <a:xfrm>
            <a:off x="1620000" y="360000"/>
            <a:ext cx="1879920" cy="54000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5" name="Прямоугольник 3"/>
          <p:cNvSpPr/>
          <p:nvPr/>
        </p:nvSpPr>
        <p:spPr>
          <a:xfrm>
            <a:off x="611640" y="1059480"/>
            <a:ext cx="7632000" cy="46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Цель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Прямоугольник 4"/>
          <p:cNvSpPr/>
          <p:nvPr/>
        </p:nvSpPr>
        <p:spPr>
          <a:xfrm>
            <a:off x="467640" y="1635480"/>
            <a:ext cx="8424360" cy="25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 период до ноября 2025 года создать условия для социализации и интеграции в общество не менее чем для 540 детей и подростков с ограниченными возможностями здоровья (ОВЗ) и инвалидностью от 7 до 18 лет, обучающихся в государственных общеобразовательных организаций Саратовской области, осуществляющих образовательную деятельность по адаптированным образовательным программам, посредством вовлечения их и их родителей в инклюзивную семейную волонтёрскую деятельность и организации семейных мероприятий.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2"/>
          <a:stretch/>
        </p:blipFill>
        <p:spPr>
          <a:xfrm>
            <a:off x="1620000" y="360000"/>
            <a:ext cx="1879920" cy="54000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1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Rectangle 3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0" name="Прямоугольник 8"/>
          <p:cNvSpPr/>
          <p:nvPr/>
        </p:nvSpPr>
        <p:spPr>
          <a:xfrm>
            <a:off x="899640" y="1029960"/>
            <a:ext cx="76320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Задачи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Прямоугольник 10"/>
          <p:cNvSpPr/>
          <p:nvPr/>
        </p:nvSpPr>
        <p:spPr>
          <a:xfrm>
            <a:off x="539640" y="1419480"/>
            <a:ext cx="8352360" cy="39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- Создать материальную базу для реализации мероприятий Проекта;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- Сформировать и обучить 8 инклюзивных семейных волонтёрских команд на базе 8-ми государственных общеобразовательных организаций Саратовской области, реализующих адаптированные образовательные программы.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- Способствовать формированию внутри-семейного и меж-семейного взаимодействия и тем самым социализации и интеграции в общество детей и подростков с ОВЗ и инвалидностью, путём проведения семейных мероприятий на базе 8-ми Организаций АОП Саратовской области.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 - Способствовать привлечению внимания общественности и государственных органов к проблемам социализации и интеграции в общество детей и подростков с ОВЗ и инвалидностью, посредством привлечения их и их родителей к инклюзивной семейной волонтёрской деятельности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1620000" y="360000"/>
            <a:ext cx="1879920" cy="54000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-153360" y="-792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Рисунок 5" descr="Маша.jpg"/>
          <p:cNvPicPr/>
          <p:nvPr/>
        </p:nvPicPr>
        <p:blipFill>
          <a:blip r:embed="rId2"/>
          <a:stretch/>
        </p:blipFill>
        <p:spPr>
          <a:xfrm>
            <a:off x="4167000" y="2796840"/>
            <a:ext cx="1325520" cy="172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Рисунок 6" descr="Фото Яковлева ОС.jpg"/>
          <p:cNvPicPr/>
          <p:nvPr/>
        </p:nvPicPr>
        <p:blipFill>
          <a:blip r:embed="rId3"/>
          <a:srcRect l="4977" t="16404" r="0" b="17802"/>
          <a:stretch/>
        </p:blipFill>
        <p:spPr>
          <a:xfrm>
            <a:off x="5967000" y="2796840"/>
            <a:ext cx="1401840" cy="172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Рисунок 9" descr="1.jpg"/>
          <p:cNvPicPr/>
          <p:nvPr/>
        </p:nvPicPr>
        <p:blipFill>
          <a:blip r:embed="rId4"/>
          <a:stretch/>
        </p:blipFill>
        <p:spPr>
          <a:xfrm>
            <a:off x="6777360" y="549720"/>
            <a:ext cx="1279440" cy="170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extBox 13"/>
          <p:cNvSpPr/>
          <p:nvPr/>
        </p:nvSpPr>
        <p:spPr>
          <a:xfrm>
            <a:off x="5832000" y="4497120"/>
            <a:ext cx="157464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Фотограф-видеограф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Яковлева Ольга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14"/>
          <p:cNvSpPr/>
          <p:nvPr/>
        </p:nvSpPr>
        <p:spPr>
          <a:xfrm>
            <a:off x="6534360" y="2256840"/>
            <a:ext cx="181764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Наставник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Фурцев Юрий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18"/>
          <p:cNvSpPr/>
          <p:nvPr/>
        </p:nvSpPr>
        <p:spPr>
          <a:xfrm>
            <a:off x="4122000" y="4461840"/>
            <a:ext cx="1511640" cy="9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Руководитель Проекта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Яковлева Мария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Прямоугольник 15"/>
          <p:cNvSpPr/>
          <p:nvPr/>
        </p:nvSpPr>
        <p:spPr>
          <a:xfrm>
            <a:off x="3042000" y="-38520"/>
            <a:ext cx="3285000" cy="46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Команда проекта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13"/>
          <p:cNvSpPr/>
          <p:nvPr/>
        </p:nvSpPr>
        <p:spPr>
          <a:xfrm>
            <a:off x="1511640" y="2301840"/>
            <a:ext cx="139464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Наставник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Улегин Сергей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Rectangle 2"/>
          <p:cNvSpPr/>
          <p:nvPr/>
        </p:nvSpPr>
        <p:spPr>
          <a:xfrm>
            <a:off x="0" y="0"/>
            <a:ext cx="91432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45000" bIns="4500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13" name="Picture 1" descr="Улегин"/>
          <p:cNvPicPr/>
          <p:nvPr/>
        </p:nvPicPr>
        <p:blipFill>
          <a:blip r:embed="rId5"/>
          <a:stretch/>
        </p:blipFill>
        <p:spPr>
          <a:xfrm>
            <a:off x="1646640" y="501480"/>
            <a:ext cx="1151280" cy="172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Rectangle 4"/>
          <p:cNvSpPr/>
          <p:nvPr/>
        </p:nvSpPr>
        <p:spPr>
          <a:xfrm>
            <a:off x="0" y="0"/>
            <a:ext cx="91432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45000" bIns="4500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5" name="TextBox 14"/>
          <p:cNvSpPr/>
          <p:nvPr/>
        </p:nvSpPr>
        <p:spPr>
          <a:xfrm>
            <a:off x="1961640" y="4497120"/>
            <a:ext cx="208764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Организатор спортивных мероприятий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Григорьев Владимир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Rectangle 6"/>
          <p:cNvSpPr/>
          <p:nvPr/>
        </p:nvSpPr>
        <p:spPr>
          <a:xfrm>
            <a:off x="0" y="0"/>
            <a:ext cx="9143280" cy="456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45000" bIns="4500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7" name="TextBox 14"/>
          <p:cNvSpPr/>
          <p:nvPr/>
        </p:nvSpPr>
        <p:spPr>
          <a:xfrm>
            <a:off x="7362360" y="4497120"/>
            <a:ext cx="198000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Организатор занятий с волонтёрами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Кирюшкина Софья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8" name="Picture 2" descr=""/>
          <p:cNvPicPr/>
          <p:nvPr/>
        </p:nvPicPr>
        <p:blipFill>
          <a:blip r:embed="rId6"/>
          <a:stretch/>
        </p:blipFill>
        <p:spPr>
          <a:xfrm>
            <a:off x="2276640" y="2751840"/>
            <a:ext cx="1367280" cy="1809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119" name="Picture 3" descr=""/>
          <p:cNvPicPr/>
          <p:nvPr/>
        </p:nvPicPr>
        <p:blipFill>
          <a:blip r:embed="rId7"/>
          <a:srcRect l="-56" t="-42" r="-56" b="-42"/>
          <a:stretch/>
        </p:blipFill>
        <p:spPr>
          <a:xfrm>
            <a:off x="7587360" y="2796840"/>
            <a:ext cx="1291680" cy="172764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120" name="Picture 2" descr="https://sun9-20.userapi.com/impg/MYwYaR_MbBOd9CjwtvtNYLje8C619UPLrCdaNg/b3gl7os-MJ4.jpg?size=1280x853&amp;quality=95&amp;sign=c3d5d12f7ed1ada1e62fbd35bdf738c8&amp;type=album"/>
          <p:cNvPicPr/>
          <p:nvPr/>
        </p:nvPicPr>
        <p:blipFill>
          <a:blip r:embed="rId8"/>
          <a:stretch/>
        </p:blipFill>
        <p:spPr>
          <a:xfrm>
            <a:off x="3357000" y="411480"/>
            <a:ext cx="2903760" cy="193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Picture 3" descr=""/>
          <p:cNvPicPr/>
          <p:nvPr/>
        </p:nvPicPr>
        <p:blipFill>
          <a:blip r:embed="rId9"/>
          <a:stretch/>
        </p:blipFill>
        <p:spPr>
          <a:xfrm>
            <a:off x="375480" y="2751840"/>
            <a:ext cx="1389240" cy="1849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" name="TextBox 14"/>
          <p:cNvSpPr/>
          <p:nvPr/>
        </p:nvSpPr>
        <p:spPr>
          <a:xfrm>
            <a:off x="116640" y="4535640"/>
            <a:ext cx="198000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Организатор занятий с волонтёрами –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Перехода Дарья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3" name="" descr=""/>
          <p:cNvPicPr/>
          <p:nvPr/>
        </p:nvPicPr>
        <p:blipFill>
          <a:blip r:embed="rId10"/>
          <a:stretch/>
        </p:blipFill>
        <p:spPr>
          <a:xfrm>
            <a:off x="180000" y="158256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6" name="Прямоугольник 3"/>
          <p:cNvSpPr/>
          <p:nvPr/>
        </p:nvSpPr>
        <p:spPr>
          <a:xfrm>
            <a:off x="1331640" y="195480"/>
            <a:ext cx="7632000" cy="119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Формирование и обучение команд инклюзивных семейных волонтёров «Дело семейное» в школах и школах-интернатах АОП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Picture 2" descr="https://sun9-34.userapi.com/impg/0B8U-baJ5I4SSMXYeOgpjMzomJjwHA6FNy2Bdg/-Cc6LX1a8Fc.jpg?size=1280x853&amp;quality=95&amp;sign=7bb4280be3c3ec5ace1788aede0a8ec6&amp;type=album"/>
          <p:cNvPicPr/>
          <p:nvPr/>
        </p:nvPicPr>
        <p:blipFill>
          <a:blip r:embed="rId2"/>
          <a:srcRect l="6154" t="9231" r="21059" b="0"/>
          <a:stretch/>
        </p:blipFill>
        <p:spPr>
          <a:xfrm>
            <a:off x="1511640" y="1401480"/>
            <a:ext cx="2070000" cy="172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Picture 4" descr="https://sun9-78.userapi.com/impg/zh8844s0QMqTlrtteoSX40JaCP8EzXEnBaHHiQ/4Ji0ojkJq9Q.jpg?size=1280x853&amp;quality=95&amp;sign=17cb23ee745efc41795dbf25d38b38eb&amp;type=album"/>
          <p:cNvPicPr/>
          <p:nvPr/>
        </p:nvPicPr>
        <p:blipFill>
          <a:blip r:embed="rId3"/>
          <a:stretch/>
        </p:blipFill>
        <p:spPr>
          <a:xfrm>
            <a:off x="3267000" y="2976840"/>
            <a:ext cx="2836080" cy="189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Picture 6" descr="https://sun9-14.userapi.com/impg/K1Hy9iT5uMfTQ-mYsNm3-BxiO0rSO49s6krW2w/QJA2uGUCJuY.jpg?size=1280x853&amp;quality=95&amp;sign=83dcb71a7db03500dddb51c440a400d2&amp;type=album"/>
          <p:cNvPicPr/>
          <p:nvPr/>
        </p:nvPicPr>
        <p:blipFill>
          <a:blip r:embed="rId4"/>
          <a:stretch/>
        </p:blipFill>
        <p:spPr>
          <a:xfrm>
            <a:off x="251640" y="3156840"/>
            <a:ext cx="2701080" cy="180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Picture 8" descr="https://sun9-67.userapi.com/impg/cjWhS8sVuEn9buK42dTewzFaOQI96zJxFgddmg/vHcgH1wVCiM.jpg?size=1280x853&amp;quality=95&amp;sign=6572653cf0d23dcc91e37fc66cacc731&amp;type=album"/>
          <p:cNvPicPr/>
          <p:nvPr/>
        </p:nvPicPr>
        <p:blipFill>
          <a:blip r:embed="rId5"/>
          <a:srcRect l="0" t="0" r="13010" b="0"/>
          <a:stretch/>
        </p:blipFill>
        <p:spPr>
          <a:xfrm>
            <a:off x="6192360" y="1356480"/>
            <a:ext cx="2584440" cy="19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" name="Picture 10" descr="https://sun9-68.userapi.com/impg/0WJn3yFQtINkW26Y-AXTsBOegeB3sLkM615oDg/2W7f6GMeWok.jpg?size=1280x853&amp;quality=95&amp;sign=7896dd557fff2e5aac0bb2b37b1c7cdf&amp;type=album"/>
          <p:cNvPicPr/>
          <p:nvPr/>
        </p:nvPicPr>
        <p:blipFill>
          <a:blip r:embed="rId6"/>
          <a:stretch/>
        </p:blipFill>
        <p:spPr>
          <a:xfrm>
            <a:off x="3852000" y="1446480"/>
            <a:ext cx="2160000" cy="143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12" descr="https://sun9-59.userapi.com/impg/bXto-ik4ZwkEX62VICvVncgNcQjhTUV0PuFrNw/BSqpYVaUH0c.jpg?size=1280x853&amp;quality=95&amp;sign=16115cbf4d6a5c36c570adadb3589fd9&amp;type=album"/>
          <p:cNvPicPr/>
          <p:nvPr/>
        </p:nvPicPr>
        <p:blipFill>
          <a:blip r:embed="rId7"/>
          <a:stretch/>
        </p:blipFill>
        <p:spPr>
          <a:xfrm>
            <a:off x="6282360" y="3201840"/>
            <a:ext cx="2612880" cy="1741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" descr=""/>
          <p:cNvPicPr/>
          <p:nvPr/>
        </p:nvPicPr>
        <p:blipFill>
          <a:blip r:embed="rId8"/>
          <a:stretch/>
        </p:blipFill>
        <p:spPr>
          <a:xfrm>
            <a:off x="252000" y="158256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6" name="Прямоугольник 3"/>
          <p:cNvSpPr/>
          <p:nvPr/>
        </p:nvSpPr>
        <p:spPr>
          <a:xfrm>
            <a:off x="971640" y="141480"/>
            <a:ext cx="763200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Семейная спортивная эстафета «Вперёд семья!»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7" name="Picture 4" descr="https://sun9-11.userapi.com/impg/1uyGLtRFNdu-gBaLHA-IxAA_GlZeU-t1HX7qqw/u_4hzlWytSk.jpg?size=1280x853&amp;quality=95&amp;sign=319028267c00eb9803f50eaa949bc71c&amp;type=album"/>
          <p:cNvPicPr/>
          <p:nvPr/>
        </p:nvPicPr>
        <p:blipFill>
          <a:blip r:embed="rId2"/>
          <a:stretch/>
        </p:blipFill>
        <p:spPr>
          <a:xfrm>
            <a:off x="6192360" y="3021840"/>
            <a:ext cx="2768760" cy="18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Picture 6" descr="https://sun9-63.userapi.com/impg/lgrnLgPzTuS3CNx2T90skKyRLwSqGaUpeqRFsA/Nh_FrMPzWzU.jpg?size=1280x853&amp;quality=95&amp;sign=6b9d83d1ec9851f8eb9c0e893e1ee966&amp;type=album"/>
          <p:cNvPicPr/>
          <p:nvPr/>
        </p:nvPicPr>
        <p:blipFill>
          <a:blip r:embed="rId3"/>
          <a:stretch/>
        </p:blipFill>
        <p:spPr>
          <a:xfrm>
            <a:off x="5832000" y="636480"/>
            <a:ext cx="3106080" cy="207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Picture 2" descr="https://sun9-4.userapi.com/impg/EA30AWvcMGg9Vc4GvmW2nAFW89csoawq7Inf9g/PvcKEqfAMjY.jpg?size=1280x853&amp;quality=95&amp;sign=aca226e8226630198f0472159b3d3826&amp;type=album"/>
          <p:cNvPicPr/>
          <p:nvPr/>
        </p:nvPicPr>
        <p:blipFill>
          <a:blip r:embed="rId4"/>
          <a:stretch/>
        </p:blipFill>
        <p:spPr>
          <a:xfrm>
            <a:off x="1466640" y="636480"/>
            <a:ext cx="2566080" cy="171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Picture 8" descr="https://sun9-20.userapi.com/impg/QoCRye2ULfa7h9gQHlTiLo44wUnWz-40GNI6bg/OtXTU-qjCQ8.jpg?size=1280x853&amp;quality=95&amp;sign=92f2a6192d8a376a34c3a49a8882c97f&amp;type=album"/>
          <p:cNvPicPr/>
          <p:nvPr/>
        </p:nvPicPr>
        <p:blipFill>
          <a:blip r:embed="rId5"/>
          <a:stretch/>
        </p:blipFill>
        <p:spPr>
          <a:xfrm>
            <a:off x="205200" y="2661840"/>
            <a:ext cx="3241440" cy="21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Picture 10" descr="https://sun9-34.userapi.com/impg/DlJYxKCeTrPNFdmanWISEPNkqkpKPo-nHzneww/6HFsaMoFFbU.jpg?size=1280x853&amp;quality=95&amp;sign=50f0cecce705b14f1d1b3a3d58b4059a&amp;type=album"/>
          <p:cNvPicPr/>
          <p:nvPr/>
        </p:nvPicPr>
        <p:blipFill>
          <a:blip r:embed="rId6"/>
          <a:stretch/>
        </p:blipFill>
        <p:spPr>
          <a:xfrm>
            <a:off x="3672000" y="3396600"/>
            <a:ext cx="2476080" cy="164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Picture 12" descr="https://sun9-15.userapi.com/impg/ST9OunOJ38usLxPau6SzvKYqk5ThaJ31F77Rdg/5r2OUz4s5zY.jpg?size=1280x853&amp;quality=95&amp;sign=74004b8685e0b3d00aab7825553dc19c&amp;type=album"/>
          <p:cNvPicPr/>
          <p:nvPr/>
        </p:nvPicPr>
        <p:blipFill>
          <a:blip r:embed="rId7"/>
          <a:stretch/>
        </p:blipFill>
        <p:spPr>
          <a:xfrm>
            <a:off x="3537000" y="1581480"/>
            <a:ext cx="2633400" cy="175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" descr=""/>
          <p:cNvPicPr/>
          <p:nvPr/>
        </p:nvPicPr>
        <p:blipFill>
          <a:blip r:embed="rId8"/>
          <a:stretch/>
        </p:blipFill>
        <p:spPr>
          <a:xfrm>
            <a:off x="252000" y="158256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3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Rectangle 7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6" name="Прямоугольник 2"/>
          <p:cNvSpPr/>
          <p:nvPr/>
        </p:nvSpPr>
        <p:spPr>
          <a:xfrm>
            <a:off x="1043640" y="195480"/>
            <a:ext cx="76320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Семейные встречи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7" name="Picture 14" descr="https://zlateparhia.ru/wp-content/gallery/06-07-22g-v-preddverii-dnya-semi-lyubvi-i-vernosti-v-zlatoustovskoj-biblioteke-chestvovali-predstavitelej-4-h-pokolenij-semejnoj-dinastii-loginovyh-aksenovyh/IMG_0516-min.JPG"/>
          <p:cNvPicPr/>
          <p:nvPr/>
        </p:nvPicPr>
        <p:blipFill>
          <a:blip r:embed="rId2"/>
          <a:stretch/>
        </p:blipFill>
        <p:spPr>
          <a:xfrm>
            <a:off x="1856160" y="675360"/>
            <a:ext cx="3363840" cy="224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Picture 15" descr="https://www.donland.ru/upload/uf/88d/dinastiya.jpg"/>
          <p:cNvPicPr/>
          <p:nvPr/>
        </p:nvPicPr>
        <p:blipFill>
          <a:blip r:embed="rId3"/>
          <a:stretch/>
        </p:blipFill>
        <p:spPr>
          <a:xfrm>
            <a:off x="4860000" y="2156760"/>
            <a:ext cx="4055400" cy="2703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Picture 16" descr="https://static.mvd.ru/upload/site59/document_images/IMG_0841(2)-800x600.jpg"/>
          <p:cNvPicPr/>
          <p:nvPr/>
        </p:nvPicPr>
        <p:blipFill>
          <a:blip r:embed="rId4"/>
          <a:stretch/>
        </p:blipFill>
        <p:spPr>
          <a:xfrm>
            <a:off x="720000" y="2859120"/>
            <a:ext cx="3240000" cy="215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" descr=""/>
          <p:cNvPicPr/>
          <p:nvPr/>
        </p:nvPicPr>
        <p:blipFill>
          <a:blip r:embed="rId5"/>
          <a:stretch/>
        </p:blipFill>
        <p:spPr>
          <a:xfrm>
            <a:off x="252000" y="158292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3" name="Прямоугольник 3"/>
          <p:cNvSpPr/>
          <p:nvPr/>
        </p:nvSpPr>
        <p:spPr>
          <a:xfrm>
            <a:off x="1008000" y="6480"/>
            <a:ext cx="653400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Выпуск стенгазеты «Наша дружная семья» 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по 3</a:t>
            </a:r>
            <a:r>
              <a:rPr b="1" lang="en-US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D</a:t>
            </a:r>
            <a:r>
              <a:rPr b="1" lang="ru-RU" sz="24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 технологии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4" name="Picture 4" descr="https://sun9-41.userapi.com/impg/cgTUuIoVmFT0Izv8SipgsUfAW9pp5sy9pidZ9Q/BnN3GfsS93A.jpg?size=1280x853&amp;quality=95&amp;sign=52c9141831148dd512902c04a4fdd099&amp;type=album"/>
          <p:cNvPicPr/>
          <p:nvPr/>
        </p:nvPicPr>
        <p:blipFill>
          <a:blip r:embed="rId2"/>
          <a:srcRect l="0" t="17546" r="0" b="12282"/>
          <a:stretch/>
        </p:blipFill>
        <p:spPr>
          <a:xfrm>
            <a:off x="476640" y="3156840"/>
            <a:ext cx="3849120" cy="180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Picture 6" descr="https://sun9-12.userapi.com/impg/s1wFjmND1sN8pEqJ31ti4S_wfOWw7_OcO7ysNg/ex8ccPg6hkI.jpg?size=1280x853&amp;quality=95&amp;sign=f02983e6653bee78edb527b9c938605f&amp;type=album"/>
          <p:cNvPicPr/>
          <p:nvPr/>
        </p:nvPicPr>
        <p:blipFill>
          <a:blip r:embed="rId3"/>
          <a:stretch/>
        </p:blipFill>
        <p:spPr>
          <a:xfrm>
            <a:off x="5562000" y="501480"/>
            <a:ext cx="3241440" cy="21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Picture 8" descr="https://sun9-22.userapi.com/impg/EgOQE8n_261v7j5C0lf_X2-AUnzecLyB66Zkjg/b7_7dE4KL2I.jpg?size=1280x960&amp;quality=95&amp;sign=96f341c44c0e3e8f4f0ed3d59b1745c2&amp;type=album"/>
          <p:cNvPicPr/>
          <p:nvPr/>
        </p:nvPicPr>
        <p:blipFill>
          <a:blip r:embed="rId4"/>
          <a:srcRect l="0" t="15299" r="0" b="0"/>
          <a:stretch/>
        </p:blipFill>
        <p:spPr>
          <a:xfrm>
            <a:off x="5157000" y="2751840"/>
            <a:ext cx="3465000" cy="2201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Picture 2" descr="https://sun9-22.userapi.com/impg/ynHto3Nj_yE6wDnaQ8oOScJs6T5mCvy0JYQXJA/FPTFZp-1HRs.jpg?size=1280x853&amp;quality=95&amp;sign=53a232a807047862b9bc082835f7afd3&amp;type=album"/>
          <p:cNvPicPr/>
          <p:nvPr/>
        </p:nvPicPr>
        <p:blipFill>
          <a:blip r:embed="rId5"/>
          <a:stretch/>
        </p:blipFill>
        <p:spPr>
          <a:xfrm>
            <a:off x="1601640" y="816480"/>
            <a:ext cx="3578760" cy="238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" descr=""/>
          <p:cNvPicPr/>
          <p:nvPr/>
        </p:nvPicPr>
        <p:blipFill>
          <a:blip r:embed="rId6"/>
          <a:stretch/>
        </p:blipFill>
        <p:spPr>
          <a:xfrm>
            <a:off x="252000" y="158256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5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Прямоугольник 9"/>
          <p:cNvSpPr/>
          <p:nvPr/>
        </p:nvSpPr>
        <p:spPr>
          <a:xfrm>
            <a:off x="1196640" y="96480"/>
            <a:ext cx="688536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Информационные Ресурсы проекта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1" name="Рисунок 10" descr="КБГ.png"/>
          <p:cNvPicPr/>
          <p:nvPr/>
        </p:nvPicPr>
        <p:blipFill>
          <a:blip r:embed="rId2"/>
          <a:stretch/>
        </p:blipFill>
        <p:spPr>
          <a:xfrm>
            <a:off x="7362360" y="3471840"/>
            <a:ext cx="1418760" cy="1418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Picture 1" descr=""/>
          <p:cNvPicPr/>
          <p:nvPr/>
        </p:nvPicPr>
        <p:blipFill>
          <a:blip r:embed="rId3"/>
          <a:stretch/>
        </p:blipFill>
        <p:spPr>
          <a:xfrm>
            <a:off x="1556640" y="681120"/>
            <a:ext cx="5574240" cy="41950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" name="" descr=""/>
          <p:cNvPicPr/>
          <p:nvPr/>
        </p:nvPicPr>
        <p:blipFill>
          <a:blip r:embed="rId4"/>
          <a:stretch/>
        </p:blipFill>
        <p:spPr>
          <a:xfrm>
            <a:off x="252000" y="158292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Прямоугольник 3"/>
          <p:cNvSpPr/>
          <p:nvPr/>
        </p:nvSpPr>
        <p:spPr>
          <a:xfrm>
            <a:off x="1331640" y="339480"/>
            <a:ext cx="6912000" cy="58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32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Партнёры проекта: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Box 4"/>
          <p:cNvSpPr/>
          <p:nvPr/>
        </p:nvSpPr>
        <p:spPr>
          <a:xfrm>
            <a:off x="1331640" y="951480"/>
            <a:ext cx="7344000" cy="39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2060"/>
              </a:buClr>
              <a:buFont typeface="OpenSymbol"/>
              <a:buChar char="-"/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Министерство образования Саратовской области;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Министерство спорта Саратовской области;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Комитет молодёжной политики Саратовской области;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Движение Первых;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Региональный общественный совет проекта «Крепкая семья» партии «ЕДИНАЯ РОССИЯ»;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Фонд поддержки семьи «Родительская лига»;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Региональная общественная организация «Ассоциация приемных семей» Саратовской области;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300" strike="noStrike" u="none">
                <a:solidFill>
                  <a:srgbClr val="002060"/>
                </a:solidFill>
                <a:effectLst/>
                <a:uFillTx/>
                <a:latin typeface="Calibri"/>
              </a:rPr>
              <a:t>- АНО «Центр развития спорта и патриотизма «Будь в команде»</a:t>
            </a:r>
            <a:endParaRPr b="0" lang="ru-RU" sz="2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8" name="" descr=""/>
          <p:cNvPicPr/>
          <p:nvPr/>
        </p:nvPicPr>
        <p:blipFill>
          <a:blip r:embed="rId2"/>
          <a:stretch/>
        </p:blipFill>
        <p:spPr>
          <a:xfrm>
            <a:off x="252000" y="158328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1" name="Прямоугольник 3"/>
          <p:cNvSpPr/>
          <p:nvPr/>
        </p:nvSpPr>
        <p:spPr>
          <a:xfrm>
            <a:off x="2627640" y="339480"/>
            <a:ext cx="439164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0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качественные результаты 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4"/>
          <p:cNvSpPr/>
          <p:nvPr/>
        </p:nvSpPr>
        <p:spPr>
          <a:xfrm>
            <a:off x="1556640" y="896040"/>
            <a:ext cx="7479000" cy="378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- </a:t>
            </a: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Совместная деятельность родителей с детьми и общее увлечение волонтерскими проектами научат взаимодействию и партнерским отношениям, обогатят и украсят жизнь семьи. 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- Семейное волонтёрство позволяет соединить необходимость выполнения общественных обязанностей и заботу о благополучии семьи.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- Реализация проекта позволит систематизировать в Саратовской области семейное волонтёрство как вид добровольческой деятельности.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2"/>
          <a:stretch/>
        </p:blipFill>
        <p:spPr>
          <a:xfrm>
            <a:off x="252000" y="158328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6" name="Прямоугольник 3"/>
          <p:cNvSpPr/>
          <p:nvPr/>
        </p:nvSpPr>
        <p:spPr>
          <a:xfrm>
            <a:off x="1241640" y="186480"/>
            <a:ext cx="751536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8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План реализации И бюджет проекта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Прямоугольник 4"/>
          <p:cNvSpPr/>
          <p:nvPr/>
        </p:nvSpPr>
        <p:spPr>
          <a:xfrm>
            <a:off x="4103280" y="2559600"/>
            <a:ext cx="5040360" cy="25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Сроки реализации: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1 ноября 2024 года – 30 ноября 2025 года.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Количество мероприятий,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проведенных в рамках проекта: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17 мероприятий.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Количество участников мероприятий, вовлеченных в реализацию проекта: 540 человека.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 Бюджет проекта: 240 000 рублей.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8" name="Picture 2" descr="https://sun9-6.userapi.com/impg/6bmIJprmcXR-AZSu3aE7E9-adRWgtj32A3F5Ag/Df-bCSrK46w.jpg?size=1280x853&amp;quality=95&amp;sign=24c84d53f051ca03b614cef0aaa5290f&amp;type=album"/>
          <p:cNvPicPr/>
          <p:nvPr/>
        </p:nvPicPr>
        <p:blipFill>
          <a:blip r:embed="rId2"/>
          <a:srcRect l="0" t="21552" r="0" b="9359"/>
          <a:stretch/>
        </p:blipFill>
        <p:spPr>
          <a:xfrm>
            <a:off x="4392000" y="816480"/>
            <a:ext cx="3713760" cy="171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Picture 6" descr="https://sun9-16.userapi.com/impg/elrWh4xQSR6KMqoNl2o6J7FSvwVzaxAFOEdZwQ/DZtZpiC6UY0.jpg?size=1280x853&amp;quality=95&amp;sign=940f2dcd433ba99054272fb6904c16c0&amp;type=album"/>
          <p:cNvPicPr/>
          <p:nvPr/>
        </p:nvPicPr>
        <p:blipFill>
          <a:blip r:embed="rId3"/>
          <a:stretch/>
        </p:blipFill>
        <p:spPr>
          <a:xfrm>
            <a:off x="420840" y="2850480"/>
            <a:ext cx="3160800" cy="210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Picture 4" descr="https://sun9-61.userapi.com/impg/oXtBWzElI554Kz2FfSvJ7VwU4pDxGTv3c2H_Rw/b0yrnDoUEiM.jpg?size=1280x853&amp;quality=95&amp;sign=672b33052e737d9c9e426f63504280bd&amp;type=album"/>
          <p:cNvPicPr/>
          <p:nvPr/>
        </p:nvPicPr>
        <p:blipFill>
          <a:blip r:embed="rId4"/>
          <a:srcRect l="0" t="0" r="25326" b="0"/>
          <a:stretch/>
        </p:blipFill>
        <p:spPr>
          <a:xfrm>
            <a:off x="1466640" y="681480"/>
            <a:ext cx="2369880" cy="211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" descr=""/>
          <p:cNvPicPr/>
          <p:nvPr/>
        </p:nvPicPr>
        <p:blipFill>
          <a:blip r:embed="rId5"/>
          <a:stretch/>
        </p:blipFill>
        <p:spPr>
          <a:xfrm>
            <a:off x="252000" y="1583640"/>
            <a:ext cx="1080000" cy="30996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" descr="F:\КомандаБезГраниц\Проект КБГ\КомандаБезГраниц фон презентация Фурцева1.jpg"/>
          <p:cNvPicPr/>
          <p:nvPr/>
        </p:nvPicPr>
        <p:blipFill>
          <a:blip r:embed="rId1"/>
          <a:stretch/>
        </p:blipFill>
        <p:spPr>
          <a:xfrm>
            <a:off x="0" y="-3240"/>
            <a:ext cx="9143280" cy="515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Рисунок 5" descr="КБГ.png"/>
          <p:cNvPicPr/>
          <p:nvPr/>
        </p:nvPicPr>
        <p:blipFill>
          <a:blip r:embed="rId2"/>
          <a:stretch/>
        </p:blipFill>
        <p:spPr>
          <a:xfrm>
            <a:off x="200160" y="3312360"/>
            <a:ext cx="1634760" cy="163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Прямоугольник 7"/>
          <p:cNvSpPr/>
          <p:nvPr/>
        </p:nvSpPr>
        <p:spPr>
          <a:xfrm>
            <a:off x="35640" y="948600"/>
            <a:ext cx="9143280" cy="83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Проект развития инклюзивного семейного 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волонтёрства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Rectangle 2"/>
          <p:cNvSpPr/>
          <p:nvPr/>
        </p:nvSpPr>
        <p:spPr>
          <a:xfrm>
            <a:off x="0" y="0"/>
            <a:ext cx="9143280" cy="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360" bIns="360" anchor="ctr">
            <a:sp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6" name="Прямоугольник 14"/>
          <p:cNvSpPr/>
          <p:nvPr/>
        </p:nvSpPr>
        <p:spPr>
          <a:xfrm>
            <a:off x="467640" y="1635480"/>
            <a:ext cx="8424360" cy="156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48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Команда без границ: 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4800" strike="noStrike" u="none" cap="all">
                <a:solidFill>
                  <a:srgbClr val="002060"/>
                </a:solidFill>
                <a:effectLst/>
                <a:uFillTx/>
                <a:latin typeface="Calibri"/>
              </a:rPr>
              <a:t>дело семейное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Box 7"/>
          <p:cNvSpPr/>
          <p:nvPr/>
        </p:nvSpPr>
        <p:spPr>
          <a:xfrm>
            <a:off x="251640" y="3041640"/>
            <a:ext cx="8819640" cy="280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Автор проекта: </a:t>
            </a: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Яковлева Мария Дмитриевна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Директор АНО «Центр развития спортивного и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патриотического воспитания «Команда без границ»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Саратовская область, г. Саратов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Тел.: </a:t>
            </a:r>
            <a:r>
              <a:rPr b="0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+7 (964) 995-13-97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e-mail: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yakovlevamasha64@mail.ru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8" name="Picture 2" descr=""/>
          <p:cNvPicPr/>
          <p:nvPr/>
        </p:nvPicPr>
        <p:blipFill>
          <a:blip r:embed="rId3"/>
          <a:stretch/>
        </p:blipFill>
        <p:spPr>
          <a:xfrm>
            <a:off x="1781640" y="3336840"/>
            <a:ext cx="1574640" cy="1574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9" name="" descr=""/>
          <p:cNvPicPr/>
          <p:nvPr/>
        </p:nvPicPr>
        <p:blipFill>
          <a:blip r:embed="rId4"/>
          <a:stretch/>
        </p:blipFill>
        <p:spPr>
          <a:xfrm>
            <a:off x="1620000" y="360000"/>
            <a:ext cx="1879920" cy="54000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5190</TotalTime>
  <Application>LibreOffice/25.2.3.2$Windows_X86_64 LibreOffice_project/bbb074479178df812d175f709636b368952c2ce3</Application>
  <AppVersion>15.0000</AppVersion>
  <Words>546</Words>
  <Paragraphs>76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2019-11-14T08:30:08Z</dcterms:created>
  <dc:creator>Юрий</dc:creator>
  <dc:description/>
  <dc:language>ru-RU</dc:language>
  <cp:lastModifiedBy/>
  <dcterms:modified xsi:type="dcterms:W3CDTF">2025-06-16T13:39:26Z</dcterms:modified>
  <cp:revision>374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(16:9)</vt:lpwstr>
  </property>
  <property fmtid="{D5CDD505-2E9C-101B-9397-08002B2CF9AE}" pid="3" name="Slides">
    <vt:i4>13</vt:i4>
  </property>
</Properties>
</file>