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5" r:id="rId4"/>
    <p:sldId id="290" r:id="rId5"/>
    <p:sldId id="259" r:id="rId6"/>
    <p:sldId id="260" r:id="rId7"/>
    <p:sldId id="288" r:id="rId8"/>
    <p:sldId id="262" r:id="rId9"/>
    <p:sldId id="263" r:id="rId10"/>
    <p:sldId id="265" r:id="rId11"/>
    <p:sldId id="266" r:id="rId12"/>
    <p:sldId id="267" r:id="rId13"/>
    <p:sldId id="276" r:id="rId14"/>
    <p:sldId id="284" r:id="rId15"/>
    <p:sldId id="270" r:id="rId16"/>
    <p:sldId id="283" r:id="rId17"/>
    <p:sldId id="287" r:id="rId18"/>
    <p:sldId id="286" r:id="rId19"/>
    <p:sldId id="280" r:id="rId20"/>
    <p:sldId id="282" r:id="rId21"/>
    <p:sldId id="289" r:id="rId22"/>
    <p:sldId id="281" r:id="rId23"/>
    <p:sldId id="273" r:id="rId24"/>
    <p:sldId id="277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AD162-4755-42E6-95EE-EEB9EC23E58D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8630-AC6F-41BD-9DFA-9A3065394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B096-41FA-4BFF-BD8C-504AF99231F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FEC7-D2ED-4460-ADC9-0FBDD483D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FFEC7-D2ED-4460-ADC9-0FBDD483D6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2C92-7A88-4266-A3E6-4A012B54BCA4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3F3-7BDE-4E89-BBC2-7A44B8EA26C3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FB5-F879-44F8-96AD-2A04516E6EA4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32ED73-F44F-4DB0-9DF7-F2929F92A366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84AC-8285-4C35-8B7A-CA434E5D2D30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80E-7511-48AD-B26E-B5BAC52DC03E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23F4-A219-4754-9DD6-334F299696A4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EB0B-FF6B-4A2E-B04F-CA3AB26144A5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FC65-9DE3-4E17-9825-9D434A61CB67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0D24CA-9C5D-409B-9F2F-8A654BC5BB2E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8F3-3313-4C9E-8D44-46FC507BD5C8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4ED32F-25FA-4AD6-913C-2CF04277997A}" type="datetime1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A14A76-21B4-4F52-9319-A88162CEF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VP-ksr\Desktop\&#1087;&#1088;&#1077;&#1079;&#1077;&#1085;&#1090;&#1072;&#1094;&#1080;&#1103;%20&#1082;&#1086;&#1085;&#1082;&#1091;&#1088;&#1089;&#1072;\20200112_162458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ankfront.ru/ussr/tbr/gvtbr04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114300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Тацинский рейд.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257176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Неизвестные герои Великой Отечественной войны и их подвиги.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75 победы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00438"/>
            <a:ext cx="6357983" cy="2857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928670"/>
            <a:ext cx="5286412" cy="5786478"/>
          </a:xfrm>
        </p:spPr>
        <p:txBody>
          <a:bodyPr>
            <a:noAutofit/>
          </a:bodyPr>
          <a:lstStyle/>
          <a:p>
            <a:pPr algn="just"/>
            <a:r>
              <a:rPr lang="ru-RU" sz="2700" dirty="0" smtClean="0"/>
              <a:t>    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Рейд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предстояло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вести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глухом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районе. Степь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была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малолюдной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даже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начала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боевых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действий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теперь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же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на зимних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пустошах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часто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было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невозможно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найти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ориентиры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проводников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пристанище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Тыловые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базы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находились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далеко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действовать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предстояло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условиях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дефицита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топлива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боеприпасов, в отрыве от остальных сил Юго-Западного фронта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3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Действия 24 танкового корпуса</a:t>
            </a:r>
            <a:b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21-24.12.1942 года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tankfront.ru/maps/ussr/tk24_reid_k_tatsinskoy_map_02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214422"/>
            <a:ext cx="3429024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Блок-схема: узел 4"/>
          <p:cNvSpPr/>
          <p:nvPr/>
        </p:nvSpPr>
        <p:spPr>
          <a:xfrm>
            <a:off x="8429652" y="6215082"/>
            <a:ext cx="714348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10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11" y="214290"/>
            <a:ext cx="8957745" cy="6435753"/>
          </a:xfrm>
          <a:prstGeom prst="rect">
            <a:avLst/>
          </a:prstGeom>
          <a:ln>
            <a:noFill/>
          </a:ln>
          <a:effectLst>
            <a:outerShdw blurRad="190500" sx="24000" sy="24000" algn="tl" rotWithShape="0">
              <a:srgbClr val="000000">
                <a:alpha val="1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285728"/>
            <a:ext cx="8858312" cy="43577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 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серии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боев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5 суток к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23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декабря, корпус прошедший более 240 км, подошел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станице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Тацинской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приготовился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ее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взятию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ночь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23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24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декабря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части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корпуса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наступавшие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станицу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Тацинскую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севера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скрытно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обошли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ее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запада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востока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парой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танковых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бригад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Стрелковая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бригада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готовилась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нанести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вспомогательный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удар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севера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429652" y="6215082"/>
            <a:ext cx="714348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11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-tank.ru/images/stories/blog/tanki-t-34-camouflage/tanki-t-34-camouflage-14-bi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286124"/>
            <a:ext cx="6429420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572560" cy="307183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    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Утром 24 декабря в 7:30 после удара реактивных минометов «Катюша» из состава 413-го Гвардейского минометного дивизиона. Удар был нанесен одновременно с трех сторон и через 12 часов упорного боя станица Тацинская и аэродром были захвачены.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429652" y="6215082"/>
            <a:ext cx="714348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12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uskompas.ru/albums/00361/c4wd5qvk1de40e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714348" y="4071942"/>
            <a:ext cx="3429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2786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Успеху гвардейцев-танкистов помогли местные патриоты.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Более безопасный путь (неохраняемую дорогу к аэродрому) бойцам показали пионеры Гриша Волков и Федя Игнатенко. 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ruskompas.ru/albums/00361/l01kpre98go5nlo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714776" cy="29802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Блок-схема: узел 6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s1.stc.all.kpcdn.net/putevoditel/projectid_346574/images/tild3735-6430-4834-b739-373762616435__326.jpg"/>
          <p:cNvPicPr/>
          <p:nvPr/>
        </p:nvPicPr>
        <p:blipFill>
          <a:blip r:embed="rId2">
            <a:lum bright="-19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286124"/>
            <a:ext cx="607223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305800" cy="2571768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     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последующие дни танкистам соединения пришлось выдержать тяжелые испытания в ходе борьбы с окружившими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Тацинскую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войсками противника. Они мужественно дрались с превосходящими силами врагов 6-й и 11-й танковыми дивизиями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Манштейна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429264"/>
            <a:ext cx="3500462" cy="1143008"/>
          </a:xfrm>
          <a:prstGeom prst="rect">
            <a:avLst/>
          </a:prstGeom>
          <a:noFill/>
        </p:spPr>
      </p:pic>
      <p:pic>
        <p:nvPicPr>
          <p:cNvPr id="4" name="Рисунок 3" descr="C:\Users\Admin\Desktop\Nechaev_ME.jpg"/>
          <p:cNvPicPr/>
          <p:nvPr/>
        </p:nvPicPr>
        <p:blipFill>
          <a:blip r:embed="rId3">
            <a:lum bright="-9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2143140" cy="22860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14290"/>
            <a:ext cx="5929354" cy="76438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Командир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танкового Батальона 130-й ТБ  капитан Михаил Нечаев в боях 19-26 декабря 1942 года в районе железнодорожных станций Чертково, Тацинская уничтожил большое количество живой силы и боевой техники противника, обеспечил бригаде овладение важным железнодорожным узлом.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4429132"/>
            <a:ext cx="4643469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334404" cy="571504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Погиб в бою 26 декабря 1942 года, совершив таран - врезавшись в бок  танка противника.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Похоронен в станице 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Тацинской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Указом Президиума Верховного Совета СССР от 14 февраля 1943 года за мужество и героизм капитану Нечаеву Михаилу Ефимовичу посмертно присвоено звание Героя Советского Союза.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500702"/>
            <a:ext cx="4143404" cy="114300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47863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421484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Через несколько дней после штурма станицы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Тацинской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Федя Игнатенко погиб от пули снайпера, а Гриша Волков был схвачен  и 29 декабря 1942 года расстрелян вместе с тяжелоранеными танкистами.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afe-rgs.ru/uploads/posts/2017-07/1501085080_dscn114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000372"/>
            <a:ext cx="6572296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2786082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Юные герои были посмертно награждены медалью «За отвагу».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памятнике сооруженному в 1977 году надпись «Гриша Волков и Федя Игнатенко». </a:t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 1966 года это была братская могила.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ruskompas.ru/albums/00361/4wio5sg0fgx8xnc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3" y="3571876"/>
            <a:ext cx="6929486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378621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25 декабря в составе корпуса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Баданова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оставалось в строю 58 танков: 39 средних танков Т-34 и 19 легких танков Т-70, при этом боеприпасы и ГСМ были на исходе. Утром 26 декабря в расположение корпуса при поддержке 5 танков Т-34 смогли пробиться 6 грузовиков и 5 бензовозов.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тацинский танковый рейд главное 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48" y="214290"/>
          <a:ext cx="4143404" cy="2677276"/>
        </p:xfrm>
        <a:graphic>
          <a:graphicData uri="http://schemas.openxmlformats.org/presentationml/2006/ole">
            <p:oleObj spid="_x0000_s3074" name="Изображение" r:id="rId3" imgW="9523810" imgH="5714286" progId="StaticMetafile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714620"/>
            <a:ext cx="8305800" cy="435771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Немцы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отсекшие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советский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клин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предприняли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ряд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попыток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уничтожить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прорвавшийся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корпус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Баданова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занять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аэродром.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Несколько дней шли упорные бои, силы 24 такового корпуса таили- боеприпасы и ГСМ заканчивались и подкрепления не могли пробиться к ним на помощь. 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214950"/>
            <a:ext cx="6572296" cy="1473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35824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Генерал-майор Баданов лично принимает решение о прорыве. Морозной ночью 28 декабря оставшиеся силы 24-го танкового корпуса оставив заслон из 200 добровольцев сумели нащупать слабое место в немецкой обороне и прорвались из окружения в район Ильинки, переправились через реку Быстрая и соединились с советскими частями.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998"/>
            <a:ext cx="8643998" cy="652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1.stc.all.kpcdn.net/putevoditel/projectid_346574/images/tild6263-3131-4435-b937-316331663861__igor230091713034903_.jpg"/>
          <p:cNvPicPr/>
          <p:nvPr/>
        </p:nvPicPr>
        <p:blipFill>
          <a:blip r:embed="rId2">
            <a:lum bright="-21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63" y="3571876"/>
            <a:ext cx="7572428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305800" cy="385265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Захват советскими танкистами аэродрома в станице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Тацинской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уничтожение на нем большого количества транспортных самолетов существенно усложнили снабжение немецко-фашистских войск, окруженных под Сталинградом, 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ускорили их капитуляцию.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9000"/>
          </a:blip>
          <a:srcRect/>
          <a:stretch>
            <a:fillRect/>
          </a:stretch>
        </p:blipFill>
        <p:spPr bwMode="auto">
          <a:xfrm>
            <a:off x="2000232" y="3266105"/>
            <a:ext cx="5693122" cy="3234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286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 этот подвиг 26 декабря 1942 года танковый корпус был переименован во 2-й Гвардейский, ему было присвоено наименование «Тацинский», а сам генерал Василий Баданов был награжден орденом Суворова II степени за номером один.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4463"/>
            <a:ext cx="7929618" cy="641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00504"/>
            <a:ext cx="7854696" cy="24288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500570"/>
            <a:ext cx="7967690" cy="235743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единственный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случай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когда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одному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танковому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корпусу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удалось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серьезно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повлиять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исход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Второй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мировой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войны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11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дней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ro-gorkluch.ru/wp-content/uploads/2019/08/lent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636"/>
            <a:ext cx="8286808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0"/>
            <a:ext cx="5000660" cy="507207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      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начале зимы 1942 года важнейшей задачей, стоящей перед войсками Юго-Западного фронта, было не допустить соединения главных сил противника с окруженной </a:t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Сталинградской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группи-ровкой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20200112_16245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00042"/>
            <a:ext cx="3286148" cy="3500462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1523"/>
            <a:ext cx="8715436" cy="59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Операция «УРАН»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encrypted-tbn0.gstatic.com/images?q=tbn:ANd9GcTUkmPbQk9mzFEc5U8sLA8SbTryTeT_300Dk-ukrmVuQ9DHyaL6&amp;s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4929198"/>
            <a:ext cx="3143272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342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17 декабря 1942 года в 11 ч. 30 мин. 24-й танковый корпус под командованием генерала Василия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Баданова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начал переправу через р. Дон в районах Верхнего и Нижнего Мамона прорвали фронт 8-й итальянской армии и вышли к немецкому тыловому аэродрому, который располагался в станице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Тацинской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использовался для снабжения окруженной советскими войсками армии фельдмаршала Паулюса.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rednedonskaya_nastupatelnaya_operaciya_Malyj_Saturn-1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5" y="285728"/>
            <a:ext cx="8866911" cy="6357982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bronetehnika.narod.ru/t70/t70_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14290"/>
            <a:ext cx="3143272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https://encrypted-tbn0.gstatic.com/images?q=tbn:ANd9GcTvKf84M6W-xmRiMUcte7SZ9Fh9QbS6AA4laRCF8dRADFIbIjzH&amp;s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643446"/>
            <a:ext cx="2786082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u="sng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642918"/>
            <a:ext cx="8185052" cy="5643602"/>
          </a:xfrm>
        </p:spPr>
        <p:txBody>
          <a:bodyPr>
            <a:normAutofit fontScale="85000" lnSpcReduction="10000"/>
          </a:bodyPr>
          <a:lstStyle/>
          <a:p>
            <a:r>
              <a:rPr lang="ru-RU" sz="38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Состав 24 танкового корпуса: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800" dirty="0" smtClean="0"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latin typeface="Arial" pitchFamily="34" charset="0"/>
                <a:cs typeface="Arial" pitchFamily="34" charset="0"/>
              </a:rPr>
              <a:t>-4-я гвардейская танковая бригада,</a:t>
            </a:r>
            <a:br>
              <a:rPr lang="ru-RU" sz="3800" dirty="0" smtClean="0"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latin typeface="Arial" pitchFamily="34" charset="0"/>
                <a:cs typeface="Arial" pitchFamily="34" charset="0"/>
              </a:rPr>
              <a:t>-54-я танковая бригада,</a:t>
            </a:r>
            <a:br>
              <a:rPr lang="ru-RU" sz="3800" dirty="0" smtClean="0"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latin typeface="Arial" pitchFamily="34" charset="0"/>
                <a:cs typeface="Arial" pitchFamily="34" charset="0"/>
              </a:rPr>
              <a:t>-130-я танковая бригада,</a:t>
            </a:r>
            <a:br>
              <a:rPr lang="ru-RU" sz="3800" dirty="0" smtClean="0"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latin typeface="Arial" pitchFamily="34" charset="0"/>
                <a:cs typeface="Arial" pitchFamily="34" charset="0"/>
              </a:rPr>
              <a:t>-24-я мотострелковая бригада,</a:t>
            </a:r>
            <a:br>
              <a:rPr lang="ru-RU" sz="3800" dirty="0" smtClean="0"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latin typeface="Arial" pitchFamily="34" charset="0"/>
                <a:cs typeface="Arial" pitchFamily="34" charset="0"/>
              </a:rPr>
              <a:t>-658-й зенитно-артиллерийский полк,</a:t>
            </a:r>
            <a:br>
              <a:rPr lang="ru-RU" sz="3800" dirty="0" smtClean="0"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latin typeface="Arial" pitchFamily="34" charset="0"/>
                <a:cs typeface="Arial" pitchFamily="34" charset="0"/>
              </a:rPr>
              <a:t>-413-й отдельный гвардейский минометный дивизион.</a:t>
            </a:r>
            <a:r>
              <a:rPr lang="ru-RU" sz="3800" dirty="0" smtClean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800" dirty="0" smtClean="0">
                <a:latin typeface="Arial" pitchFamily="34" charset="0"/>
                <a:cs typeface="Arial" pitchFamily="34" charset="0"/>
              </a:rPr>
            </a:br>
            <a:r>
              <a:rPr lang="ru-RU" sz="3800" dirty="0" smtClean="0">
                <a:latin typeface="Arial" pitchFamily="34" charset="0"/>
                <a:cs typeface="Arial" pitchFamily="34" charset="0"/>
              </a:rPr>
              <a:t>Укомплектованность корпуса танками составляла почти 90 %,</a:t>
            </a:r>
          </a:p>
          <a:p>
            <a:r>
              <a:rPr lang="ru-RU" sz="3800" dirty="0" smtClean="0">
                <a:latin typeface="Arial" pitchFamily="34" charset="0"/>
                <a:cs typeface="Arial" pitchFamily="34" charset="0"/>
              </a:rPr>
              <a:t>автотранспортом — 50 %,</a:t>
            </a:r>
          </a:p>
          <a:p>
            <a:r>
              <a:rPr lang="ru-RU" sz="3800" dirty="0" smtClean="0">
                <a:latin typeface="Arial" pitchFamily="34" charset="0"/>
                <a:cs typeface="Arial" pitchFamily="34" charset="0"/>
              </a:rPr>
              <a:t>а личным составом — 70 %. 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io.ua/img_su/large/0259/48/02594842_n9.jpg"/>
          <p:cNvPicPr>
            <a:picLocks noChangeAspect="1" noChangeArrowheads="1"/>
          </p:cNvPicPr>
          <p:nvPr/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 rot="20881730">
            <a:off x="348563" y="1155939"/>
            <a:ext cx="814393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142984"/>
            <a:ext cx="8572560" cy="4000527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     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Каждая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танковая бригада состояла из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2-х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танковых и одного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мотострелкового батальонов, артиллерийской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батареи и роты управления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мотострелковой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бригады входили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мотострелковых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батальона,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артиллерийский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зенитный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артиллерийский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дивизионы, минометная батарея и рота управления.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urasian-defence.ru/sites/default/files/DS/Stalin/bitva_pod_moskvoy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571876"/>
            <a:ext cx="6429419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8324880" cy="435771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kern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период подготовки к наступлению с армейских складов были доставлены возимые запасы боеприпасов, горюче-смазочных материалов и продовольствия.</a:t>
            </a:r>
            <a:br>
              <a:rPr lang="ru-RU" sz="3600" kern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kern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 началу операции корпус имел два комплекта боеприпасов всех видов, две заправки ГСМ и пять </a:t>
            </a:r>
            <a:r>
              <a:rPr lang="ru-RU" sz="3600" kern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сутодач</a:t>
            </a:r>
            <a:r>
              <a:rPr lang="ru-RU" sz="3600" kern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продовольствия.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358214" y="6208812"/>
            <a:ext cx="785786" cy="649188"/>
          </a:xfrm>
          <a:prstGeom prst="flowChartConnector">
            <a:avLst/>
          </a:prstGeom>
          <a:solidFill>
            <a:srgbClr val="FF000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1305</TotalTime>
  <Words>369</Words>
  <Application>Microsoft Office PowerPoint</Application>
  <PresentationFormat>Экран (4:3)</PresentationFormat>
  <Paragraphs>59</Paragraphs>
  <Slides>25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Бумажная</vt:lpstr>
      <vt:lpstr>Изображение</vt:lpstr>
      <vt:lpstr>Неизвестные герои Великой Отечественной войны и их подвиги.</vt:lpstr>
      <vt:lpstr>Слайд 2</vt:lpstr>
      <vt:lpstr>        В начале зимы 1942 года важнейшей задачей, стоящей перед войсками Юго-Западного фронта, было не допустить соединения главных сил противника с окруженной  Сталинградской группи-ровкой.</vt:lpstr>
      <vt:lpstr>Операция «УРАН»</vt:lpstr>
      <vt:lpstr>         </vt:lpstr>
      <vt:lpstr>Слайд 6</vt:lpstr>
      <vt:lpstr>                </vt:lpstr>
      <vt:lpstr>       Каждая танковая бригада состояла из 2-х танковых и одного мотострелкового батальонов, артиллерийской батареи и роты управления.  В состав мотострелковой бригады входили 3 мотострелковых батальона, артиллерийский и зенитный артиллерийский дивизионы, минометная батарея и рота управления.</vt:lpstr>
      <vt:lpstr>             В период подготовки к наступлению с армейских складов были доставлены возимые запасы боеприпасов, горюче-смазочных материалов и продовольствия.  К началу операции корпус имел два комплекта боеприпасов всех видов, две заправки ГСМ и пять сутодач продовольствия. </vt:lpstr>
      <vt:lpstr> Действия 24 танкового корпуса  21-24.12.1942 года</vt:lpstr>
      <vt:lpstr>                                 После серии боев за 5 суток к 23 декабря, корпус прошедший более 240 км, подошел к станице Тацинской и приготовился к ее взятию. В ночь с 23 на 24 декабря части корпуса, наступавшие на станицу Тацинскую с севера, скрытно обошли ее с запада и востока парой танковых бригад. Стрелковая бригада готовилась нанести вспомогательный удар с севера.</vt:lpstr>
      <vt:lpstr>           Утром 24 декабря в 7:30 после удара реактивных минометов «Катюша» из состава 413-го Гвардейского минометного дивизиона. Удар был нанесен одновременно с трех сторон и через 12 часов упорного боя станица Тацинская и аэродром были захвачены.</vt:lpstr>
      <vt:lpstr>          Успеху гвардейцев-танкистов помогли местные патриоты.  Более безопасный путь (неохраняемую дорогу к аэродрому) бойцам показали пионеры Гриша Волков и Федя Игнатенко. </vt:lpstr>
      <vt:lpstr>      В последующие дни танкистам соединения пришлось выдержать тяжелые испытания в ходе борьбы с окружившими Тацинскую войсками противника. Они мужественно дрались с превосходящими силами врагов 6-й и 11-й танковыми дивизиями Манштейна. </vt:lpstr>
      <vt:lpstr>                   Командир танкового Батальона 130-й ТБ  капитан Михаил Нечаев в боях 19-26 декабря 1942 года в районе железнодорожных станций Чертково, Тацинская уничтожил большое количество живой силы и боевой техники противника, обеспечил бригаде овладение важным железнодорожным узлом.    </vt:lpstr>
      <vt:lpstr>               Погиб в бою 26 декабря 1942 года, совершив таран - врезавшись в бок  танка противника.         Похоронен в станице Тацинской.  Указом Президиума Верховного Совета СССР от 14 февраля 1943 года за мужество и героизм капитану Нечаеву Михаилу Ефимовичу посмертно присвоено звание Героя Советского Союза.  </vt:lpstr>
      <vt:lpstr> </vt:lpstr>
      <vt:lpstr>     Юные герои были посмертно награждены медалью «За отвагу». На памятнике сооруженному в 1977 году надпись «Гриша Волков и Федя Игнатенко».  До 1966 года это была братская могила.</vt:lpstr>
      <vt:lpstr>        К 25 декабря в составе корпуса Баданова оставалось в строю 58 танков: 39 средних танков Т-34 и 19 легких танков Т-70, при этом боеприпасы и ГСМ были на исходе. Утром 26 декабря в расположение корпуса при поддержке 5 танков Т-34 смогли пробиться 6 грузовиков и 5 бензовозов. </vt:lpstr>
      <vt:lpstr>        Немцы, отсекшие советский клин, предприняли ряд попыток уничтожить прорвавшийся корпус Баданова и занять аэродром.  Несколько дней шли упорные бои, силы 24 такового корпуса таили- боеприпасы и ГСМ заканчивались и подкрепления не могли пробиться к ним на помощь.  </vt:lpstr>
      <vt:lpstr>   </vt:lpstr>
      <vt:lpstr>  </vt:lpstr>
      <vt:lpstr>            Захват советскими танкистами аэродрома в станице Тацинской и уничтожение на нем большого количества транспортных самолетов существенно усложнили снабжение немецко-фашистских войск, окруженных под Сталинградом,  и ускорили их капитуляцию. </vt:lpstr>
      <vt:lpstr>Слайд 24</vt:lpstr>
      <vt:lpstr>                   Это единственный случай, когда одному танковому корпусу удалось так серьезно повлиять на ход и исход Второй мировой войны всего за 11 дней.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VP-ksr</dc:creator>
  <cp:lastModifiedBy>VP-ksr</cp:lastModifiedBy>
  <cp:revision>199</cp:revision>
  <dcterms:created xsi:type="dcterms:W3CDTF">2020-01-09T11:05:50Z</dcterms:created>
  <dcterms:modified xsi:type="dcterms:W3CDTF">2020-01-16T14:06:55Z</dcterms:modified>
</cp:coreProperties>
</file>