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15" r:id="rId3"/>
    <p:sldId id="316" r:id="rId4"/>
    <p:sldId id="317" r:id="rId5"/>
    <p:sldId id="300" r:id="rId6"/>
    <p:sldId id="285" r:id="rId7"/>
    <p:sldId id="286" r:id="rId8"/>
    <p:sldId id="287" r:id="rId9"/>
    <p:sldId id="319" r:id="rId10"/>
    <p:sldId id="28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5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0648"/>
            <a:ext cx="80648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бюджетного общеобразовательного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учреждения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Элистинский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технический 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лицей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Волонтерский отряд лицея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««Твори добро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2022/2023 учебный год </a:t>
            </a:r>
          </a:p>
        </p:txBody>
      </p:sp>
      <p:pic>
        <p:nvPicPr>
          <p:cNvPr id="19458" name="Picture 2" descr="https://sun9-38.userapi.com/impg/sFf_i_u1G68JaSd6ISlW76u5qVIDv1I5rXkBlA/llHcp8twCv0.jpg?size=1080x582&amp;quality=95&amp;sign=1627a8f6e395c294e3d7fdd9f26ffe6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78075"/>
            <a:ext cx="7526775" cy="405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4031" t="15082" r="4145" b="17583"/>
          <a:stretch>
            <a:fillRect/>
          </a:stretch>
        </p:blipFill>
        <p:spPr bwMode="auto">
          <a:xfrm>
            <a:off x="1235311" y="0"/>
            <a:ext cx="7908689" cy="681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3212976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849694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</a:t>
            </a:r>
            <a:r>
              <a:rPr lang="ru-RU" sz="1600" dirty="0" smtClean="0"/>
              <a:t>МБОУ «ЭТЛ» волонтёрский </a:t>
            </a:r>
            <a:r>
              <a:rPr lang="ru-RU" sz="1600" dirty="0"/>
              <a:t>отряд действует уже не один год. Волонтёрский отряд организует свою работу на таких основополагающих принципах как гуманность, беспристрастность, нейтральность, независимость, добровольность, единство и универсальность. Волонтёрский отряд призван воспитывать подростков в духе гуманного отношения к людям, защищать их жизнь и здоровье, обеспечивать уважение к человеческой личности, способствовать воспитанию патриотизма и активной жизненной позиции. В течение года отряд руководствовался следующими целями и задачами:</a:t>
            </a:r>
          </a:p>
          <a:p>
            <a:r>
              <a:rPr lang="ru-RU" sz="1600" dirty="0"/>
              <a:t> Цели: </a:t>
            </a:r>
          </a:p>
          <a:p>
            <a:r>
              <a:rPr lang="ru-RU" sz="1600" dirty="0"/>
              <a:t>- Оказать позитивное влияние на сверстников при выборе ими жизненных ценностей.  </a:t>
            </a:r>
          </a:p>
          <a:p>
            <a:r>
              <a:rPr lang="ru-RU" sz="1600" dirty="0"/>
              <a:t>-Апробация новых форм организации занятости детей для развития их самостоятельной познавательной деятельности, профилактики вредных привычек, воспитания здорового образа жизни.  </a:t>
            </a:r>
          </a:p>
          <a:p>
            <a:r>
              <a:rPr lang="ru-RU" sz="1600" dirty="0"/>
              <a:t>-Развитие волонтерского движения в школе, формирование позитивных установок учащихся на добровольческую деятельность.</a:t>
            </a:r>
          </a:p>
          <a:p>
            <a:r>
              <a:rPr lang="ru-RU" sz="1600" dirty="0"/>
              <a:t> Задачи:  </a:t>
            </a:r>
          </a:p>
          <a:p>
            <a:r>
              <a:rPr lang="ru-RU" sz="1600" dirty="0"/>
              <a:t>Показать преимущества здорового образа жизни на личном примере.</a:t>
            </a:r>
          </a:p>
          <a:p>
            <a:r>
              <a:rPr lang="ru-RU" sz="1600" dirty="0"/>
              <a:t>-  Пропагандировать здоровый образ жизни (при помощи акций, </a:t>
            </a:r>
            <a:r>
              <a:rPr lang="ru-RU" sz="1600" dirty="0" err="1"/>
              <a:t>тренинговых</a:t>
            </a:r>
            <a:r>
              <a:rPr lang="ru-RU" sz="1600" dirty="0"/>
              <a:t> занятий, тематических выступлений, конкурсов и др.) </a:t>
            </a:r>
          </a:p>
          <a:p>
            <a:r>
              <a:rPr lang="ru-RU" sz="1600" dirty="0"/>
              <a:t> Сформировать сплоченный деятельный коллектив волонтеров.</a:t>
            </a:r>
          </a:p>
          <a:p>
            <a:r>
              <a:rPr lang="ru-RU" sz="1600" dirty="0"/>
              <a:t>-  Возродить идею шефства как средства распространения волонтерского движения.</a:t>
            </a:r>
          </a:p>
          <a:p>
            <a:r>
              <a:rPr lang="ru-RU" sz="1600" dirty="0"/>
              <a:t>-Создать условия, позволяющие ученикам своими силами вести работу, направленную на снижение уровня потребления алкоголизма, </a:t>
            </a:r>
            <a:r>
              <a:rPr lang="ru-RU" sz="1600" dirty="0" err="1"/>
              <a:t>табакокурения</a:t>
            </a:r>
            <a:r>
              <a:rPr lang="ru-RU" sz="1600" dirty="0"/>
              <a:t> , ПАВ в подростковой среде. </a:t>
            </a:r>
          </a:p>
          <a:p>
            <a:r>
              <a:rPr lang="ru-RU" sz="1600" dirty="0"/>
              <a:t>-Предоставлять подросткам информации о здоровом образе жизни;</a:t>
            </a:r>
          </a:p>
        </p:txBody>
      </p:sp>
    </p:spTree>
    <p:extLst>
      <p:ext uri="{BB962C8B-B14F-4D97-AF65-F5344CB8AC3E}">
        <p14:creationId xmlns:p14="http://schemas.microsoft.com/office/powerpoint/2010/main" val="39126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Участниками движения были – активные обучающиеся </a:t>
            </a:r>
            <a:r>
              <a:rPr lang="ru-RU" dirty="0" smtClean="0"/>
              <a:t>лицея 8-11 классов. </a:t>
            </a:r>
            <a:r>
              <a:rPr lang="ru-RU" dirty="0"/>
              <a:t>Принципами деятельности участников волонтёрского движения являлись:</a:t>
            </a:r>
          </a:p>
          <a:p>
            <a:r>
              <a:rPr lang="ru-RU" dirty="0"/>
              <a:t> 1.Законность.</a:t>
            </a:r>
          </a:p>
          <a:p>
            <a:r>
              <a:rPr lang="ru-RU" dirty="0"/>
              <a:t> 2.Добровольность.</a:t>
            </a:r>
          </a:p>
          <a:p>
            <a:r>
              <a:rPr lang="ru-RU" dirty="0"/>
              <a:t> 3.Осознание членами волонтёрского движения личностной и социальной значимости своей деятельности.</a:t>
            </a:r>
          </a:p>
          <a:p>
            <a:r>
              <a:rPr lang="ru-RU" dirty="0"/>
              <a:t> 4.Непрерывность и систематичность проводимой работы. </a:t>
            </a:r>
          </a:p>
          <a:p>
            <a:r>
              <a:rPr lang="ru-RU" dirty="0"/>
              <a:t>5.Гласность.</a:t>
            </a:r>
          </a:p>
          <a:p>
            <a:r>
              <a:rPr lang="ru-RU" dirty="0"/>
              <a:t> 6.Самоуправление.</a:t>
            </a:r>
          </a:p>
          <a:p>
            <a:r>
              <a:rPr lang="ru-RU" dirty="0"/>
              <a:t>Волонтёры в течение года работали по основным направлениям деятельности</a:t>
            </a:r>
          </a:p>
          <a:p>
            <a:r>
              <a:rPr lang="ru-RU" dirty="0"/>
              <a:t> 1.Разработка предложений по формированию приоритетных направлений деятельности волонтёрского движения.</a:t>
            </a:r>
          </a:p>
          <a:p>
            <a:r>
              <a:rPr lang="ru-RU" dirty="0"/>
              <a:t>2.Участие в организации и проведении мероприятий, направленных на профилактику наркомании и других асоциальных явлений, пропаганду здорового образа жизни. </a:t>
            </a:r>
          </a:p>
          <a:p>
            <a:r>
              <a:rPr lang="ru-RU" dirty="0"/>
              <a:t> 3.Члены волонтёрского отряда приняли активное участия в пропаганде антинаркотических идей (разработка и распространение наглядных материалов: закладок, буклетов, листовок, выпуск тематических школьных газет и т.д.)</a:t>
            </a:r>
          </a:p>
        </p:txBody>
      </p:sp>
    </p:spTree>
    <p:extLst>
      <p:ext uri="{BB962C8B-B14F-4D97-AF65-F5344CB8AC3E}">
        <p14:creationId xmlns:p14="http://schemas.microsoft.com/office/powerpoint/2010/main" val="193228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76672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Мероприятия, которые были проведены волонтёрами  по их инициативе: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 err="1"/>
              <a:t>Акция«Добро</a:t>
            </a:r>
            <a:r>
              <a:rPr lang="ru-RU" dirty="0"/>
              <a:t>»</a:t>
            </a:r>
          </a:p>
          <a:p>
            <a:r>
              <a:rPr lang="ru-RU" dirty="0"/>
              <a:t>Беседа на </a:t>
            </a:r>
            <a:r>
              <a:rPr lang="ru-RU" dirty="0" err="1"/>
              <a:t>тему«Друзья</a:t>
            </a:r>
            <a:r>
              <a:rPr lang="ru-RU" dirty="0"/>
              <a:t> и враги твоего здоровья»</a:t>
            </a:r>
          </a:p>
          <a:p>
            <a:r>
              <a:rPr lang="ru-RU" dirty="0"/>
              <a:t>Акция добрых </a:t>
            </a:r>
            <a:r>
              <a:rPr lang="ru-RU" dirty="0" err="1"/>
              <a:t>дел</a:t>
            </a:r>
            <a:r>
              <a:rPr lang="ru-RU" i="1" dirty="0" err="1"/>
              <a:t>«Доброта</a:t>
            </a:r>
            <a:r>
              <a:rPr lang="ru-RU" i="1" dirty="0"/>
              <a:t> вокруг нас</a:t>
            </a:r>
            <a:r>
              <a:rPr lang="ru-RU" dirty="0"/>
              <a:t>»</a:t>
            </a:r>
          </a:p>
          <a:p>
            <a:r>
              <a:rPr lang="ru-RU" dirty="0"/>
              <a:t>Акция, посвященная	 Международному дню пожилых людей</a:t>
            </a:r>
            <a:r>
              <a:rPr lang="ru-RU" i="1" dirty="0"/>
              <a:t> </a:t>
            </a:r>
            <a:endParaRPr lang="ru-RU" dirty="0"/>
          </a:p>
          <a:p>
            <a:r>
              <a:rPr lang="ru-RU" dirty="0" err="1"/>
              <a:t>Месячник«Молодежь</a:t>
            </a:r>
            <a:r>
              <a:rPr lang="ru-RU" dirty="0"/>
              <a:t> выбирает ЗОЖ»</a:t>
            </a:r>
          </a:p>
          <a:p>
            <a:r>
              <a:rPr lang="ru-RU" dirty="0"/>
              <a:t>Распространение	памяток,	буклетов</a:t>
            </a:r>
          </a:p>
          <a:p>
            <a:r>
              <a:rPr lang="ru-RU" dirty="0"/>
              <a:t>«Молодежь	выбирает	ЗОЖ»,  	«Азбука здоровья»</a:t>
            </a:r>
          </a:p>
          <a:p>
            <a:r>
              <a:rPr lang="ru-RU" dirty="0"/>
              <a:t>Акция, посвященная  всемирному ДНЮ Борьбы со СПИДом   «Дети-против  СПИДА»</a:t>
            </a:r>
          </a:p>
          <a:p>
            <a:r>
              <a:rPr lang="ru-RU" dirty="0" err="1"/>
              <a:t>Акция«Мы</a:t>
            </a:r>
            <a:r>
              <a:rPr lang="ru-RU" dirty="0"/>
              <a:t> дарим мамам улыбку»</a:t>
            </a:r>
          </a:p>
          <a:p>
            <a:r>
              <a:rPr lang="ru-RU" dirty="0"/>
              <a:t>Международный День отказа </a:t>
            </a:r>
            <a:r>
              <a:rPr lang="ru-RU" dirty="0" err="1"/>
              <a:t>откурения</a:t>
            </a:r>
            <a:r>
              <a:rPr lang="ru-RU" dirty="0"/>
              <a:t> «Время развеять дым»</a:t>
            </a:r>
          </a:p>
          <a:p>
            <a:r>
              <a:rPr lang="ru-RU" dirty="0"/>
              <a:t>Конкурс </a:t>
            </a:r>
            <a:r>
              <a:rPr lang="ru-RU" dirty="0" err="1"/>
              <a:t>плакатов«Дадим</a:t>
            </a:r>
            <a:r>
              <a:rPr lang="ru-RU" dirty="0"/>
              <a:t> себе шанс»</a:t>
            </a:r>
          </a:p>
          <a:p>
            <a:r>
              <a:rPr lang="ru-RU" dirty="0"/>
              <a:t>Акция «Чистая квартира»	(адресная помощь престарелым людям)</a:t>
            </a:r>
          </a:p>
          <a:p>
            <a:r>
              <a:rPr lang="ru-RU" dirty="0"/>
              <a:t>Конкурс </a:t>
            </a:r>
            <a:r>
              <a:rPr lang="ru-RU" dirty="0" err="1"/>
              <a:t>буклетов«Вредные</a:t>
            </a:r>
            <a:r>
              <a:rPr lang="ru-RU" dirty="0"/>
              <a:t> привычки нас губят»</a:t>
            </a:r>
          </a:p>
          <a:p>
            <a:r>
              <a:rPr lang="ru-RU" dirty="0"/>
              <a:t>Интеллектуальные игры «Здоровье-это здорово»</a:t>
            </a:r>
          </a:p>
          <a:p>
            <a:r>
              <a:rPr lang="ru-RU" dirty="0" err="1"/>
              <a:t>Акция«Неделя</a:t>
            </a:r>
            <a:r>
              <a:rPr lang="ru-RU" dirty="0"/>
              <a:t> добра»</a:t>
            </a:r>
          </a:p>
          <a:p>
            <a:r>
              <a:rPr lang="ru-RU" dirty="0"/>
              <a:t>Акция </a:t>
            </a:r>
            <a:r>
              <a:rPr lang="ru-RU" i="1" dirty="0"/>
              <a:t>«Георгиевская ленточка»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Праздничный концерт «Этот День Победы!»</a:t>
            </a:r>
          </a:p>
        </p:txBody>
      </p:sp>
    </p:spTree>
    <p:extLst>
      <p:ext uri="{BB962C8B-B14F-4D97-AF65-F5344CB8AC3E}">
        <p14:creationId xmlns:p14="http://schemas.microsoft.com/office/powerpoint/2010/main" val="365645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79.userapi.com/impg/AZvkBD1q-eBA7Oj3z32M-6vHQ1B2dwlRGormsQ/NzqsZaT2AG8.jpg?size=1600x1200&amp;quality=95&amp;sign=0e79b76f4c7fae725a55752e9c87a5c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7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59.userapi.com/impg/AnjBnvra2yMSh63OWHM7V0mCwCxq94D-aXKaVQ/FeRhZyqHf0c.jpg?size=1600x1200&amp;quality=95&amp;sign=6a588e62ff84771cc6055084518dd14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47" y="3660986"/>
            <a:ext cx="4310311" cy="3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.ytimg.com/vi/QOSXibotlQE/maxres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" t="19117" r="-960" b="28474"/>
          <a:stretch/>
        </p:blipFill>
        <p:spPr bwMode="auto">
          <a:xfrm>
            <a:off x="4995245" y="388188"/>
            <a:ext cx="3687055" cy="108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12.userapi.com/impg/jG0oBGmiRkJMU5EBqD2bwM2G1q-hwOtDwre1yw/MJYr6pNo9KI.jpg?size=1200x1600&amp;quality=95&amp;sign=8a471de38d11a67218ee321ecba7e742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113" y="2420888"/>
            <a:ext cx="3194085" cy="42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52772" y="15576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Мастер-класс </a:t>
            </a:r>
            <a:r>
              <a:rPr lang="ru-RU" dirty="0"/>
              <a:t>по оказанию первой медицинской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9216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ФОТО 2021-2022\фото 2022-2023\puXswWwo8sU.jpg"/>
          <p:cNvPicPr>
            <a:picLocks noChangeAspect="1" noChangeArrowheads="1"/>
          </p:cNvPicPr>
          <p:nvPr/>
        </p:nvPicPr>
        <p:blipFill>
          <a:blip r:embed="rId2" cstate="print"/>
          <a:srcRect b="18232"/>
          <a:stretch>
            <a:fillRect/>
          </a:stretch>
        </p:blipFill>
        <p:spPr bwMode="auto">
          <a:xfrm>
            <a:off x="5364088" y="116632"/>
            <a:ext cx="3313060" cy="2696074"/>
          </a:xfrm>
          <a:prstGeom prst="rect">
            <a:avLst/>
          </a:prstGeom>
          <a:noFill/>
        </p:spPr>
      </p:pic>
      <p:pic>
        <p:nvPicPr>
          <p:cNvPr id="7172" name="Picture 4" descr="C:\Users\1\Desktop\ФОТО 2021-2022\фото 2022-2023\s2ZPxpN06j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905235"/>
            <a:ext cx="2808312" cy="1801338"/>
          </a:xfrm>
          <a:prstGeom prst="rect">
            <a:avLst/>
          </a:prstGeom>
          <a:noFill/>
        </p:spPr>
      </p:pic>
      <p:pic>
        <p:nvPicPr>
          <p:cNvPr id="7173" name="Picture 5" descr="C:\Users\1\Desktop\ФОТО 2021-2022\фото 2022-2023\wTYmwBOzNz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8640"/>
            <a:ext cx="3816424" cy="3816424"/>
          </a:xfrm>
          <a:prstGeom prst="rect">
            <a:avLst/>
          </a:prstGeom>
          <a:noFill/>
        </p:spPr>
      </p:pic>
      <p:pic>
        <p:nvPicPr>
          <p:cNvPr id="7174" name="Picture 6" descr="C:\Users\1\Desktop\ФОТО 2021-2022\фото 2022-2023\HPEJu8Nhl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924944"/>
            <a:ext cx="3816424" cy="3816424"/>
          </a:xfrm>
          <a:prstGeom prst="rect">
            <a:avLst/>
          </a:prstGeom>
          <a:noFill/>
        </p:spPr>
      </p:pic>
      <p:pic>
        <p:nvPicPr>
          <p:cNvPr id="7171" name="Picture 3" descr="C:\Users\1\Desktop\ФОТО 2021-2022\фото 2022-2023\sMXs17ngHd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77072"/>
            <a:ext cx="2448272" cy="1836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ФОТО 2021-2022\фото 2022-2023\yFEPRA_GGW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224469" cy="3168352"/>
          </a:xfrm>
          <a:prstGeom prst="rect">
            <a:avLst/>
          </a:prstGeom>
          <a:noFill/>
        </p:spPr>
      </p:pic>
      <p:pic>
        <p:nvPicPr>
          <p:cNvPr id="8195" name="Picture 3" descr="C:\Users\1\Desktop\ФОТО 2021-2022\фото 2022-2023\PcvaCWP9ZP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6632"/>
            <a:ext cx="4247117" cy="3185338"/>
          </a:xfrm>
          <a:prstGeom prst="rect">
            <a:avLst/>
          </a:prstGeom>
          <a:noFill/>
        </p:spPr>
      </p:pic>
      <p:pic>
        <p:nvPicPr>
          <p:cNvPr id="8196" name="Picture 4" descr="C:\Users\1\Desktop\ФОТО 2021-2022\фото 2022-2023\tmPGU56Efj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517" y="3501008"/>
            <a:ext cx="4128459" cy="3096344"/>
          </a:xfrm>
          <a:prstGeom prst="rect">
            <a:avLst/>
          </a:prstGeom>
          <a:noFill/>
        </p:spPr>
      </p:pic>
      <p:pic>
        <p:nvPicPr>
          <p:cNvPr id="8198" name="Picture 6" descr="C:\Users\1\Desktop\ФОТО 2021-2022\фото 2022-2023\M5E79_-49H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4176464" cy="3122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ФОТО 2021-2022\фото 2022-2023\XksZrofABo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680519" cy="340237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7464" t="38212" r="25846" b="19066"/>
          <a:stretch>
            <a:fillRect/>
          </a:stretch>
        </p:blipFill>
        <p:spPr bwMode="auto">
          <a:xfrm>
            <a:off x="179512" y="3933056"/>
            <a:ext cx="46805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0084" t="18903" r="20844" b="13887"/>
          <a:stretch>
            <a:fillRect/>
          </a:stretch>
        </p:blipFill>
        <p:spPr bwMode="auto">
          <a:xfrm>
            <a:off x="5076056" y="277930"/>
            <a:ext cx="3672408" cy="21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21081" t="17489" r="23407" b="20049"/>
          <a:stretch>
            <a:fillRect/>
          </a:stretch>
        </p:blipFill>
        <p:spPr bwMode="auto">
          <a:xfrm>
            <a:off x="5076056" y="2492896"/>
            <a:ext cx="37444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l="22029" t="30007" r="22646" b="19982"/>
          <a:stretch>
            <a:fillRect/>
          </a:stretch>
        </p:blipFill>
        <p:spPr bwMode="auto">
          <a:xfrm>
            <a:off x="5076056" y="4725144"/>
            <a:ext cx="3744416" cy="194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91680" y="3645024"/>
            <a:ext cx="2368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Мероприятия с родителями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Работа в волонтерском отряде помогает ребятам поменяться внутренне, и даже внешне. Взгляд из равнодушного превратится в горящий и заинтересованный. Сам подросток обретет самоуважение, становится уверенным. В дальнейшей жизни им проще будет общаться, взаимодействовать и включаться в любую деятельность, они будут уметь оказывать положительное влияние на людей, легко занимать лидерские позиции, проявлять в то же время толерантность и уважение к окружающим. В процессе деятельности волонтеры учатся взаимодействовать с внешним миром, во-первых, получая воздействие извне, получая информацию, знания, обучаясь и развивая личностные качества. Во-вторых, взаимодействуя между собой в процессе деятельности, приобретают умения работать в команде, учатся разрешать конфликты, включаться в проект, несут ответственность Если что-то по началу не получается - не расстраиваемся, всё обязательно получится. Главное - желание и интерес, а остальное – верьте, приложится! </a:t>
            </a:r>
          </a:p>
          <a:p>
            <a:r>
              <a:rPr lang="ru-RU" dirty="0"/>
              <a:t>Профилактическая, просветительская деятельность проходила в форме бесед, встреч, круглых столов, акций, проектов, тренингов. Выполненные работы волонтеры фиксировали в фотоотчетах, информация в социальных сетях ВК.</a:t>
            </a:r>
          </a:p>
          <a:p>
            <a:r>
              <a:rPr lang="ru-RU" dirty="0"/>
              <a:t>Цели и задачи, поставленные на учебный год, волонтеры отряда «Импульс» выполнили. Реализованы все социально – значимые проекты и акции.</a:t>
            </a:r>
          </a:p>
          <a:p>
            <a:r>
              <a:rPr lang="ru-RU" dirty="0"/>
              <a:t>В плане на следующий учебный год наш отряд считает, что пропаганду здорового образа жизни среди учащихся необходимо продолжить и в следующем учебном году.</a:t>
            </a:r>
          </a:p>
        </p:txBody>
      </p:sp>
    </p:spTree>
    <p:extLst>
      <p:ext uri="{BB962C8B-B14F-4D97-AF65-F5344CB8AC3E}">
        <p14:creationId xmlns:p14="http://schemas.microsoft.com/office/powerpoint/2010/main" val="10484532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609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DEPO</cp:lastModifiedBy>
  <cp:revision>25</cp:revision>
  <dcterms:created xsi:type="dcterms:W3CDTF">2022-11-24T14:08:20Z</dcterms:created>
  <dcterms:modified xsi:type="dcterms:W3CDTF">2024-01-22T14:16:13Z</dcterms:modified>
</cp:coreProperties>
</file>