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95" r:id="rId2"/>
    <p:sldId id="334" r:id="rId3"/>
    <p:sldId id="348" r:id="rId4"/>
    <p:sldId id="349" r:id="rId5"/>
    <p:sldId id="352" r:id="rId6"/>
    <p:sldId id="350" r:id="rId7"/>
    <p:sldId id="351" r:id="rId8"/>
    <p:sldId id="353" r:id="rId9"/>
    <p:sldId id="354" r:id="rId10"/>
    <p:sldId id="356" r:id="rId11"/>
    <p:sldId id="358" r:id="rId12"/>
    <p:sldId id="357" r:id="rId13"/>
    <p:sldId id="347" r:id="rId14"/>
  </p:sldIdLst>
  <p:sldSz cx="12192000" cy="6858000"/>
  <p:notesSz cx="6761163" cy="9942513"/>
  <p:embeddedFontLst>
    <p:embeddedFont>
      <p:font typeface="Monotype Corsiva" pitchFamily="66" charset="0"/>
      <p:italic r:id="rId16"/>
    </p:embeddedFon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Montserrat" charset="-52"/>
      <p:regular r:id="rId21"/>
      <p:bold r:id="rId22"/>
      <p:italic r:id="rId23"/>
      <p:boldItalic r:id="rId24"/>
    </p:embeddedFont>
    <p:embeddedFont>
      <p:font typeface="Century Schoolbook" pitchFamily="18" charset="0"/>
      <p:regular r:id="rId25"/>
      <p:bold r:id="rId26"/>
      <p:italic r:id="rId27"/>
      <p:boldItalic r:id="rId28"/>
    </p:embeddedFont>
    <p:embeddedFont>
      <p:font typeface="Cambria" pitchFamily="18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9" roundtripDataSignature="AMtx7mi9UBovmY4iNpKhDI8WJPxHsutL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000066"/>
    <a:srgbClr val="CAE8AA"/>
    <a:srgbClr val="A9FA26"/>
    <a:srgbClr val="CCFF99"/>
    <a:srgbClr val="CCFFFF"/>
    <a:srgbClr val="CCECFF"/>
    <a:srgbClr val="137D05"/>
    <a:srgbClr val="FFD9CE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 autoAdjust="0"/>
    <p:restoredTop sz="94662" autoAdjust="0"/>
  </p:normalViewPr>
  <p:slideViewPr>
    <p:cSldViewPr snapToGrid="0">
      <p:cViewPr>
        <p:scale>
          <a:sx n="70" d="100"/>
          <a:sy n="70" d="100"/>
        </p:scale>
        <p:origin x="-348" y="-73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59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29837" cy="498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29761" y="0"/>
            <a:ext cx="2929837" cy="498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98463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3662"/>
            <a:ext cx="2929837" cy="498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02653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9976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sldNum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2"/>
          </p:nvPr>
        </p:nvSpPr>
        <p:spPr>
          <a:xfrm>
            <a:off x="6172201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sldNum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1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2"/>
          </p:nvPr>
        </p:nvSpPr>
        <p:spPr>
          <a:xfrm>
            <a:off x="839789" y="2057400"/>
            <a:ext cx="393223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1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839789" y="2057400"/>
            <a:ext cx="393223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5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ldNum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bro.ru/organizations/113464/info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dmmegion.ru/city/volunteers/news/index.php?ELEMENT_ID=36917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gar86.tmweb.ru/about/news/mezhdunarodnaya-premiya-myvmeste/?sphrase_id=8887" TargetMode="External"/><Relationship Id="rId5" Type="http://schemas.openxmlformats.org/officeDocument/2006/relationships/hyperlink" Target="https://gar86.tmweb.ru/about/nashi-dostizheniya/6921/" TargetMode="External"/><Relationship Id="rId4" Type="http://schemas.openxmlformats.org/officeDocument/2006/relationships/hyperlink" Target="https://smarteka.com/contest/practice/komputernaa-gramotnost-dla-pozilyh-grazdan-na-dom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0">
              <a:schemeClr val="bg1">
                <a:lumMod val="95000"/>
              </a:schemeClr>
            </a:gs>
            <a:gs pos="59000">
              <a:schemeClr val="accent2">
                <a:lumMod val="75000"/>
              </a:schemeClr>
            </a:gs>
            <a:gs pos="42000">
              <a:srgbClr val="5C84CD">
                <a:lumMod val="82000"/>
                <a:lumOff val="18000"/>
                <a:alpha val="84000"/>
              </a:srgbClr>
            </a:gs>
            <a:gs pos="73000">
              <a:srgbClr val="FF0000">
                <a:alpha val="82000"/>
                <a:lumMod val="99000"/>
                <a:lumOff val="1000"/>
              </a:srgb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omichevaDV\Desktop\Мегионский КЦСОН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9" y="317783"/>
            <a:ext cx="1406143" cy="135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" t="205" r="-1" b="87383"/>
          <a:stretch/>
        </p:blipFill>
        <p:spPr bwMode="auto">
          <a:xfrm>
            <a:off x="0" y="0"/>
            <a:ext cx="3314700" cy="33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3" t="87488"/>
          <a:stretch/>
        </p:blipFill>
        <p:spPr bwMode="auto">
          <a:xfrm flipV="1">
            <a:off x="0" y="6555433"/>
            <a:ext cx="2871416" cy="30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96;p1"/>
          <p:cNvSpPr/>
          <p:nvPr/>
        </p:nvSpPr>
        <p:spPr>
          <a:xfrm>
            <a:off x="1453372" y="414982"/>
            <a:ext cx="9778751" cy="1054106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00B0F0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pic>
        <p:nvPicPr>
          <p:cNvPr id="1026" name="Picture 2" descr="https://www.gorod3466.ru/upload/for_news/df8/otk8xs0j1h84axmlnx8vur071ps4wk6u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365" y="317784"/>
            <a:ext cx="1495635" cy="135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88"/>
          <a:stretch/>
        </p:blipFill>
        <p:spPr bwMode="auto">
          <a:xfrm flipV="1">
            <a:off x="3867744" y="6553921"/>
            <a:ext cx="3003352" cy="30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88"/>
          <a:stretch/>
        </p:blipFill>
        <p:spPr bwMode="auto">
          <a:xfrm flipV="1">
            <a:off x="6528196" y="6553921"/>
            <a:ext cx="3003352" cy="30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88"/>
          <a:stretch/>
        </p:blipFill>
        <p:spPr bwMode="auto">
          <a:xfrm flipV="1">
            <a:off x="9188648" y="6551687"/>
            <a:ext cx="3003352" cy="30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88"/>
          <a:stretch/>
        </p:blipFill>
        <p:spPr bwMode="auto">
          <a:xfrm flipV="1">
            <a:off x="1201564" y="6555434"/>
            <a:ext cx="3003352" cy="30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" b="87383"/>
          <a:stretch/>
        </p:blipFill>
        <p:spPr bwMode="auto">
          <a:xfrm>
            <a:off x="2190753" y="3"/>
            <a:ext cx="3352797" cy="33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" b="87383"/>
          <a:stretch/>
        </p:blipFill>
        <p:spPr bwMode="auto">
          <a:xfrm>
            <a:off x="5505452" y="1836"/>
            <a:ext cx="3352797" cy="33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" b="87383"/>
          <a:stretch/>
        </p:blipFill>
        <p:spPr bwMode="auto">
          <a:xfrm>
            <a:off x="8839203" y="3"/>
            <a:ext cx="3352797" cy="33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30593" y="1825649"/>
            <a:ext cx="7400955" cy="2902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08295" y="5037584"/>
            <a:ext cx="5719309" cy="13076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1" dirty="0">
              <a:solidFill>
                <a:schemeClr val="accent2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23750" y="414982"/>
            <a:ext cx="70551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Департамент социального развития </a:t>
            </a:r>
            <a:br>
              <a:rPr kumimoji="0" lang="ru-RU" altLang="ru-RU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altLang="ru-RU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Ханты-Мансийского автономного округа – Югры</a:t>
            </a:r>
            <a:br>
              <a:rPr kumimoji="0" lang="ru-RU" altLang="ru-RU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altLang="ru-RU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altLang="ru-RU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altLang="ru-RU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Бюджетное учреждение Ханты-Мансийского автономного округа – Югры </a:t>
            </a:r>
            <a:br>
              <a:rPr kumimoji="0" lang="ru-RU" altLang="ru-RU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altLang="ru-RU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«Мегионский комплексный центр социального обслуживания»</a:t>
            </a:r>
            <a:br>
              <a:rPr kumimoji="0" lang="ru-RU" altLang="ru-RU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71949" y="603221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buSzPct val="100000"/>
            </a:pPr>
            <a:r>
              <a:rPr lang="ru-RU" kern="12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 </a:t>
            </a:r>
            <a:r>
              <a:rPr lang="ru-RU" kern="12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Мегион</a:t>
            </a:r>
            <a:endParaRPr lang="ru-RU" kern="1200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buSzPct val="100000"/>
            </a:pPr>
            <a:r>
              <a:rPr lang="ru-RU" kern="12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2023</a:t>
            </a:r>
            <a:endParaRPr lang="ru-RU" kern="1200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35708" y="2089391"/>
            <a:ext cx="9768565" cy="3108543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«</a:t>
            </a:r>
            <a:r>
              <a:rPr lang="ru-RU" sz="8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ВОЛОНТЕРСКАЯ ДЕЯТЕЛЬНОСТЬ»</a:t>
            </a:r>
            <a:endParaRPr lang="ru-RU" sz="88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88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" t="205" r="-1" b="87383"/>
          <a:stretch/>
        </p:blipFill>
        <p:spPr bwMode="auto">
          <a:xfrm>
            <a:off x="0" y="0"/>
            <a:ext cx="3314700" cy="33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3" t="87488"/>
          <a:stretch/>
        </p:blipFill>
        <p:spPr bwMode="auto">
          <a:xfrm flipV="1">
            <a:off x="0" y="6555433"/>
            <a:ext cx="2871416" cy="30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88"/>
          <a:stretch/>
        </p:blipFill>
        <p:spPr bwMode="auto">
          <a:xfrm flipV="1">
            <a:off x="3867744" y="6551686"/>
            <a:ext cx="3003352" cy="30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88"/>
          <a:stretch/>
        </p:blipFill>
        <p:spPr bwMode="auto">
          <a:xfrm flipV="1">
            <a:off x="6528196" y="6553921"/>
            <a:ext cx="3003352" cy="30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88"/>
          <a:stretch/>
        </p:blipFill>
        <p:spPr bwMode="auto">
          <a:xfrm flipV="1">
            <a:off x="9188648" y="6551687"/>
            <a:ext cx="3003352" cy="30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88"/>
          <a:stretch/>
        </p:blipFill>
        <p:spPr bwMode="auto">
          <a:xfrm flipV="1">
            <a:off x="1201564" y="6555434"/>
            <a:ext cx="3003352" cy="30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" b="87383"/>
          <a:stretch/>
        </p:blipFill>
        <p:spPr bwMode="auto">
          <a:xfrm>
            <a:off x="2190753" y="3"/>
            <a:ext cx="3352797" cy="33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" b="87383"/>
          <a:stretch/>
        </p:blipFill>
        <p:spPr bwMode="auto">
          <a:xfrm>
            <a:off x="5505452" y="1836"/>
            <a:ext cx="3352797" cy="33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" b="87383"/>
          <a:stretch/>
        </p:blipFill>
        <p:spPr bwMode="auto">
          <a:xfrm>
            <a:off x="8839203" y="3"/>
            <a:ext cx="3352797" cy="33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30592" y="1831606"/>
            <a:ext cx="7400955" cy="2902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08295" y="5037584"/>
            <a:ext cx="5719309" cy="13076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1" dirty="0">
              <a:solidFill>
                <a:schemeClr val="accent2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8819" y="364870"/>
            <a:ext cx="12192000" cy="599844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</a:rPr>
              <a:t>РЕЗУЛЬТАТЫ ДОБРОВОЛЬЧЕСКОЙ (ВОЛОНТЕРСКОЙ ДЕЯТЕЛЬНОСТИ)</a:t>
            </a:r>
            <a:endParaRPr lang="ru-RU" sz="2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4648" y="879312"/>
            <a:ext cx="1152295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90170" algn="l"/>
                <a:tab pos="540385" algn="l"/>
              </a:tabLst>
            </a:pPr>
            <a:endParaRPr lang="ru-RU" sz="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0850" algn="ctr"/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ПРОГРАММА</a:t>
            </a:r>
            <a:r>
              <a:rPr lang="ru-RU" sz="1200" b="1" dirty="0" smtClean="0">
                <a:latin typeface="Times New Roman"/>
                <a:ea typeface="Times New Roman"/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«ДЕТИ – ДЕТЯМ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!»</a:t>
            </a:r>
          </a:p>
          <a:p>
            <a:pPr marL="450850" algn="ctr"/>
            <a:r>
              <a:rPr lang="ru-RU" sz="1200" i="1" dirty="0" smtClean="0">
                <a:latin typeface="Times New Roman"/>
                <a:ea typeface="Times New Roman"/>
              </a:rPr>
              <a:t>Коррекционно-профилактическая </a:t>
            </a:r>
            <a:r>
              <a:rPr lang="ru-RU" sz="1200" i="1" dirty="0">
                <a:latin typeface="Times New Roman"/>
                <a:ea typeface="Times New Roman"/>
              </a:rPr>
              <a:t>программа организации </a:t>
            </a:r>
            <a:r>
              <a:rPr lang="ru-RU" sz="1200" i="1" dirty="0" err="1">
                <a:latin typeface="Times New Roman"/>
                <a:ea typeface="Times New Roman"/>
              </a:rPr>
              <a:t>волонтёрско</a:t>
            </a:r>
            <a:r>
              <a:rPr lang="ru-RU" sz="1200" i="1" dirty="0">
                <a:latin typeface="Times New Roman"/>
                <a:ea typeface="Times New Roman"/>
              </a:rPr>
              <a:t>-наставнической работы с несовершеннолетними из семей, </a:t>
            </a:r>
            <a:endParaRPr lang="ru-RU" sz="1200" i="1" dirty="0" smtClean="0">
              <a:latin typeface="Times New Roman"/>
              <a:ea typeface="Times New Roman"/>
            </a:endParaRPr>
          </a:p>
          <a:p>
            <a:pPr marL="450850" algn="ctr"/>
            <a:r>
              <a:rPr lang="ru-RU" sz="1200" i="1" dirty="0" smtClean="0">
                <a:latin typeface="Times New Roman"/>
                <a:ea typeface="Times New Roman"/>
              </a:rPr>
              <a:t>оказавшихся </a:t>
            </a:r>
            <a:r>
              <a:rPr lang="ru-RU" sz="1200" i="1" dirty="0">
                <a:latin typeface="Times New Roman"/>
                <a:ea typeface="Times New Roman"/>
              </a:rPr>
              <a:t>в трудной жизненной ситуации </a:t>
            </a:r>
            <a:endParaRPr lang="ru-RU" sz="1200" i="1" dirty="0" smtClean="0">
              <a:latin typeface="Times New Roman"/>
              <a:ea typeface="Times New Roman"/>
            </a:endParaRPr>
          </a:p>
          <a:p>
            <a:pPr marL="450850" algn="just"/>
            <a:endParaRPr lang="ru-RU" sz="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0850" algn="just"/>
            <a:r>
              <a:rPr lang="ru-RU" sz="1600" dirty="0">
                <a:latin typeface="Times New Roman"/>
                <a:ea typeface="Calibri"/>
              </a:rPr>
              <a:t>Цель: создание </a:t>
            </a:r>
            <a:r>
              <a:rPr lang="ru-RU" sz="1600" dirty="0">
                <a:latin typeface="Times New Roman"/>
                <a:ea typeface="Calibri"/>
              </a:rPr>
              <a:t>условий для взаимодействия несовершеннолетних отделения и их родителей  с привлечением </a:t>
            </a:r>
            <a:r>
              <a:rPr lang="ru-RU" sz="1600" dirty="0">
                <a:latin typeface="Times New Roman"/>
                <a:ea typeface="Calibri"/>
              </a:rPr>
              <a:t>волонтеров</a:t>
            </a:r>
            <a:r>
              <a:rPr lang="ru-RU" sz="1600" dirty="0" smtClean="0">
                <a:latin typeface="Times New Roman"/>
                <a:ea typeface="Calibri"/>
              </a:rPr>
              <a:t>.</a:t>
            </a:r>
            <a:endParaRPr lang="ru-RU" sz="1600" dirty="0">
              <a:latin typeface="Times New Roman"/>
              <a:ea typeface="Times New Roman"/>
            </a:endParaRPr>
          </a:p>
          <a:p>
            <a:pPr marL="450850" algn="just"/>
            <a:endParaRPr lang="ru-RU" sz="1200" dirty="0" smtClean="0">
              <a:latin typeface="Times New Roman"/>
              <a:ea typeface="Calibri"/>
              <a:cs typeface="Times New Roman" pitchFamily="18" charset="0"/>
            </a:endParaRPr>
          </a:p>
          <a:p>
            <a:pPr marL="450850" algn="just"/>
            <a:endParaRPr lang="ru-RU" sz="500" dirty="0" smtClean="0">
              <a:latin typeface="Times New Roman"/>
              <a:ea typeface="Calibri"/>
              <a:cs typeface="Times New Roman" pitchFamily="18" charset="0"/>
            </a:endParaRPr>
          </a:p>
          <a:p>
            <a:pPr marL="450850" algn="ctr"/>
            <a:r>
              <a:rPr lang="ru-RU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ПРОГРАММА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«ДРУЖИТЬ»</a:t>
            </a:r>
          </a:p>
          <a:p>
            <a:pPr marL="450850" algn="ctr"/>
            <a:r>
              <a:rPr lang="ru-RU" sz="1200" i="1" dirty="0">
                <a:latin typeface="Times New Roman"/>
                <a:ea typeface="Times New Roman"/>
              </a:rPr>
              <a:t>Профилактическая программа организации </a:t>
            </a:r>
            <a:r>
              <a:rPr lang="ru-RU" sz="1200" i="1" dirty="0" err="1">
                <a:latin typeface="Times New Roman"/>
                <a:ea typeface="Times New Roman"/>
              </a:rPr>
              <a:t>волонтёрско</a:t>
            </a:r>
            <a:r>
              <a:rPr lang="ru-RU" sz="1200" i="1" dirty="0">
                <a:latin typeface="Times New Roman"/>
                <a:ea typeface="Times New Roman"/>
              </a:rPr>
              <a:t>-наставнической работы с несовершеннолетними из семей, оказавшихся в трудной жизненной </a:t>
            </a:r>
            <a:r>
              <a:rPr lang="ru-RU" sz="1200" i="1" dirty="0" smtClean="0">
                <a:latin typeface="Times New Roman"/>
                <a:ea typeface="Times New Roman"/>
              </a:rPr>
              <a:t>ситуации,              на </a:t>
            </a:r>
            <a:r>
              <a:rPr lang="ru-RU" sz="1200" i="1" dirty="0">
                <a:latin typeface="Times New Roman"/>
                <a:ea typeface="Times New Roman"/>
              </a:rPr>
              <a:t>базе отделения для несовершеннолетних «Социальный приют»</a:t>
            </a:r>
          </a:p>
          <a:p>
            <a:pPr marL="450850" algn="ctr"/>
            <a:endParaRPr lang="ru-RU" sz="900" dirty="0" smtClean="0">
              <a:latin typeface="Times New Roman"/>
              <a:ea typeface="Times New Roman"/>
            </a:endParaRPr>
          </a:p>
          <a:p>
            <a:pPr marL="450850" algn="just"/>
            <a:r>
              <a:rPr lang="ru-RU" sz="1600" dirty="0">
                <a:latin typeface="Times New Roman"/>
                <a:ea typeface="Calibri"/>
              </a:rPr>
              <a:t>Цель: создавать </a:t>
            </a:r>
            <a:r>
              <a:rPr lang="ru-RU" sz="1600" dirty="0">
                <a:latin typeface="Times New Roman"/>
                <a:ea typeface="Calibri"/>
              </a:rPr>
              <a:t>условия для развития способности участников к самопознанию и актуализации потребности в самореализации средствами художественного (музыкального) творчества, занятиями спортом совместно со </a:t>
            </a:r>
            <a:r>
              <a:rPr lang="ru-RU" sz="1600" dirty="0" smtClean="0">
                <a:latin typeface="Times New Roman"/>
                <a:ea typeface="Calibri"/>
              </a:rPr>
              <a:t>взрослыми</a:t>
            </a:r>
            <a:endParaRPr lang="ru-RU" sz="1600" dirty="0">
              <a:latin typeface="Times New Roman"/>
              <a:ea typeface="Calibri"/>
            </a:endParaRPr>
          </a:p>
          <a:p>
            <a:pPr marL="450850" lvl="0" algn="just"/>
            <a:endParaRPr lang="ru-RU" sz="1200" i="1" u="sng" dirty="0">
              <a:latin typeface="Times New Roman"/>
              <a:ea typeface="Times New Roman"/>
            </a:endParaRPr>
          </a:p>
          <a:p>
            <a:pPr marL="450850" lvl="0" algn="just"/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ИТОГИ:</a:t>
            </a:r>
          </a:p>
          <a:p>
            <a:pPr marL="450850" lvl="0" algn="just"/>
            <a:r>
              <a:rPr lang="ru-RU" sz="1600" dirty="0" smtClean="0">
                <a:latin typeface="Times New Roman"/>
                <a:ea typeface="Times New Roman"/>
              </a:rPr>
              <a:t>37 </a:t>
            </a:r>
            <a:r>
              <a:rPr lang="ru-RU" sz="1600" dirty="0">
                <a:latin typeface="Times New Roman"/>
                <a:ea typeface="Times New Roman"/>
              </a:rPr>
              <a:t>воспитанников отделения для несовершеннолетних  «Социальный приют» приняли участие в 145 мероприятиях</a:t>
            </a:r>
            <a:r>
              <a:rPr lang="ru-RU" sz="1600" dirty="0" smtClean="0">
                <a:latin typeface="Times New Roman"/>
                <a:ea typeface="Times New Roman"/>
              </a:rPr>
              <a:t>.</a:t>
            </a:r>
            <a:endParaRPr lang="ru-RU" sz="1600" dirty="0">
              <a:latin typeface="Times New Roman"/>
              <a:ea typeface="Calibri"/>
              <a:cs typeface="Times New Roman" pitchFamily="18" charset="0"/>
            </a:endParaRPr>
          </a:p>
          <a:p>
            <a:pPr indent="450215" algn="just" hangingPunct="0"/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На 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регулярной основе воспитанники отделения посещают учебные тренировки, мероприятия в сфере </a:t>
            </a:r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гражданско-</a:t>
            </a:r>
          </a:p>
          <a:p>
            <a:pPr indent="450215" algn="just" hangingPunct="0"/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патриотического 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воспитания в СК «Финский» (в соответствии с расписанием</a:t>
            </a:r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).</a:t>
            </a:r>
          </a:p>
          <a:p>
            <a:pPr indent="449263" algn="just" hangingPunct="0"/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Охват – 23 несовершеннолетних-26 тренировками.</a:t>
            </a:r>
            <a:endParaRPr lang="ru-RU" sz="16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tabLst>
                <a:tab pos="450850" algn="l"/>
              </a:tabLst>
            </a:pPr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        Проведено 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12 творческих мастер-классов в различной </a:t>
            </a:r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технике </a:t>
            </a:r>
            <a:r>
              <a:rPr lang="ru-RU" sz="1600" dirty="0" smtClean="0">
                <a:latin typeface="Times New Roman"/>
                <a:ea typeface="Times New Roman"/>
              </a:rPr>
              <a:t>направленных </a:t>
            </a:r>
            <a:r>
              <a:rPr lang="ru-RU" sz="1600" dirty="0">
                <a:latin typeface="Times New Roman"/>
                <a:ea typeface="Times New Roman"/>
              </a:rPr>
              <a:t>на формирование эстетического вкуса и </a:t>
            </a:r>
            <a:endParaRPr lang="ru-RU" sz="1600" dirty="0" smtClean="0">
              <a:latin typeface="Times New Roman"/>
              <a:ea typeface="Times New Roman"/>
            </a:endParaRPr>
          </a:p>
          <a:p>
            <a:pPr algn="just">
              <a:tabLst>
                <a:tab pos="450850" algn="l"/>
              </a:tabLst>
            </a:pPr>
            <a:r>
              <a:rPr lang="ru-RU" sz="1600" dirty="0">
                <a:latin typeface="Times New Roman"/>
                <a:ea typeface="Times New Roman"/>
              </a:rPr>
              <a:t> </a:t>
            </a:r>
            <a:r>
              <a:rPr lang="ru-RU" sz="1600" dirty="0" smtClean="0">
                <a:latin typeface="Times New Roman"/>
                <a:ea typeface="Times New Roman"/>
              </a:rPr>
              <a:t>        развитие </a:t>
            </a:r>
            <a:r>
              <a:rPr lang="ru-RU" sz="1600" dirty="0">
                <a:latin typeface="Times New Roman"/>
                <a:ea typeface="Times New Roman"/>
              </a:rPr>
              <a:t>творческих способностей несовершеннолетних</a:t>
            </a:r>
            <a:r>
              <a:rPr lang="ru-RU" sz="1600" dirty="0" smtClean="0">
                <a:latin typeface="Times New Roman"/>
                <a:ea typeface="Times New Roman"/>
              </a:rPr>
              <a:t>.</a:t>
            </a:r>
            <a:endParaRPr lang="ru-RU" sz="16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450850" indent="-450850" algn="just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         Получен диплом 3 степени на </a:t>
            </a:r>
            <a:r>
              <a:rPr lang="ru-RU" sz="1600" dirty="0" smtClean="0">
                <a:latin typeface="Times New Roman"/>
                <a:ea typeface="Times New Roman"/>
              </a:rPr>
              <a:t>конкурсе </a:t>
            </a:r>
            <a:r>
              <a:rPr lang="ru-RU" sz="1600" dirty="0">
                <a:latin typeface="Times New Roman"/>
                <a:ea typeface="Times New Roman"/>
              </a:rPr>
              <a:t>лучших практик наставничества и лучших наставников детей, в том числе детей-сирот и детей, оставшихся без попечения родителей, детей, попавших в трудную жизненную ситуацию, лиц из числа детей-сирот и детей, оставшихся без попечения родителей, номинация «Лучшая практика добровольческого наставничества в отношении детей»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49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" t="205" r="-1" b="87383"/>
          <a:stretch/>
        </p:blipFill>
        <p:spPr bwMode="auto">
          <a:xfrm>
            <a:off x="0" y="0"/>
            <a:ext cx="3314700" cy="33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3" t="87488"/>
          <a:stretch/>
        </p:blipFill>
        <p:spPr bwMode="auto">
          <a:xfrm flipV="1">
            <a:off x="0" y="6555433"/>
            <a:ext cx="2871416" cy="30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88"/>
          <a:stretch/>
        </p:blipFill>
        <p:spPr bwMode="auto">
          <a:xfrm flipV="1">
            <a:off x="3867744" y="6551686"/>
            <a:ext cx="3003352" cy="30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88"/>
          <a:stretch/>
        </p:blipFill>
        <p:spPr bwMode="auto">
          <a:xfrm flipV="1">
            <a:off x="6528196" y="6553921"/>
            <a:ext cx="3003352" cy="30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88"/>
          <a:stretch/>
        </p:blipFill>
        <p:spPr bwMode="auto">
          <a:xfrm flipV="1">
            <a:off x="9188648" y="6551687"/>
            <a:ext cx="3003352" cy="30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88"/>
          <a:stretch/>
        </p:blipFill>
        <p:spPr bwMode="auto">
          <a:xfrm flipV="1">
            <a:off x="1201564" y="6555434"/>
            <a:ext cx="3003352" cy="30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" b="87383"/>
          <a:stretch/>
        </p:blipFill>
        <p:spPr bwMode="auto">
          <a:xfrm>
            <a:off x="2190753" y="3"/>
            <a:ext cx="3352797" cy="33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" b="87383"/>
          <a:stretch/>
        </p:blipFill>
        <p:spPr bwMode="auto">
          <a:xfrm>
            <a:off x="5505452" y="1836"/>
            <a:ext cx="3352797" cy="33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" b="87383"/>
          <a:stretch/>
        </p:blipFill>
        <p:spPr bwMode="auto">
          <a:xfrm>
            <a:off x="8839203" y="3"/>
            <a:ext cx="3352797" cy="33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30592" y="1831606"/>
            <a:ext cx="7400955" cy="2902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08295" y="5037584"/>
            <a:ext cx="5719309" cy="13076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1" dirty="0">
              <a:solidFill>
                <a:schemeClr val="accent2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8819" y="364870"/>
            <a:ext cx="12192000" cy="599844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</a:rPr>
              <a:t>РЕЗУЛЬТАТЫ ДОБРОВОЛЬЧЕСКОЙ (ВОЛОНТЕРСКОЙ ДЕЯТЕЛЬНОСТИ)</a:t>
            </a:r>
            <a:endParaRPr lang="ru-RU" sz="2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4648" y="956922"/>
            <a:ext cx="11522956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90170" algn="l"/>
                <a:tab pos="540385" algn="l"/>
              </a:tabLst>
            </a:pPr>
            <a:endParaRPr lang="ru-RU" sz="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0850"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ТЕХНОЛОГИЯ</a:t>
            </a:r>
            <a:r>
              <a:rPr lang="ru-RU" sz="1200" b="1" dirty="0" smtClean="0">
                <a:latin typeface="Times New Roman"/>
                <a:ea typeface="Times New Roman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«МОБИЛЬНЫЙ ПАРИКМАХЕР»</a:t>
            </a:r>
          </a:p>
          <a:p>
            <a:pPr marL="450850" algn="ctr"/>
            <a:endParaRPr lang="ru-RU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marL="450850" algn="ctr"/>
            <a:r>
              <a:rPr lang="ru-RU" sz="1600" i="1" dirty="0" smtClean="0">
                <a:latin typeface="Times New Roman"/>
                <a:ea typeface="Times New Roman"/>
              </a:rPr>
              <a:t>Цель:</a:t>
            </a:r>
            <a:r>
              <a:rPr lang="ru-RU" sz="1600" dirty="0">
                <a:latin typeface="Times New Roman"/>
                <a:ea typeface="Calibri"/>
              </a:rPr>
              <a:t> оказание бесплатных парикмахерских услуг маломобильным пожилым гражданам и инвалидам с выездом на дом</a:t>
            </a:r>
            <a:r>
              <a:rPr lang="ru-RU" sz="1600" dirty="0" smtClean="0">
                <a:latin typeface="Times New Roman"/>
                <a:ea typeface="Calibri"/>
              </a:rPr>
              <a:t>.</a:t>
            </a:r>
          </a:p>
          <a:p>
            <a:pPr marL="450850" algn="ctr"/>
            <a:endParaRPr lang="ru-RU" i="1" dirty="0">
              <a:latin typeface="Times New Roman"/>
              <a:ea typeface="Times New Roman"/>
            </a:endParaRPr>
          </a:p>
          <a:p>
            <a:pPr marL="450850" algn="just"/>
            <a: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Охвачено:</a:t>
            </a:r>
          </a:p>
          <a:p>
            <a:pPr indent="450215" algn="just"/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- 12 </a:t>
            </a:r>
            <a:r>
              <a:rPr lang="ru-RU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инвалидов</a:t>
            </a:r>
            <a:endParaRPr lang="ru-RU" sz="1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50215" algn="just"/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- 10 гражданам пожилого возраста, неспособным к </a:t>
            </a:r>
            <a:r>
              <a:rPr lang="ru-RU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передвижению</a:t>
            </a:r>
            <a:endParaRPr lang="ru-RU" sz="1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/>
            <a:r>
              <a:rPr lang="ru-RU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          - 4 </a:t>
            </a: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несовершеннолетних из многодетных </a:t>
            </a:r>
            <a:r>
              <a:rPr lang="ru-RU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семей</a:t>
            </a:r>
          </a:p>
          <a:p>
            <a:pPr algn="just"/>
            <a:endParaRPr lang="ru-RU" sz="18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          </a:t>
            </a:r>
            <a: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Достижение:</a:t>
            </a:r>
            <a:endParaRPr lang="ru-RU" sz="1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marL="817563" indent="-285750" algn="just">
              <a:buFont typeface="Wingdings" pitchFamily="2" charset="2"/>
              <a:buChar char="v"/>
              <a:tabLst>
                <a:tab pos="1160463" algn="l"/>
              </a:tabLst>
            </a:pPr>
            <a:r>
              <a:rPr lang="ru-RU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Представлен </a:t>
            </a: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в Сборники лучших практик по привлечению добровольцев (волонтеров) в организации социального обслуживания Ханты-Мансийского автономного округа – Югры 2022 Бюджетного учреждения Ханты-Мансийского автономного округа – Югры «Ресурсный центр развития социального обслуживания</a:t>
            </a:r>
            <a:r>
              <a:rPr lang="ru-RU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».</a:t>
            </a:r>
          </a:p>
          <a:p>
            <a:pPr marL="531813" algn="just">
              <a:tabLst>
                <a:tab pos="1160463" algn="l"/>
              </a:tabLst>
            </a:pPr>
            <a:endParaRPr lang="ru-RU" sz="18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817563" indent="-285750" algn="just">
              <a:buFont typeface="Wingdings" pitchFamily="2" charset="2"/>
              <a:buChar char="v"/>
              <a:tabLst>
                <a:tab pos="1160463" algn="l"/>
              </a:tabLst>
            </a:pPr>
            <a:r>
              <a:rPr lang="ru-RU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В </a:t>
            </a: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апреле 2022 года технология «Мобильный парикмахер» представлена на </a:t>
            </a:r>
            <a:r>
              <a:rPr lang="ru-RU" sz="1800" dirty="0" err="1">
                <a:latin typeface="Times New Roman" pitchFamily="18" charset="0"/>
                <a:ea typeface="Calibri"/>
                <a:cs typeface="Times New Roman" pitchFamily="18" charset="0"/>
              </a:rPr>
              <a:t>крауд</a:t>
            </a: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-платформе «Сильные идеи для нового времени» инициатор АНО «Агентство стратегических инициатив по продвижению новых </a:t>
            </a:r>
            <a:r>
              <a:rPr lang="ru-RU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проектов».</a:t>
            </a:r>
          </a:p>
          <a:p>
            <a:pPr marL="531813" algn="just">
              <a:tabLst>
                <a:tab pos="1160463" algn="l"/>
              </a:tabLst>
            </a:pPr>
            <a:r>
              <a:rPr lang="ru-RU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      Вошла </a:t>
            </a: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в 10 лучших идей. Прошла региональный этап. </a:t>
            </a:r>
            <a:endParaRPr lang="ru-RU" sz="1800" i="1" dirty="0" smtClean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3997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" t="205" r="-1" b="87383"/>
          <a:stretch/>
        </p:blipFill>
        <p:spPr bwMode="auto">
          <a:xfrm>
            <a:off x="0" y="0"/>
            <a:ext cx="3314700" cy="33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3" t="87488"/>
          <a:stretch/>
        </p:blipFill>
        <p:spPr bwMode="auto">
          <a:xfrm flipV="1">
            <a:off x="0" y="6555433"/>
            <a:ext cx="2871416" cy="30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88"/>
          <a:stretch/>
        </p:blipFill>
        <p:spPr bwMode="auto">
          <a:xfrm flipV="1">
            <a:off x="3867744" y="6551686"/>
            <a:ext cx="3003352" cy="30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88"/>
          <a:stretch/>
        </p:blipFill>
        <p:spPr bwMode="auto">
          <a:xfrm flipV="1">
            <a:off x="6528196" y="6553921"/>
            <a:ext cx="3003352" cy="30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88"/>
          <a:stretch/>
        </p:blipFill>
        <p:spPr bwMode="auto">
          <a:xfrm flipV="1">
            <a:off x="9188648" y="6551687"/>
            <a:ext cx="3003352" cy="30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88"/>
          <a:stretch/>
        </p:blipFill>
        <p:spPr bwMode="auto">
          <a:xfrm flipV="1">
            <a:off x="1201564" y="6555434"/>
            <a:ext cx="3003352" cy="30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" b="87383"/>
          <a:stretch/>
        </p:blipFill>
        <p:spPr bwMode="auto">
          <a:xfrm>
            <a:off x="2190753" y="3"/>
            <a:ext cx="3352797" cy="33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" b="87383"/>
          <a:stretch/>
        </p:blipFill>
        <p:spPr bwMode="auto">
          <a:xfrm>
            <a:off x="5505452" y="1836"/>
            <a:ext cx="3352797" cy="33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" b="87383"/>
          <a:stretch/>
        </p:blipFill>
        <p:spPr bwMode="auto">
          <a:xfrm>
            <a:off x="8839203" y="3"/>
            <a:ext cx="3352797" cy="33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30592" y="1831606"/>
            <a:ext cx="7400955" cy="2902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08295" y="5037584"/>
            <a:ext cx="5719309" cy="13076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1" dirty="0">
              <a:solidFill>
                <a:schemeClr val="accent2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8819" y="364870"/>
            <a:ext cx="12192000" cy="599844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</a:rPr>
              <a:t>КОРПАРАТИВНОЕ ВОЛОНТЕРСТВО</a:t>
            </a:r>
            <a:endParaRPr lang="ru-RU" sz="2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7546" y="997101"/>
            <a:ext cx="11600057" cy="5801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90170" algn="l"/>
                <a:tab pos="540385" algn="l"/>
              </a:tabLst>
            </a:pPr>
            <a:r>
              <a:rPr lang="ru-RU" sz="2000" spc="-15" dirty="0">
                <a:latin typeface="Times New Roman"/>
                <a:ea typeface="Times New Roman"/>
                <a:cs typeface="Times New Roman"/>
              </a:rPr>
              <a:t> Учреждение зарегистрировано на платформе 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DOBRO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.</a:t>
            </a:r>
            <a:r>
              <a:rPr lang="en-US" sz="2000" dirty="0" smtClean="0">
                <a:latin typeface="Times New Roman"/>
                <a:ea typeface="Calibri"/>
                <a:cs typeface="Times New Roman"/>
              </a:rPr>
              <a:t>RU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:</a:t>
            </a:r>
            <a:r>
              <a:rPr lang="en-US" sz="2000" spc="-15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100" b="1" i="1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3"/>
              </a:rPr>
              <a:t>https://</a:t>
            </a:r>
            <a:r>
              <a:rPr lang="ru-RU" sz="2100" b="1" i="1" u="sng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3"/>
              </a:rPr>
              <a:t>dobro.ru/organizations/113464/info</a:t>
            </a:r>
            <a:r>
              <a:rPr lang="ru-RU" sz="2100" b="1" i="1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 lvl="0" algn="ctr">
              <a:tabLst>
                <a:tab pos="90170" algn="l"/>
                <a:tab pos="540385" algn="l"/>
              </a:tabLst>
            </a:pPr>
            <a:r>
              <a:rPr lang="ru-RU" sz="1800" dirty="0" smtClean="0">
                <a:latin typeface="Times New Roman"/>
                <a:ea typeface="Calibri"/>
                <a:cs typeface="Times New Roman"/>
              </a:rPr>
              <a:t>В</a:t>
            </a:r>
            <a:r>
              <a:rPr lang="ru-RU" sz="1800" spc="-15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spc="-15" dirty="0">
                <a:latin typeface="Times New Roman"/>
                <a:ea typeface="Times New Roman"/>
                <a:cs typeface="Times New Roman"/>
              </a:rPr>
              <a:t>2022 году успешно пройдена 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верификация </a:t>
            </a:r>
            <a:r>
              <a:rPr lang="ru-RU" sz="1800" dirty="0" smtClean="0">
                <a:latin typeface="Times New Roman"/>
                <a:ea typeface="Calibri"/>
                <a:cs typeface="Times New Roman"/>
              </a:rPr>
              <a:t>профиля.</a:t>
            </a:r>
          </a:p>
          <a:p>
            <a:pPr lvl="0" algn="ctr">
              <a:tabLst>
                <a:tab pos="90170" algn="l"/>
                <a:tab pos="540385" algn="l"/>
              </a:tabLst>
            </a:pPr>
            <a:endParaRPr lang="ru-RU" sz="800" spc="-15" dirty="0" smtClean="0">
              <a:latin typeface="Times New Roman"/>
              <a:ea typeface="Times New Roman"/>
              <a:cs typeface="Times New Roman"/>
            </a:endParaRPr>
          </a:p>
          <a:p>
            <a:pPr lvl="0" algn="ctr">
              <a:tabLst>
                <a:tab pos="90170" algn="l"/>
                <a:tab pos="540385" algn="l"/>
              </a:tabLst>
            </a:pPr>
            <a:r>
              <a:rPr lang="ru-RU" sz="2100" spc="-15" dirty="0" smtClean="0">
                <a:latin typeface="Times New Roman"/>
                <a:ea typeface="Times New Roman"/>
                <a:cs typeface="Times New Roman"/>
              </a:rPr>
              <a:t>На платформе </a:t>
            </a: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DOBRO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.</a:t>
            </a:r>
            <a:r>
              <a:rPr 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RU</a:t>
            </a:r>
            <a:r>
              <a:rPr lang="ru-RU" sz="210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spc="-15" dirty="0" smtClean="0">
                <a:latin typeface="Times New Roman"/>
                <a:ea typeface="Times New Roman"/>
              </a:rPr>
              <a:t>зарегистрировано </a:t>
            </a:r>
            <a:r>
              <a:rPr lang="ru-RU" sz="2000" b="1" i="1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28 работников  </a:t>
            </a:r>
            <a:r>
              <a:rPr lang="ru-RU" sz="2000" spc="-15" dirty="0" smtClean="0">
                <a:latin typeface="Times New Roman"/>
                <a:ea typeface="Times New Roman"/>
              </a:rPr>
              <a:t>учреждения.</a:t>
            </a:r>
            <a:endParaRPr lang="ru-RU" sz="2000" dirty="0">
              <a:latin typeface="Times New Roman"/>
              <a:ea typeface="Calibri"/>
              <a:cs typeface="Times New Roman"/>
            </a:endParaRPr>
          </a:p>
          <a:p>
            <a:pPr lvl="0" algn="ctr">
              <a:tabLst>
                <a:tab pos="90170" algn="l"/>
                <a:tab pos="540385" algn="l"/>
              </a:tabLst>
            </a:pPr>
            <a:endParaRPr lang="ru-RU" sz="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lvl="0" algn="ctr">
              <a:tabLst>
                <a:tab pos="90170" algn="l"/>
                <a:tab pos="540385" algn="l"/>
              </a:tabLst>
            </a:pPr>
            <a:endParaRPr lang="ru-RU" sz="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r>
              <a:rPr lang="ru-RU" sz="1600" b="1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2</a:t>
            </a:r>
            <a:r>
              <a:rPr lang="ru-RU" sz="1600" spc="-15" dirty="0">
                <a:latin typeface="Times New Roman" pitchFamily="18" charset="0"/>
                <a:ea typeface="Times New Roman"/>
                <a:cs typeface="Times New Roman" pitchFamily="18" charset="0"/>
              </a:rPr>
              <a:t> корпоративных волонтеры прошли на 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платформе</a:t>
            </a: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DOBRO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.</a:t>
            </a:r>
            <a:r>
              <a:rPr 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RU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spc="-15" dirty="0">
                <a:latin typeface="Times New Roman" pitchFamily="18" charset="0"/>
                <a:ea typeface="Times New Roman"/>
                <a:cs typeface="Times New Roman" pitchFamily="18" charset="0"/>
              </a:rPr>
              <a:t>прошли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600" spc="-15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онлайн </a:t>
            </a:r>
            <a:r>
              <a:rPr lang="ru-RU" sz="1600" spc="-15" dirty="0">
                <a:latin typeface="Times New Roman" pitchFamily="18" charset="0"/>
                <a:ea typeface="Times New Roman"/>
                <a:cs typeface="Times New Roman" pitchFamily="18" charset="0"/>
              </a:rPr>
              <a:t>курсы: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ru-RU" sz="1600" spc="-15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- начальный курс подготовки волонтеров в социальной сфере;</a:t>
            </a:r>
          </a:p>
          <a:p>
            <a:r>
              <a:rPr lang="ru-RU" sz="1600" spc="-15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- </a:t>
            </a:r>
            <a:r>
              <a:rPr lang="ru-RU" sz="1600" spc="-15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онлайн-курс для организаторов волонтерской деятельности;</a:t>
            </a:r>
          </a:p>
          <a:p>
            <a:r>
              <a:rPr lang="ru-RU" sz="1600" spc="-15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- </a:t>
            </a:r>
            <a:r>
              <a:rPr lang="ru-RU" sz="1600" spc="-15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начинающий волонтер «Основы </a:t>
            </a:r>
            <a:r>
              <a:rPr lang="ru-RU" sz="1600" spc="-15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волонтерства</a:t>
            </a:r>
            <a:r>
              <a:rPr lang="ru-RU" sz="1600" spc="-15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для начинающих».</a:t>
            </a:r>
            <a:endParaRPr lang="ru-RU" sz="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lvl="0" algn="ctr">
              <a:tabLst>
                <a:tab pos="90170" algn="l"/>
                <a:tab pos="540385" algn="l"/>
              </a:tabLst>
            </a:pPr>
            <a:endParaRPr lang="ru-RU" sz="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lvl="0" algn="ctr">
              <a:tabLst>
                <a:tab pos="90170" algn="l"/>
                <a:tab pos="540385" algn="l"/>
              </a:tabLst>
            </a:pPr>
            <a:endParaRPr lang="ru-RU" sz="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0850" algn="ctr"/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ТЕХНОЛОГИЯ</a:t>
            </a:r>
            <a:r>
              <a:rPr lang="ru-RU" sz="2000" b="1" dirty="0" smtClean="0">
                <a:latin typeface="Times New Roman"/>
                <a:ea typeface="Times New Roman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«ОРГАНИЗАЦИИ СЕМЕЙНОГО ОТДЫХА ДЛЯ ГРАЖДАН ПОЖИЛОГО ВОЗРАСТА И ЧЛЕНОВ ИХ СЕМЕЙ С ПРИВЛЕЧЕНИЕМ КОРПОРАТИВНЫХ ВОЛОНТЕРОВ УЧРЕЖДЕНИЯ</a:t>
            </a:r>
            <a:r>
              <a:rPr lang="ru-RU" sz="2000" b="1" kern="1200" dirty="0" smtClean="0">
                <a:latin typeface="Times New Roman"/>
                <a:ea typeface="Calibri"/>
              </a:rPr>
              <a:t>»</a:t>
            </a:r>
            <a:endParaRPr lang="ru-RU" sz="1600" dirty="0">
              <a:latin typeface="Times New Roman"/>
              <a:ea typeface="Calibri"/>
            </a:endParaRPr>
          </a:p>
          <a:p>
            <a:pPr indent="450215" algn="just"/>
            <a:r>
              <a:rPr lang="ru-RU" sz="1500" dirty="0" smtClean="0">
                <a:latin typeface="Times New Roman"/>
                <a:ea typeface="Calibri"/>
              </a:rPr>
              <a:t>Цель: создание </a:t>
            </a:r>
            <a:r>
              <a:rPr lang="ru-RU" sz="1500" dirty="0">
                <a:latin typeface="Times New Roman"/>
                <a:ea typeface="Calibri"/>
              </a:rPr>
              <a:t>условий для гармонизации внутрисемейных отношений и повышения качества жизни пожилых граждан  посредством привлечения корпоративных </a:t>
            </a:r>
            <a:r>
              <a:rPr lang="ru-RU" sz="1500" dirty="0" smtClean="0">
                <a:latin typeface="Times New Roman"/>
                <a:ea typeface="Calibri"/>
              </a:rPr>
              <a:t>волонтеров.</a:t>
            </a:r>
            <a:endParaRPr lang="ru-RU" sz="1600" spc="-15" dirty="0">
              <a:latin typeface="Times New Roman"/>
              <a:ea typeface="Calibri"/>
              <a:cs typeface="Times New Roman"/>
            </a:endParaRPr>
          </a:p>
          <a:p>
            <a:pPr indent="450215" algn="ctr"/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Охвачено:</a:t>
            </a:r>
          </a:p>
          <a:p>
            <a:pPr indent="450215" algn="ctr"/>
            <a:r>
              <a:rPr lang="ru-RU" sz="1600" dirty="0" smtClean="0">
                <a:latin typeface="Times New Roman"/>
                <a:ea typeface="Calibri"/>
                <a:cs typeface="Times New Roman"/>
              </a:rPr>
              <a:t>10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получателей социальных услуг и 4 законных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представителей </a:t>
            </a:r>
          </a:p>
          <a:p>
            <a:pPr indent="450215" algn="ctr"/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Проведено:</a:t>
            </a:r>
          </a:p>
          <a:p>
            <a:pPr indent="450215" algn="ctr"/>
            <a:r>
              <a:rPr lang="ru-RU" sz="1600" dirty="0" smtClean="0">
                <a:latin typeface="Times New Roman"/>
                <a:ea typeface="Calibri"/>
                <a:cs typeface="Times New Roman"/>
              </a:rPr>
              <a:t>68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индивидуальных занятий, 7 групповых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мероприятия</a:t>
            </a:r>
          </a:p>
          <a:p>
            <a:pPr indent="450215" algn="ctr"/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Результат:</a:t>
            </a:r>
          </a:p>
          <a:p>
            <a:pPr indent="450215" algn="ctr"/>
            <a:r>
              <a:rPr lang="ru-RU" sz="1600" dirty="0" smtClean="0">
                <a:latin typeface="Times New Roman"/>
                <a:ea typeface="Calibri"/>
                <a:cs typeface="Times New Roman"/>
              </a:rPr>
              <a:t>Улучшение 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психо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-эмоционального состояния получателей социальных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услуг</a:t>
            </a:r>
            <a:endParaRPr lang="ru-RU" sz="1050" dirty="0">
              <a:latin typeface="Cambria"/>
              <a:ea typeface="Calibri"/>
              <a:cs typeface="Times New Roman"/>
            </a:endParaRPr>
          </a:p>
          <a:p>
            <a:pPr marL="450850" algn="ctr"/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07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" t="205" r="-1" b="87383"/>
          <a:stretch/>
        </p:blipFill>
        <p:spPr bwMode="auto">
          <a:xfrm>
            <a:off x="0" y="0"/>
            <a:ext cx="3314700" cy="33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3" t="87488"/>
          <a:stretch/>
        </p:blipFill>
        <p:spPr bwMode="auto">
          <a:xfrm flipV="1">
            <a:off x="0" y="6555433"/>
            <a:ext cx="2871416" cy="30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96;p1"/>
          <p:cNvSpPr/>
          <p:nvPr/>
        </p:nvSpPr>
        <p:spPr>
          <a:xfrm>
            <a:off x="1453372" y="414982"/>
            <a:ext cx="9778751" cy="1054106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00B0F0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pic>
        <p:nvPicPr>
          <p:cNvPr id="21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88"/>
          <a:stretch/>
        </p:blipFill>
        <p:spPr bwMode="auto">
          <a:xfrm flipV="1">
            <a:off x="3867744" y="6553921"/>
            <a:ext cx="3003352" cy="30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88"/>
          <a:stretch/>
        </p:blipFill>
        <p:spPr bwMode="auto">
          <a:xfrm flipV="1">
            <a:off x="6528196" y="6553921"/>
            <a:ext cx="3003352" cy="30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88"/>
          <a:stretch/>
        </p:blipFill>
        <p:spPr bwMode="auto">
          <a:xfrm flipV="1">
            <a:off x="9188648" y="6551687"/>
            <a:ext cx="3003352" cy="30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88"/>
          <a:stretch/>
        </p:blipFill>
        <p:spPr bwMode="auto">
          <a:xfrm flipV="1">
            <a:off x="1201564" y="6555434"/>
            <a:ext cx="3003352" cy="30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" b="87383"/>
          <a:stretch/>
        </p:blipFill>
        <p:spPr bwMode="auto">
          <a:xfrm>
            <a:off x="2190753" y="3"/>
            <a:ext cx="3352797" cy="33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" b="87383"/>
          <a:stretch/>
        </p:blipFill>
        <p:spPr bwMode="auto">
          <a:xfrm>
            <a:off x="5505452" y="1836"/>
            <a:ext cx="3352797" cy="33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" b="87383"/>
          <a:stretch/>
        </p:blipFill>
        <p:spPr bwMode="auto">
          <a:xfrm>
            <a:off x="8839203" y="3"/>
            <a:ext cx="3352797" cy="33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635608" y="942035"/>
            <a:ext cx="97405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317" y="5410694"/>
            <a:ext cx="1101959" cy="104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905" y="5444521"/>
            <a:ext cx="1098089" cy="974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676" y="5410694"/>
            <a:ext cx="1105748" cy="987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877" y="5444522"/>
            <a:ext cx="1082510" cy="1020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-8819" y="364870"/>
            <a:ext cx="12192000" cy="599844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</a:rPr>
              <a:t>ПОПУЛЯРИЗАЦИЯ И РАЗВИТИЕ</a:t>
            </a:r>
            <a:endParaRPr lang="ru-RU" sz="2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/>
              <a:ea typeface="Calibri"/>
              <a:cs typeface="Times New Roman"/>
            </a:endParaRPr>
          </a:p>
        </p:txBody>
      </p:sp>
      <p:pic>
        <p:nvPicPr>
          <p:cNvPr id="30" name="Google Shape;233;p8" descr="C:\Users\Соня\Desktop\Мывместе 2\Шаблон\Элементы\Ресурс 31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8578" y="4610474"/>
            <a:ext cx="996287" cy="88159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428578" y="1114874"/>
            <a:ext cx="113428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580" algn="just"/>
            <a:r>
              <a:rPr lang="ru-RU" sz="2000" dirty="0">
                <a:latin typeface="Times New Roman"/>
                <a:ea typeface="Calibri"/>
                <a:cs typeface="Times New Roman"/>
              </a:rPr>
              <a:t>С целью популяризации и развития волонтерского движения и привлечения новых добровольцев к проектам учреждения проводится информационная кампания, путем информирования и размещения на официальных информационных ресурсах учреждения публикации на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:</a:t>
            </a:r>
            <a:endParaRPr lang="ru-RU" sz="2000" dirty="0">
              <a:latin typeface="Times New Roman"/>
              <a:ea typeface="Calibri"/>
              <a:cs typeface="Times New Roman"/>
            </a:endParaRPr>
          </a:p>
          <a:p>
            <a:pPr marL="285750" lvl="0" indent="165100" algn="just">
              <a:buFont typeface="Wingdings" pitchFamily="2" charset="2"/>
              <a:buChar char="v"/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 сайте учреждения</a:t>
            </a:r>
          </a:p>
          <a:p>
            <a:pPr marL="285750" lvl="0" indent="165100" algn="just">
              <a:buFont typeface="Wingdings" pitchFamily="2" charset="2"/>
              <a:buChar char="v"/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 в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социальных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сетях</a:t>
            </a:r>
            <a:endParaRPr lang="ru-RU" sz="2000" dirty="0">
              <a:latin typeface="Times New Roman"/>
              <a:ea typeface="Calibri"/>
              <a:cs typeface="Times New Roman"/>
            </a:endParaRPr>
          </a:p>
          <a:p>
            <a:pPr marL="285750" lvl="0" indent="165100" algn="just">
              <a:buFont typeface="Wingdings" pitchFamily="2" charset="2"/>
              <a:buChar char="v"/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 на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кроссплатформенной системе мгновенного обмена сообщениями </a:t>
            </a:r>
            <a:r>
              <a:rPr lang="ru-RU" sz="2000" dirty="0" err="1">
                <a:latin typeface="Times New Roman"/>
                <a:ea typeface="Calibri"/>
                <a:cs typeface="Times New Roman"/>
              </a:rPr>
              <a:t>месенджере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Telegram</a:t>
            </a:r>
            <a:endParaRPr lang="ru-RU" sz="2000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53372" y="4644303"/>
            <a:ext cx="866363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54D"/>
              </a:buClr>
              <a:buSzPct val="100000"/>
              <a:buFontTx/>
              <a:buNone/>
              <a:tabLst/>
              <a:defRPr/>
            </a:pPr>
            <a:r>
              <a:rPr kumimoji="0" lang="ru-RU" sz="3800" b="1" i="0" u="none" strike="noStrike" kern="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Monotype Corsiva" pitchFamily="66" charset="0"/>
                <a:ea typeface="Montserrat"/>
                <a:cs typeface="Montserrat"/>
                <a:sym typeface="Montserrat"/>
              </a:rPr>
              <a:t>      САЙТ</a:t>
            </a:r>
            <a:r>
              <a:rPr kumimoji="0" lang="ru-RU" sz="3800" b="1" i="0" u="none" strike="noStrike" kern="0" cap="none" spc="0" normalizeH="0" baseline="0" noProof="0" dirty="0" smtClean="0">
                <a:ln>
                  <a:noFill/>
                </a:ln>
                <a:solidFill>
                  <a:srgbClr val="FF954D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           </a:t>
            </a:r>
            <a:r>
              <a:rPr kumimoji="0" lang="en-US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Calibri"/>
                <a:cs typeface="Times New Roman" pitchFamily="18" charset="0"/>
                <a:sym typeface="Montserrat"/>
              </a:rPr>
              <a:t>https://gar86.tmweb.ru</a:t>
            </a:r>
            <a:endParaRPr kumimoji="0" lang="en-US" sz="3800" b="1" i="0" u="none" strike="noStrike" kern="0" cap="none" spc="0" normalizeH="0" baseline="0" noProof="0" dirty="0" smtClean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54D"/>
              </a:buClr>
              <a:buSzPct val="100000"/>
              <a:buFontTx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54D"/>
              </a:buClr>
              <a:buSzPct val="100000"/>
              <a:buFontTx/>
              <a:buNone/>
              <a:tabLst/>
              <a:defRPr/>
            </a:pPr>
            <a:r>
              <a:rPr kumimoji="0" lang="ru-RU" sz="3800" b="1" i="0" u="none" strike="noStrike" kern="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Monotype Corsiva" pitchFamily="66" charset="0"/>
                <a:ea typeface="Montserrat"/>
                <a:cs typeface="Montserrat"/>
                <a:sym typeface="Montserrat"/>
              </a:rPr>
              <a:t>   </a:t>
            </a:r>
            <a:r>
              <a:rPr kumimoji="0" lang="en-US" sz="3800" b="1" i="0" u="none" strike="noStrike" kern="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Monotype Corsiva" pitchFamily="66" charset="0"/>
                <a:ea typeface="Montserrat"/>
                <a:cs typeface="Montserrat"/>
                <a:sym typeface="Montserrat"/>
              </a:rPr>
              <a:t>QR-</a:t>
            </a:r>
            <a:r>
              <a:rPr kumimoji="0" lang="ru-RU" sz="3800" b="1" i="0" u="none" strike="noStrike" kern="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Monotype Corsiva" pitchFamily="66" charset="0"/>
                <a:ea typeface="Montserrat"/>
                <a:cs typeface="Montserrat"/>
                <a:sym typeface="Montserrat"/>
              </a:rPr>
              <a:t>КОДЫ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Monotype Corsiva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78" y="3387803"/>
            <a:ext cx="1007130" cy="848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524" y="3116531"/>
            <a:ext cx="5194231" cy="1391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071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" t="205" r="-1" b="87383"/>
          <a:stretch/>
        </p:blipFill>
        <p:spPr bwMode="auto">
          <a:xfrm>
            <a:off x="0" y="0"/>
            <a:ext cx="3314700" cy="33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3" t="87488"/>
          <a:stretch/>
        </p:blipFill>
        <p:spPr bwMode="auto">
          <a:xfrm flipV="1">
            <a:off x="0" y="6555433"/>
            <a:ext cx="2871416" cy="30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88"/>
          <a:stretch/>
        </p:blipFill>
        <p:spPr bwMode="auto">
          <a:xfrm flipV="1">
            <a:off x="3867744" y="6551686"/>
            <a:ext cx="3003352" cy="30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88"/>
          <a:stretch/>
        </p:blipFill>
        <p:spPr bwMode="auto">
          <a:xfrm flipV="1">
            <a:off x="6528196" y="6553921"/>
            <a:ext cx="3003352" cy="30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88"/>
          <a:stretch/>
        </p:blipFill>
        <p:spPr bwMode="auto">
          <a:xfrm flipV="1">
            <a:off x="9188648" y="6551687"/>
            <a:ext cx="3003352" cy="30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88"/>
          <a:stretch/>
        </p:blipFill>
        <p:spPr bwMode="auto">
          <a:xfrm flipV="1">
            <a:off x="1201564" y="6555434"/>
            <a:ext cx="3003352" cy="30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" b="87383"/>
          <a:stretch/>
        </p:blipFill>
        <p:spPr bwMode="auto">
          <a:xfrm>
            <a:off x="2190753" y="3"/>
            <a:ext cx="3352797" cy="33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" b="87383"/>
          <a:stretch/>
        </p:blipFill>
        <p:spPr bwMode="auto">
          <a:xfrm>
            <a:off x="5505452" y="1836"/>
            <a:ext cx="3352797" cy="33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" b="87383"/>
          <a:stretch/>
        </p:blipFill>
        <p:spPr bwMode="auto">
          <a:xfrm>
            <a:off x="8839203" y="3"/>
            <a:ext cx="3352797" cy="33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30593" y="1825649"/>
            <a:ext cx="7400955" cy="2902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08295" y="5037584"/>
            <a:ext cx="5719309" cy="13076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1" dirty="0">
              <a:solidFill>
                <a:schemeClr val="accent2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364870"/>
            <a:ext cx="12192000" cy="60029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indent="450215" algn="ctr">
              <a:lnSpc>
                <a:spcPct val="150000"/>
              </a:lnSpc>
            </a:pPr>
            <a:r>
              <a:rPr lang="ru-RU" sz="2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</a:rPr>
              <a:t>НАПРАВЛЕНИЕ ДОБРОВОЛЬЧЕСКОЙ ДЕЯТЕЛЬНОСТИ</a:t>
            </a:r>
            <a:endParaRPr lang="ru-RU" sz="2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ea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4275" y="1292455"/>
            <a:ext cx="1063160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Blip>
                <a:blip r:embed="rId3"/>
              </a:buBlip>
              <a:tabLst>
                <a:tab pos="90170" algn="l"/>
                <a:tab pos="540385" algn="l"/>
              </a:tabLst>
            </a:pPr>
            <a:r>
              <a:rPr lang="ru-RU" sz="2400" dirty="0" err="1">
                <a:latin typeface="Times New Roman"/>
                <a:ea typeface="Calibri"/>
                <a:cs typeface="Times New Roman"/>
              </a:rPr>
              <a:t>геронтоволонтёрское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 движение «Волонтёры серебряного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возраста»</a:t>
            </a:r>
          </a:p>
          <a:p>
            <a:pPr marL="285750" lvl="0" indent="-285750" algn="just">
              <a:buBlip>
                <a:blip r:embed="rId3"/>
              </a:buBlip>
              <a:tabLst>
                <a:tab pos="90170" algn="l"/>
                <a:tab pos="540385" algn="l"/>
              </a:tabLst>
            </a:pPr>
            <a:r>
              <a:rPr lang="ru-RU" sz="2400" kern="1200" dirty="0" smtClean="0">
                <a:latin typeface="Times New Roman"/>
                <a:ea typeface="Calibri"/>
                <a:cs typeface="Times New Roman"/>
              </a:rPr>
              <a:t>технология </a:t>
            </a:r>
            <a:r>
              <a:rPr lang="ru-RU" sz="2400" kern="1200" dirty="0">
                <a:latin typeface="Times New Roman"/>
                <a:ea typeface="Calibri"/>
                <a:cs typeface="Times New Roman"/>
              </a:rPr>
              <a:t>«Алло, волонтер</a:t>
            </a:r>
            <a:r>
              <a:rPr lang="ru-RU" sz="2400" kern="1200" dirty="0" smtClean="0">
                <a:latin typeface="Times New Roman"/>
                <a:ea typeface="Calibri"/>
                <a:cs typeface="Times New Roman"/>
              </a:rPr>
              <a:t>!»</a:t>
            </a:r>
          </a:p>
          <a:p>
            <a:pPr marL="285750" lvl="0" indent="-285750" algn="just">
              <a:buBlip>
                <a:blip r:embed="rId3"/>
              </a:buBlip>
              <a:tabLst>
                <a:tab pos="90170" algn="l"/>
                <a:tab pos="540385" algn="l"/>
              </a:tabLst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технология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социальной работы «</a:t>
            </a:r>
            <a:r>
              <a:rPr lang="ru-RU" sz="2400" dirty="0" err="1" smtClean="0">
                <a:latin typeface="Times New Roman"/>
                <a:ea typeface="Calibri"/>
                <a:cs typeface="Times New Roman"/>
              </a:rPr>
              <a:t>Добрососед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»</a:t>
            </a:r>
          </a:p>
          <a:p>
            <a:pPr marL="285750" lvl="0" indent="-285750" algn="just">
              <a:buBlip>
                <a:blip r:embed="rId3"/>
              </a:buBlip>
              <a:tabLst>
                <a:tab pos="90170" algn="l"/>
                <a:tab pos="540385" algn="l"/>
              </a:tabLst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технология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«Компьютерная грамотность на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дому»</a:t>
            </a:r>
          </a:p>
          <a:p>
            <a:pPr marL="285750" lvl="0" indent="-285750" algn="just">
              <a:buBlip>
                <a:blip r:embed="rId3"/>
              </a:buBlip>
              <a:tabLst>
                <a:tab pos="90170" algn="l"/>
                <a:tab pos="540385" algn="l"/>
              </a:tabLst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технология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«Мобильный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парикмахер»</a:t>
            </a:r>
          </a:p>
          <a:p>
            <a:pPr marL="285750" lvl="0" indent="-285750" algn="just">
              <a:buBlip>
                <a:blip r:embed="rId3"/>
              </a:buBlip>
              <a:tabLst>
                <a:tab pos="90170" algn="l"/>
                <a:tab pos="540385" algn="l"/>
              </a:tabLst>
            </a:pPr>
            <a:r>
              <a:rPr lang="ru-RU" sz="2400" kern="1200" dirty="0" smtClean="0">
                <a:latin typeface="Times New Roman"/>
                <a:ea typeface="Calibri"/>
                <a:cs typeface="Times New Roman"/>
              </a:rPr>
              <a:t>оказание </a:t>
            </a:r>
            <a:r>
              <a:rPr lang="ru-RU" sz="2400" kern="1200" dirty="0">
                <a:latin typeface="Times New Roman"/>
                <a:ea typeface="Calibri"/>
                <a:cs typeface="Times New Roman"/>
              </a:rPr>
              <a:t>волонтерами социальной помощи на дому гражданам пожилого </a:t>
            </a:r>
            <a:r>
              <a:rPr lang="ru-RU" sz="2400" kern="1200" dirty="0" smtClean="0">
                <a:latin typeface="Times New Roman"/>
                <a:ea typeface="Calibri"/>
                <a:cs typeface="Times New Roman"/>
              </a:rPr>
              <a:t>возраста</a:t>
            </a:r>
          </a:p>
          <a:p>
            <a:pPr marL="285750" lvl="0" indent="-285750" algn="just">
              <a:buBlip>
                <a:blip r:embed="rId3"/>
              </a:buBlip>
              <a:tabLst>
                <a:tab pos="90170" algn="l"/>
                <a:tab pos="540385" algn="l"/>
              </a:tabLst>
            </a:pPr>
            <a:r>
              <a:rPr lang="ru-RU" sz="2400" dirty="0" err="1" smtClean="0">
                <a:latin typeface="Times New Roman"/>
                <a:ea typeface="Calibri"/>
                <a:cs typeface="Times New Roman"/>
              </a:rPr>
              <a:t>волонтёрско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-наставническая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работа с несовершеннолетними из семей, оказавшихся в трудной жизненной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ситуации</a:t>
            </a:r>
          </a:p>
          <a:p>
            <a:pPr marL="285750" lvl="0" indent="-285750" algn="just">
              <a:buBlip>
                <a:blip r:embed="rId3"/>
              </a:buBlip>
              <a:tabLst>
                <a:tab pos="90170" algn="l"/>
                <a:tab pos="540385" algn="l"/>
              </a:tabLst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технология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организации семейного отдыха для граждан пожилого возраста и членов их семей с привлечением корпоративных волонтеров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учреждения</a:t>
            </a:r>
          </a:p>
          <a:p>
            <a:pPr marL="285750" lvl="0" indent="-285750" algn="just">
              <a:buBlip>
                <a:blip r:embed="rId3"/>
              </a:buBlip>
              <a:tabLst>
                <a:tab pos="90170" algn="l"/>
                <a:tab pos="540385" algn="l"/>
              </a:tabLst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корпоративное волонтерство</a:t>
            </a:r>
          </a:p>
          <a:p>
            <a:pPr marL="285750" lvl="0" indent="-285750" algn="just">
              <a:buBlip>
                <a:blip r:embed="rId3"/>
              </a:buBlip>
              <a:tabLst>
                <a:tab pos="90170" algn="l"/>
                <a:tab pos="540385" algn="l"/>
              </a:tabLst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архивное волонтерство</a:t>
            </a:r>
            <a:endParaRPr lang="ru-RU" sz="2400" dirty="0">
              <a:effectLst/>
              <a:latin typeface="Cambria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1023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" t="205" r="-1" b="87383"/>
          <a:stretch/>
        </p:blipFill>
        <p:spPr bwMode="auto">
          <a:xfrm>
            <a:off x="0" y="0"/>
            <a:ext cx="3314700" cy="33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3" t="87488"/>
          <a:stretch/>
        </p:blipFill>
        <p:spPr bwMode="auto">
          <a:xfrm flipV="1">
            <a:off x="0" y="6555433"/>
            <a:ext cx="2871416" cy="30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88"/>
          <a:stretch/>
        </p:blipFill>
        <p:spPr bwMode="auto">
          <a:xfrm flipV="1">
            <a:off x="3867744" y="6551686"/>
            <a:ext cx="3003352" cy="30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88"/>
          <a:stretch/>
        </p:blipFill>
        <p:spPr bwMode="auto">
          <a:xfrm flipV="1">
            <a:off x="6528196" y="6553921"/>
            <a:ext cx="3003352" cy="30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88"/>
          <a:stretch/>
        </p:blipFill>
        <p:spPr bwMode="auto">
          <a:xfrm flipV="1">
            <a:off x="9188648" y="6551687"/>
            <a:ext cx="3003352" cy="30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88"/>
          <a:stretch/>
        </p:blipFill>
        <p:spPr bwMode="auto">
          <a:xfrm flipV="1">
            <a:off x="1201564" y="6555434"/>
            <a:ext cx="3003352" cy="30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" b="87383"/>
          <a:stretch/>
        </p:blipFill>
        <p:spPr bwMode="auto">
          <a:xfrm>
            <a:off x="2190753" y="3"/>
            <a:ext cx="3352797" cy="33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" b="87383"/>
          <a:stretch/>
        </p:blipFill>
        <p:spPr bwMode="auto">
          <a:xfrm>
            <a:off x="5505452" y="1836"/>
            <a:ext cx="3352797" cy="33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" b="87383"/>
          <a:stretch/>
        </p:blipFill>
        <p:spPr bwMode="auto">
          <a:xfrm>
            <a:off x="8839203" y="3"/>
            <a:ext cx="3352797" cy="33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30593" y="1825649"/>
            <a:ext cx="7400955" cy="2902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08295" y="5037584"/>
            <a:ext cx="5719309" cy="13076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1" dirty="0">
              <a:solidFill>
                <a:schemeClr val="accent2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364870"/>
            <a:ext cx="12192000" cy="60029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indent="177800" algn="ctr">
              <a:lnSpc>
                <a:spcPct val="150000"/>
              </a:lnSpc>
            </a:pPr>
            <a:r>
              <a:rPr lang="ru-RU" sz="2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</a:rPr>
              <a:t>ЦЕЛИ ДОБРОВОЛЬЧЕСКОЙ (ВОЛОНТЕРСКОЙ) ДЕЯТЕЛЬНОСТИ</a:t>
            </a:r>
            <a:endParaRPr lang="ru-RU" sz="2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ea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2263" y="1292455"/>
            <a:ext cx="108363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Blip>
                <a:blip r:embed="rId3"/>
              </a:buBlip>
              <a:tabLst>
                <a:tab pos="90170" algn="l"/>
                <a:tab pos="540385" algn="l"/>
              </a:tabLst>
            </a:pPr>
            <a:r>
              <a:rPr lang="ru-RU" sz="2400" dirty="0">
                <a:latin typeface="Times New Roman"/>
                <a:ea typeface="Calibri"/>
              </a:rPr>
              <a:t>содействие оказанию добровольцами безвозмездной помощи </a:t>
            </a:r>
            <a:r>
              <a:rPr lang="ru-RU" sz="2400" dirty="0" smtClean="0">
                <a:latin typeface="Times New Roman"/>
                <a:ea typeface="Calibri"/>
              </a:rPr>
              <a:t>нуждающимся людьми</a:t>
            </a:r>
          </a:p>
          <a:p>
            <a:pPr lvl="0" algn="just">
              <a:tabLst>
                <a:tab pos="90170" algn="l"/>
                <a:tab pos="540385" algn="l"/>
              </a:tabLst>
            </a:pPr>
            <a:endParaRPr lang="ru-RU" sz="800" dirty="0" smtClean="0">
              <a:latin typeface="Times New Roman"/>
              <a:ea typeface="Calibri"/>
            </a:endParaRPr>
          </a:p>
          <a:p>
            <a:pPr marL="285750" lvl="0" indent="-285750" algn="just">
              <a:buBlip>
                <a:blip r:embed="rId3"/>
              </a:buBlip>
              <a:tabLst>
                <a:tab pos="90170" algn="l"/>
                <a:tab pos="540385" algn="l"/>
              </a:tabLst>
            </a:pPr>
            <a:r>
              <a:rPr lang="ru-RU" sz="2400" dirty="0">
                <a:latin typeface="Times New Roman"/>
                <a:ea typeface="Calibri"/>
              </a:rPr>
              <a:t>безвозмездное участие в общественно значимых мероприятиях с согласия их </a:t>
            </a:r>
            <a:r>
              <a:rPr lang="ru-RU" sz="2400" dirty="0" smtClean="0">
                <a:latin typeface="Times New Roman"/>
                <a:ea typeface="Calibri"/>
              </a:rPr>
              <a:t>организаторов</a:t>
            </a:r>
          </a:p>
          <a:p>
            <a:pPr lvl="0" algn="just">
              <a:tabLst>
                <a:tab pos="90170" algn="l"/>
                <a:tab pos="540385" algn="l"/>
              </a:tabLst>
            </a:pPr>
            <a:endParaRPr lang="ru-RU" sz="800" dirty="0" smtClean="0">
              <a:latin typeface="Times New Roman"/>
              <a:ea typeface="Calibri"/>
            </a:endParaRPr>
          </a:p>
          <a:p>
            <a:pPr marL="285750" lvl="0" indent="-285750" algn="just">
              <a:buBlip>
                <a:blip r:embed="rId3"/>
              </a:buBlip>
              <a:tabLst>
                <a:tab pos="90170" algn="l"/>
                <a:tab pos="540385" algn="l"/>
              </a:tabLst>
            </a:pPr>
            <a:r>
              <a:rPr lang="ru-RU" sz="2400" dirty="0">
                <a:latin typeface="Times New Roman"/>
                <a:ea typeface="Calibri"/>
              </a:rPr>
              <a:t>помощь гражданам в овладении навыками социальной работы с различными целевыми группами и категориями </a:t>
            </a:r>
            <a:r>
              <a:rPr lang="ru-RU" sz="2400" dirty="0" smtClean="0">
                <a:latin typeface="Times New Roman"/>
                <a:ea typeface="Calibri"/>
              </a:rPr>
              <a:t>населения</a:t>
            </a:r>
          </a:p>
          <a:p>
            <a:pPr lvl="0" algn="just">
              <a:tabLst>
                <a:tab pos="90170" algn="l"/>
                <a:tab pos="540385" algn="l"/>
              </a:tabLst>
            </a:pPr>
            <a:endParaRPr lang="ru-RU" sz="800" dirty="0" smtClean="0">
              <a:latin typeface="Times New Roman"/>
              <a:ea typeface="Calibri"/>
            </a:endParaRPr>
          </a:p>
          <a:p>
            <a:pPr marL="285750" lvl="0" indent="-285750" algn="just">
              <a:buBlip>
                <a:blip r:embed="rId3"/>
              </a:buBlip>
              <a:tabLst>
                <a:tab pos="90170" algn="l"/>
                <a:tab pos="540385" algn="l"/>
              </a:tabLst>
            </a:pPr>
            <a:r>
              <a:rPr lang="ru-RU" sz="2400" dirty="0">
                <a:latin typeface="Times New Roman"/>
                <a:ea typeface="Calibri"/>
              </a:rPr>
              <a:t>формирование гражданской позиции, самоорганизации, чувства социальной ответственности, солидарности, взаимопомощи и милосердия в обществе</a:t>
            </a:r>
            <a:endParaRPr lang="ru-RU" sz="2400" dirty="0" smtClean="0">
              <a:latin typeface="Times New Roman"/>
              <a:ea typeface="Calibri"/>
            </a:endParaRPr>
          </a:p>
          <a:p>
            <a:pPr marL="285750" lvl="0" indent="-285750" algn="just">
              <a:buBlip>
                <a:blip r:embed="rId3"/>
              </a:buBlip>
              <a:tabLst>
                <a:tab pos="90170" algn="l"/>
                <a:tab pos="540385" algn="l"/>
              </a:tabLst>
            </a:pPr>
            <a:endParaRPr lang="ru-RU" sz="2400" dirty="0">
              <a:effectLst/>
              <a:latin typeface="Cambria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4711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" t="205" r="-1" b="87383"/>
          <a:stretch/>
        </p:blipFill>
        <p:spPr bwMode="auto">
          <a:xfrm>
            <a:off x="0" y="0"/>
            <a:ext cx="3314700" cy="33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3" t="87488"/>
          <a:stretch/>
        </p:blipFill>
        <p:spPr bwMode="auto">
          <a:xfrm flipV="1">
            <a:off x="0" y="6555433"/>
            <a:ext cx="2871416" cy="30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88"/>
          <a:stretch/>
        </p:blipFill>
        <p:spPr bwMode="auto">
          <a:xfrm flipV="1">
            <a:off x="3867744" y="6551686"/>
            <a:ext cx="3003352" cy="30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88"/>
          <a:stretch/>
        </p:blipFill>
        <p:spPr bwMode="auto">
          <a:xfrm flipV="1">
            <a:off x="6528196" y="6553921"/>
            <a:ext cx="3003352" cy="30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88"/>
          <a:stretch/>
        </p:blipFill>
        <p:spPr bwMode="auto">
          <a:xfrm flipV="1">
            <a:off x="9188648" y="6551687"/>
            <a:ext cx="3003352" cy="30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88"/>
          <a:stretch/>
        </p:blipFill>
        <p:spPr bwMode="auto">
          <a:xfrm flipV="1">
            <a:off x="1201564" y="6555434"/>
            <a:ext cx="3003352" cy="30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" b="87383"/>
          <a:stretch/>
        </p:blipFill>
        <p:spPr bwMode="auto">
          <a:xfrm>
            <a:off x="2190753" y="3"/>
            <a:ext cx="3352797" cy="33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" b="87383"/>
          <a:stretch/>
        </p:blipFill>
        <p:spPr bwMode="auto">
          <a:xfrm>
            <a:off x="5505452" y="1836"/>
            <a:ext cx="3352797" cy="33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" b="87383"/>
          <a:stretch/>
        </p:blipFill>
        <p:spPr bwMode="auto">
          <a:xfrm>
            <a:off x="8839203" y="3"/>
            <a:ext cx="3352797" cy="33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30592" y="1831606"/>
            <a:ext cx="7400955" cy="2902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08295" y="5037584"/>
            <a:ext cx="5719309" cy="13076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1" dirty="0">
              <a:solidFill>
                <a:schemeClr val="accent2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8819" y="364870"/>
            <a:ext cx="12192000" cy="599844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</a:rPr>
              <a:t>РЕЗУЛЬТАТЫ ДОБРОВОЛЬЧЕСКОЙ (ВОЛОНТЕРСКОЙ ДЕЯТЕЛЬНОСТИ)</a:t>
            </a:r>
            <a:endParaRPr lang="ru-RU" sz="2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024" y="1128682"/>
            <a:ext cx="1121846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90170" algn="l"/>
                <a:tab pos="540385" algn="l"/>
              </a:tabLst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ПРОГРАММА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«ВОЛОНТЕРЫ СЕРЕБРЯНОГО ВОЗРАСТА»</a:t>
            </a:r>
            <a:endParaRPr lang="ru-RU" sz="1800" b="1" dirty="0">
              <a:latin typeface="Times New Roman"/>
              <a:ea typeface="Calibri"/>
              <a:cs typeface="Times New Roman"/>
            </a:endParaRPr>
          </a:p>
          <a:p>
            <a:pPr lvl="0" algn="ctr">
              <a:tabLst>
                <a:tab pos="90170" algn="l"/>
                <a:tab pos="540385" algn="l"/>
              </a:tabLst>
            </a:pPr>
            <a:r>
              <a:rPr lang="ru-RU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Участники </a:t>
            </a: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программы – 18 </a:t>
            </a:r>
            <a:r>
              <a:rPr lang="ru-RU" sz="1800" dirty="0" err="1">
                <a:latin typeface="Times New Roman" pitchFamily="18" charset="0"/>
                <a:ea typeface="Calibri"/>
                <a:cs typeface="Times New Roman" pitchFamily="18" charset="0"/>
              </a:rPr>
              <a:t>геронтоволонтеров</a:t>
            </a: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, имеющих возможность и желание оказать посильную безвозмездную помощь наиболее уязвимой категории граждан – пенсионерам и инвалидам, тем самым внести свой вклад в развитие волонтерского движения в Ханты-Мансийском автономном округе - Югры</a:t>
            </a:r>
            <a:r>
              <a:rPr lang="ru-RU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lvl="0" algn="just">
              <a:tabLst>
                <a:tab pos="90170" algn="l"/>
                <a:tab pos="540385" algn="l"/>
              </a:tabLst>
            </a:pPr>
            <a:endParaRPr lang="ru-RU" sz="20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tabLst>
                <a:tab pos="90170" algn="l"/>
                <a:tab pos="540385" algn="l"/>
              </a:tabLst>
            </a:pPr>
            <a:endParaRPr lang="ru-RU" sz="20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tabLst>
                <a:tab pos="90170" algn="l"/>
                <a:tab pos="540385" algn="l"/>
              </a:tabLst>
            </a:pPr>
            <a:endParaRPr lang="ru-RU" sz="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buFont typeface="Wingdings" pitchFamily="2" charset="2"/>
              <a:buChar char="v"/>
              <a:tabLst>
                <a:tab pos="90170" algn="l"/>
                <a:tab pos="540385" algn="l"/>
              </a:tabLst>
            </a:pPr>
            <a:r>
              <a:rPr lang="ru-RU" sz="2000" dirty="0">
                <a:latin typeface="Times New Roman"/>
                <a:ea typeface="Calibri"/>
              </a:rPr>
              <a:t>организовано обучение на базе БУ «Ресурсный центр развития социального обслуживания» 5 </a:t>
            </a:r>
            <a:r>
              <a:rPr lang="ru-RU" sz="2000" dirty="0" err="1">
                <a:latin typeface="Times New Roman"/>
                <a:ea typeface="Calibri"/>
              </a:rPr>
              <a:t>геротноволонтеров</a:t>
            </a:r>
            <a:r>
              <a:rPr lang="ru-RU" sz="2000" dirty="0">
                <a:latin typeface="Times New Roman"/>
                <a:ea typeface="Calibri"/>
              </a:rPr>
              <a:t> </a:t>
            </a:r>
            <a:endParaRPr lang="ru-RU" sz="2000" dirty="0" smtClean="0">
              <a:latin typeface="Times New Roman"/>
              <a:ea typeface="Calibri"/>
            </a:endParaRPr>
          </a:p>
          <a:p>
            <a:pPr marL="342900" lvl="0" indent="-342900" algn="just">
              <a:buFont typeface="Wingdings" pitchFamily="2" charset="2"/>
              <a:buChar char="v"/>
              <a:tabLst>
                <a:tab pos="90170" algn="l"/>
                <a:tab pos="540385" algn="l"/>
              </a:tabLst>
            </a:pPr>
            <a:r>
              <a:rPr lang="ru-RU" sz="2000" dirty="0">
                <a:latin typeface="Times New Roman"/>
                <a:ea typeface="Calibri"/>
              </a:rPr>
              <a:t>проведено 94 культурно-досуговых, спортивно-оздоровительных мероприятия, социально значимых акций (концерты, выставки, экскурсии, ярмарки, конкурсы с участием добровольцев в том числе с применением дистанционных форм, посредством групп в </a:t>
            </a:r>
            <a:r>
              <a:rPr lang="ru-RU" sz="2000" dirty="0" err="1">
                <a:latin typeface="Times New Roman"/>
                <a:ea typeface="Calibri"/>
              </a:rPr>
              <a:t>мессенджерах</a:t>
            </a:r>
            <a:r>
              <a:rPr lang="ru-RU" sz="2000" dirty="0">
                <a:latin typeface="Times New Roman"/>
                <a:ea typeface="Calibri"/>
              </a:rPr>
              <a:t> </a:t>
            </a:r>
            <a:r>
              <a:rPr lang="ru-RU" sz="2000" dirty="0" err="1">
                <a:latin typeface="Times New Roman"/>
                <a:ea typeface="Calibri"/>
              </a:rPr>
              <a:t>Viber</a:t>
            </a:r>
            <a:r>
              <a:rPr lang="ru-RU" sz="2000" dirty="0">
                <a:latin typeface="Times New Roman"/>
                <a:ea typeface="Calibri"/>
              </a:rPr>
              <a:t>, </a:t>
            </a:r>
            <a:r>
              <a:rPr lang="ru-RU" sz="2000" dirty="0" err="1">
                <a:latin typeface="Times New Roman"/>
                <a:ea typeface="Calibri"/>
              </a:rPr>
              <a:t>WhatsApp</a:t>
            </a:r>
            <a:r>
              <a:rPr lang="ru-RU" sz="2000" dirty="0">
                <a:latin typeface="Times New Roman"/>
                <a:ea typeface="Calibri"/>
              </a:rPr>
              <a:t>, платформы </a:t>
            </a:r>
            <a:r>
              <a:rPr lang="ru-RU" sz="2000" dirty="0" smtClean="0">
                <a:latin typeface="Times New Roman"/>
                <a:ea typeface="Calibri"/>
              </a:rPr>
              <a:t>ZOOM)</a:t>
            </a:r>
          </a:p>
          <a:p>
            <a:pPr marL="342900" lvl="0" indent="-342900" algn="just">
              <a:buFont typeface="Wingdings" pitchFamily="2" charset="2"/>
              <a:buChar char="v"/>
              <a:tabLst>
                <a:tab pos="90170" algn="l"/>
                <a:tab pos="540385" algn="l"/>
              </a:tabLs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оказана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помощь на дому в ведении домашнего хозяйства 12 инвалидам (в приготовлении пищи, в </a:t>
            </a:r>
            <a:r>
              <a:rPr lang="ru-RU" sz="2000" dirty="0">
                <a:latin typeface="Times New Roman"/>
                <a:ea typeface="Calibri"/>
              </a:rPr>
              <a:t>покупке продуктов, лекарств и др</a:t>
            </a:r>
            <a:r>
              <a:rPr lang="ru-RU" sz="2000" dirty="0">
                <a:latin typeface="Times New Roman"/>
                <a:ea typeface="Calibri"/>
              </a:rPr>
              <a:t>.)</a:t>
            </a:r>
          </a:p>
          <a:p>
            <a:pPr marL="342900" lvl="0" indent="-342900" algn="just">
              <a:buFont typeface="Wingdings" pitchFamily="2" charset="2"/>
              <a:buChar char="v"/>
              <a:tabLst>
                <a:tab pos="90170" algn="l"/>
                <a:tab pos="540385" algn="l"/>
              </a:tabLst>
            </a:pPr>
            <a:r>
              <a:rPr lang="ru-RU" sz="2000" dirty="0">
                <a:latin typeface="Times New Roman"/>
                <a:ea typeface="Calibri"/>
              </a:rPr>
              <a:t>Осуществлён «Сбор </a:t>
            </a:r>
            <a:r>
              <a:rPr lang="ru-RU" sz="2000" dirty="0">
                <a:latin typeface="Times New Roman"/>
                <a:ea typeface="Calibri"/>
              </a:rPr>
              <a:t>и сортировка гуманитарной помощи жителям ЛНР и  ДНР»</a:t>
            </a:r>
          </a:p>
          <a:p>
            <a:pPr marL="342900" lvl="0" indent="-342900" algn="just">
              <a:buFont typeface="Wingdings" pitchFamily="2" charset="2"/>
              <a:buChar char="v"/>
              <a:tabLst>
                <a:tab pos="90170" algn="l"/>
                <a:tab pos="540385" algn="l"/>
              </a:tabLst>
            </a:pPr>
            <a:endParaRPr lang="ru-RU" sz="2000" dirty="0" smtClean="0"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364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" t="205" r="-1" b="87383"/>
          <a:stretch/>
        </p:blipFill>
        <p:spPr bwMode="auto">
          <a:xfrm>
            <a:off x="0" y="0"/>
            <a:ext cx="3314700" cy="33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3" t="87488"/>
          <a:stretch/>
        </p:blipFill>
        <p:spPr bwMode="auto">
          <a:xfrm flipV="1">
            <a:off x="0" y="6555433"/>
            <a:ext cx="2871416" cy="30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88"/>
          <a:stretch/>
        </p:blipFill>
        <p:spPr bwMode="auto">
          <a:xfrm flipV="1">
            <a:off x="3867744" y="6551686"/>
            <a:ext cx="3003352" cy="30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88"/>
          <a:stretch/>
        </p:blipFill>
        <p:spPr bwMode="auto">
          <a:xfrm flipV="1">
            <a:off x="6528196" y="6553921"/>
            <a:ext cx="3003352" cy="30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88"/>
          <a:stretch/>
        </p:blipFill>
        <p:spPr bwMode="auto">
          <a:xfrm flipV="1">
            <a:off x="9188648" y="6551687"/>
            <a:ext cx="3003352" cy="30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88"/>
          <a:stretch/>
        </p:blipFill>
        <p:spPr bwMode="auto">
          <a:xfrm flipV="1">
            <a:off x="1201564" y="6555434"/>
            <a:ext cx="3003352" cy="30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" b="87383"/>
          <a:stretch/>
        </p:blipFill>
        <p:spPr bwMode="auto">
          <a:xfrm>
            <a:off x="2190753" y="3"/>
            <a:ext cx="3352797" cy="33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" b="87383"/>
          <a:stretch/>
        </p:blipFill>
        <p:spPr bwMode="auto">
          <a:xfrm>
            <a:off x="5505452" y="1836"/>
            <a:ext cx="3352797" cy="33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" b="87383"/>
          <a:stretch/>
        </p:blipFill>
        <p:spPr bwMode="auto">
          <a:xfrm>
            <a:off x="8839203" y="3"/>
            <a:ext cx="3352797" cy="33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30592" y="1831606"/>
            <a:ext cx="7400955" cy="2902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08295" y="5037584"/>
            <a:ext cx="5719309" cy="13076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1" dirty="0">
              <a:solidFill>
                <a:schemeClr val="accent2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8819" y="364870"/>
            <a:ext cx="12192000" cy="599844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</a:rPr>
              <a:t>РЕЗУЛЬТАТЫ ДОБРОВОЛЬЧЕСКОЙ (ВОЛОНТЕРСКОЙ ДЕЯТЕЛЬНОСТИ)</a:t>
            </a:r>
            <a:endParaRPr lang="ru-RU" sz="2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024" y="1288707"/>
            <a:ext cx="1121846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90170" algn="l"/>
                <a:tab pos="540385" algn="l"/>
              </a:tabLst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ГЕРОНТОВОЛОНТЕРЫ УЧРЕЖДЕНИЯ ПРИНЯЛИ УЧАСТИЕ:</a:t>
            </a:r>
          </a:p>
          <a:p>
            <a:pPr algn="just">
              <a:tabLst>
                <a:tab pos="90170" algn="l"/>
                <a:tab pos="540385" algn="l"/>
              </a:tabLst>
            </a:pPr>
            <a:endParaRPr lang="ru-RU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</a:endParaRPr>
          </a:p>
          <a:p>
            <a:pPr algn="just">
              <a:tabLst>
                <a:tab pos="90170" algn="l"/>
                <a:tab pos="540385" algn="l"/>
              </a:tabLst>
            </a:pPr>
            <a:endParaRPr lang="ru-RU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</a:endParaRPr>
          </a:p>
          <a:p>
            <a:pPr marL="342900" indent="-342900" algn="just">
              <a:buFont typeface="Wingdings" pitchFamily="2" charset="2"/>
              <a:buChar char="v"/>
              <a:tabLst>
                <a:tab pos="90170" algn="l"/>
                <a:tab pos="540385" algn="l"/>
              </a:tabLst>
            </a:pPr>
            <a:r>
              <a:rPr lang="ru-RU" sz="2000" dirty="0" smtClean="0">
                <a:latin typeface="Times New Roman"/>
                <a:ea typeface="Calibri"/>
              </a:rPr>
              <a:t>в </a:t>
            </a:r>
            <a:r>
              <a:rPr lang="en-US" sz="2000" dirty="0">
                <a:latin typeface="Times New Roman"/>
                <a:ea typeface="Calibri"/>
              </a:rPr>
              <a:t>IV</a:t>
            </a:r>
            <a:r>
              <a:rPr lang="ru-RU" sz="2000" dirty="0">
                <a:latin typeface="Times New Roman"/>
                <a:ea typeface="Calibri"/>
              </a:rPr>
              <a:t> Всероссийском форуме «серебряных» добровольцев «#</a:t>
            </a:r>
            <a:r>
              <a:rPr lang="ru-RU" sz="2000" dirty="0" err="1">
                <a:latin typeface="Times New Roman"/>
                <a:ea typeface="Calibri"/>
              </a:rPr>
              <a:t>МыВместе#МолодыДушой</a:t>
            </a:r>
            <a:r>
              <a:rPr lang="ru-RU" sz="2000" dirty="0">
                <a:latin typeface="Times New Roman"/>
                <a:ea typeface="Calibri"/>
              </a:rPr>
              <a:t>» </a:t>
            </a:r>
            <a:r>
              <a:rPr lang="ru-RU" sz="2000" dirty="0" smtClean="0">
                <a:latin typeface="Times New Roman"/>
                <a:ea typeface="Calibri"/>
              </a:rPr>
              <a:t>                        г</a:t>
            </a:r>
            <a:r>
              <a:rPr lang="ru-RU" sz="2000" dirty="0">
                <a:latin typeface="Times New Roman"/>
                <a:ea typeface="Calibri"/>
              </a:rPr>
              <a:t>. Тюмень, (сертификат об участии в 2021 и 2022гг.) </a:t>
            </a:r>
            <a:endParaRPr lang="ru-RU" sz="2000" dirty="0" smtClean="0">
              <a:latin typeface="Times New Roman"/>
              <a:ea typeface="Calibri"/>
            </a:endParaRPr>
          </a:p>
          <a:p>
            <a:pPr marL="342900" indent="-342900" algn="just">
              <a:buFont typeface="Wingdings" pitchFamily="2" charset="2"/>
              <a:buChar char="v"/>
              <a:tabLst>
                <a:tab pos="90170" algn="l"/>
                <a:tab pos="540385" algn="l"/>
              </a:tabLst>
            </a:pPr>
            <a:r>
              <a:rPr lang="ru-RU" sz="2000" dirty="0" smtClean="0">
                <a:latin typeface="Times New Roman"/>
                <a:ea typeface="Calibri"/>
              </a:rPr>
              <a:t>в </a:t>
            </a:r>
            <a:r>
              <a:rPr lang="en-US" sz="2000" dirty="0">
                <a:latin typeface="Times New Roman"/>
                <a:ea typeface="Calibri"/>
              </a:rPr>
              <a:t>VI</a:t>
            </a:r>
            <a:r>
              <a:rPr lang="ru-RU" sz="2000" dirty="0">
                <a:latin typeface="Times New Roman"/>
                <a:ea typeface="Calibri"/>
              </a:rPr>
              <a:t> Всероссийском форуме  серебряных добровольцев в г. </a:t>
            </a:r>
            <a:r>
              <a:rPr lang="ru-RU" sz="2000" dirty="0">
                <a:latin typeface="Times New Roman"/>
                <a:ea typeface="Calibri"/>
              </a:rPr>
              <a:t>Ростов-на-Дону, (сертификат об участии </a:t>
            </a:r>
            <a:r>
              <a:rPr lang="ru-RU" sz="2000" dirty="0" smtClean="0">
                <a:latin typeface="Times New Roman"/>
                <a:ea typeface="Calibri"/>
              </a:rPr>
              <a:t>01-04.10.2022г)</a:t>
            </a:r>
          </a:p>
          <a:p>
            <a:pPr marL="342900" indent="-342900" algn="just">
              <a:buFont typeface="Wingdings" pitchFamily="2" charset="2"/>
              <a:buChar char="v"/>
              <a:tabLst>
                <a:tab pos="90170" algn="l"/>
                <a:tab pos="540385" algn="l"/>
              </a:tabLst>
            </a:pPr>
            <a:r>
              <a:rPr lang="ru-RU" sz="2000" dirty="0" smtClean="0">
                <a:latin typeface="Times New Roman"/>
                <a:ea typeface="Calibri"/>
              </a:rPr>
              <a:t>в </a:t>
            </a:r>
            <a:r>
              <a:rPr lang="ru-RU" sz="2000" dirty="0">
                <a:latin typeface="Times New Roman"/>
                <a:ea typeface="Calibri"/>
              </a:rPr>
              <a:t>окружном форуме серебряных волонтеров г. Советский (сертификат об участии с 20 -23.12.2022) </a:t>
            </a:r>
            <a:endParaRPr lang="ru-RU" sz="2000" dirty="0" smtClean="0">
              <a:latin typeface="Times New Roman"/>
              <a:ea typeface="Calibri"/>
            </a:endParaRPr>
          </a:p>
          <a:p>
            <a:pPr marL="342900" indent="-342900" algn="just">
              <a:buFont typeface="Wingdings" pitchFamily="2" charset="2"/>
              <a:buChar char="v"/>
              <a:tabLst>
                <a:tab pos="90170" algn="l"/>
                <a:tab pos="540385" algn="l"/>
              </a:tabLst>
            </a:pPr>
            <a:r>
              <a:rPr lang="ru-RU" sz="2000" dirty="0" smtClean="0">
                <a:latin typeface="Times New Roman"/>
                <a:ea typeface="Calibri"/>
              </a:rPr>
              <a:t>на </a:t>
            </a:r>
            <a:r>
              <a:rPr lang="ru-RU" sz="2000" dirty="0">
                <a:latin typeface="Times New Roman"/>
                <a:ea typeface="Calibri"/>
              </a:rPr>
              <a:t>Региональном уровне в конкурсе экскурсионных маршрутов «Моя судьба — Югорский край» социальный тур «Моя судьба – Югорский край» </a:t>
            </a:r>
            <a:r>
              <a:rPr lang="ru-RU" sz="2000" dirty="0" smtClean="0">
                <a:latin typeface="Times New Roman"/>
                <a:ea typeface="Calibri"/>
              </a:rPr>
              <a:t>г</a:t>
            </a:r>
            <a:r>
              <a:rPr lang="ru-RU" sz="2000" dirty="0">
                <a:latin typeface="Times New Roman"/>
                <a:ea typeface="Calibri"/>
              </a:rPr>
              <a:t>. Ханты-Мансийск </a:t>
            </a:r>
            <a:endParaRPr lang="ru-RU" sz="2000" dirty="0" smtClean="0">
              <a:latin typeface="Times New Roman"/>
              <a:ea typeface="Calibri"/>
            </a:endParaRPr>
          </a:p>
          <a:p>
            <a:pPr marL="342900" indent="-342900" algn="just">
              <a:buFont typeface="Wingdings" pitchFamily="2" charset="2"/>
              <a:buChar char="v"/>
              <a:tabLst>
                <a:tab pos="90170" algn="l"/>
                <a:tab pos="540385" algn="l"/>
              </a:tabLst>
            </a:pPr>
            <a:r>
              <a:rPr lang="ru-RU" sz="2000" dirty="0" smtClean="0">
                <a:latin typeface="Times New Roman"/>
                <a:ea typeface="Calibri"/>
              </a:rPr>
              <a:t>2-ое занесены на </a:t>
            </a:r>
            <a:r>
              <a:rPr lang="ru-RU" sz="2000" dirty="0">
                <a:latin typeface="Times New Roman"/>
                <a:ea typeface="Calibri"/>
              </a:rPr>
              <a:t>городскую Доску почета «Я волонтер» г. </a:t>
            </a:r>
            <a:r>
              <a:rPr lang="ru-RU" sz="2000" dirty="0" smtClean="0">
                <a:latin typeface="Times New Roman"/>
                <a:ea typeface="Calibri"/>
              </a:rPr>
              <a:t>Мегион</a:t>
            </a:r>
          </a:p>
          <a:p>
            <a:pPr marL="342900" indent="-342900">
              <a:buFont typeface="Wingdings" pitchFamily="2" charset="2"/>
              <a:buChar char="v"/>
              <a:tabLst>
                <a:tab pos="90170" algn="l"/>
                <a:tab pos="540385" algn="l"/>
              </a:tabLst>
            </a:pPr>
            <a:r>
              <a:rPr lang="ru-RU" sz="2000" dirty="0" smtClean="0">
                <a:latin typeface="Times New Roman"/>
                <a:ea typeface="Calibri"/>
              </a:rPr>
              <a:t>1-му вручена </a:t>
            </a:r>
            <a:r>
              <a:rPr lang="ru-RU" sz="2000" dirty="0">
                <a:latin typeface="Times New Roman"/>
                <a:ea typeface="Calibri"/>
              </a:rPr>
              <a:t>награда  знак отличия «Доброволец </a:t>
            </a:r>
            <a:r>
              <a:rPr lang="ru-RU" sz="2000" dirty="0" err="1">
                <a:latin typeface="Times New Roman"/>
                <a:ea typeface="Calibri"/>
              </a:rPr>
              <a:t>Мегиона</a:t>
            </a:r>
            <a:r>
              <a:rPr lang="ru-RU" sz="2000" dirty="0" smtClean="0">
                <a:latin typeface="Times New Roman"/>
                <a:ea typeface="Calibri"/>
              </a:rPr>
              <a:t>» </a:t>
            </a:r>
            <a:r>
              <a:rPr lang="ru-RU" sz="1800" b="1" i="1" dirty="0" smtClean="0">
                <a:solidFill>
                  <a:srgbClr val="00B0F0"/>
                </a:solidFill>
                <a:latin typeface="Times New Roman"/>
                <a:ea typeface="Calibri"/>
                <a:hlinkClick r:id="rId3"/>
              </a:rPr>
              <a:t>https</a:t>
            </a:r>
            <a:r>
              <a:rPr lang="ru-RU" sz="1800" b="1" i="1" dirty="0">
                <a:solidFill>
                  <a:srgbClr val="00B0F0"/>
                </a:solidFill>
                <a:latin typeface="Times New Roman"/>
                <a:ea typeface="Calibri"/>
                <a:hlinkClick r:id="rId3"/>
              </a:rPr>
              <a:t>://admmegion.ru/city/volunteers/news/index.php?ELEMENT_ID=369170</a:t>
            </a:r>
            <a:endParaRPr lang="ru-RU" sz="1800" b="1" i="1" dirty="0">
              <a:solidFill>
                <a:srgbClr val="00B0F0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928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" t="205" r="-1" b="87383"/>
          <a:stretch/>
        </p:blipFill>
        <p:spPr bwMode="auto">
          <a:xfrm>
            <a:off x="0" y="0"/>
            <a:ext cx="3314700" cy="33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3" t="87488"/>
          <a:stretch/>
        </p:blipFill>
        <p:spPr bwMode="auto">
          <a:xfrm flipV="1">
            <a:off x="0" y="6555433"/>
            <a:ext cx="2871416" cy="30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88"/>
          <a:stretch/>
        </p:blipFill>
        <p:spPr bwMode="auto">
          <a:xfrm flipV="1">
            <a:off x="3867744" y="6551686"/>
            <a:ext cx="3003352" cy="30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88"/>
          <a:stretch/>
        </p:blipFill>
        <p:spPr bwMode="auto">
          <a:xfrm flipV="1">
            <a:off x="6528196" y="6553921"/>
            <a:ext cx="3003352" cy="30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88"/>
          <a:stretch/>
        </p:blipFill>
        <p:spPr bwMode="auto">
          <a:xfrm flipV="1">
            <a:off x="9188648" y="6551687"/>
            <a:ext cx="3003352" cy="30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88"/>
          <a:stretch/>
        </p:blipFill>
        <p:spPr bwMode="auto">
          <a:xfrm flipV="1">
            <a:off x="1201564" y="6555434"/>
            <a:ext cx="3003352" cy="30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" b="87383"/>
          <a:stretch/>
        </p:blipFill>
        <p:spPr bwMode="auto">
          <a:xfrm>
            <a:off x="2190753" y="3"/>
            <a:ext cx="3352797" cy="33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" b="87383"/>
          <a:stretch/>
        </p:blipFill>
        <p:spPr bwMode="auto">
          <a:xfrm>
            <a:off x="5505452" y="1836"/>
            <a:ext cx="3352797" cy="33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" b="87383"/>
          <a:stretch/>
        </p:blipFill>
        <p:spPr bwMode="auto">
          <a:xfrm>
            <a:off x="8839203" y="3"/>
            <a:ext cx="3352797" cy="33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30592" y="1831606"/>
            <a:ext cx="7400955" cy="2902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8819" y="364870"/>
            <a:ext cx="12192000" cy="599844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</a:rPr>
              <a:t>РЕЗУЛЬТАТЫ ДОБРОВОЛЬЧЕСКОЙ (ВОЛОНТЕРСКОЙ ДЕЯТЕЛЬНОСТИ)</a:t>
            </a:r>
            <a:endParaRPr lang="ru-RU" sz="2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9210" y="1078743"/>
            <a:ext cx="112184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90170" algn="l"/>
                <a:tab pos="540385" algn="l"/>
              </a:tabLst>
            </a:pP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ТЕХНОЛОГИЯ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«АЛЛО, ВОЛОНТЕР»</a:t>
            </a:r>
            <a:endParaRPr lang="ru-RU" sz="1800" b="1" dirty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lvl="0" algn="ctr">
              <a:tabLst>
                <a:tab pos="90170" algn="l"/>
                <a:tab pos="540385" algn="l"/>
              </a:tabLst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(телефонная служба «Забота о пожилых», общение граждан пожилого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возраста</a:t>
            </a:r>
          </a:p>
          <a:p>
            <a:pPr lvl="0" algn="ctr">
              <a:tabLst>
                <a:tab pos="90170" algn="l"/>
                <a:tab pos="540385" algn="l"/>
              </a:tabLst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волонтерами (добровольцами) по телефону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 algn="ctr">
              <a:tabLst>
                <a:tab pos="90170" algn="l"/>
                <a:tab pos="540385" algn="l"/>
              </a:tabLst>
            </a:pP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Участники 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программы 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–8 </a:t>
            </a:r>
            <a:r>
              <a:rPr lang="ru-RU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геронтоволонтеров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и 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36 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граждан пожилого 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возраста</a:t>
            </a:r>
          </a:p>
          <a:p>
            <a:pPr lvl="0" algn="just">
              <a:tabLst>
                <a:tab pos="90170" algn="l"/>
                <a:tab pos="540385" algn="l"/>
              </a:tabLst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tabLst>
                <a:tab pos="90170" algn="l"/>
                <a:tab pos="540385" algn="l"/>
              </a:tabLst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tabLst>
                <a:tab pos="90170" algn="l"/>
                <a:tab pos="540385" algn="l"/>
              </a:tabLst>
            </a:pPr>
            <a:endParaRPr lang="ru-RU" sz="20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buFont typeface="Wingdings" pitchFamily="2" charset="2"/>
              <a:buChar char="v"/>
              <a:tabLst>
                <a:tab pos="90170" algn="l"/>
                <a:tab pos="540385" algn="l"/>
              </a:tabLst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2022 году бюджетное учреждение Ханты-Мансийского автономного округа – Югры «Ресурсный центр развития социального обслуживания» в знак признания за разработанную и внедренную технологию «Алло, волонтер!» удостоился грамоты и памятной медали «За бескорыстный вклад в организацию Общероссийской акции взаимопомощи «#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МыВместе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lvl="0" algn="just">
              <a:tabLst>
                <a:tab pos="90170" algn="l"/>
                <a:tab pos="540385" algn="l"/>
              </a:tabLst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Награда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учреждена распоряжением Президента Российской Федерации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В.В. Путиным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63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" t="205" r="-1" b="87383"/>
          <a:stretch/>
        </p:blipFill>
        <p:spPr bwMode="auto">
          <a:xfrm>
            <a:off x="0" y="0"/>
            <a:ext cx="3314700" cy="33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3" t="87488"/>
          <a:stretch/>
        </p:blipFill>
        <p:spPr bwMode="auto">
          <a:xfrm flipV="1">
            <a:off x="0" y="6555433"/>
            <a:ext cx="2871416" cy="30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88"/>
          <a:stretch/>
        </p:blipFill>
        <p:spPr bwMode="auto">
          <a:xfrm flipV="1">
            <a:off x="3867744" y="6551686"/>
            <a:ext cx="3003352" cy="30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88"/>
          <a:stretch/>
        </p:blipFill>
        <p:spPr bwMode="auto">
          <a:xfrm flipV="1">
            <a:off x="6528196" y="6553921"/>
            <a:ext cx="3003352" cy="30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88"/>
          <a:stretch/>
        </p:blipFill>
        <p:spPr bwMode="auto">
          <a:xfrm flipV="1">
            <a:off x="9188648" y="6551687"/>
            <a:ext cx="3003352" cy="30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88"/>
          <a:stretch/>
        </p:blipFill>
        <p:spPr bwMode="auto">
          <a:xfrm flipV="1">
            <a:off x="1201564" y="6555434"/>
            <a:ext cx="3003352" cy="30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" b="87383"/>
          <a:stretch/>
        </p:blipFill>
        <p:spPr bwMode="auto">
          <a:xfrm>
            <a:off x="2190753" y="3"/>
            <a:ext cx="3352797" cy="33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" b="87383"/>
          <a:stretch/>
        </p:blipFill>
        <p:spPr bwMode="auto">
          <a:xfrm>
            <a:off x="5505452" y="1836"/>
            <a:ext cx="3352797" cy="33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" b="87383"/>
          <a:stretch/>
        </p:blipFill>
        <p:spPr bwMode="auto">
          <a:xfrm>
            <a:off x="8839203" y="3"/>
            <a:ext cx="3352797" cy="33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30592" y="1831606"/>
            <a:ext cx="7400955" cy="2902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08295" y="5037584"/>
            <a:ext cx="5719309" cy="13076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1" dirty="0">
              <a:solidFill>
                <a:schemeClr val="accent2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8819" y="364870"/>
            <a:ext cx="12192000" cy="599844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</a:rPr>
              <a:t>РЕЗУЛЬТАТЫ ДОБРОВОЛЬЧЕСКОЙ (ВОЛОНТЕРСКОЙ ДЕЯТЕЛЬНОСТИ)</a:t>
            </a:r>
            <a:endParaRPr lang="ru-RU" sz="2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0252" y="991575"/>
            <a:ext cx="11627352" cy="5740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90170" algn="l"/>
                <a:tab pos="540385" algn="l"/>
              </a:tabLst>
            </a:pP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ТЕХНОЛОГИЯ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«</a:t>
            </a:r>
            <a:r>
              <a:rPr lang="ru-RU" sz="24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n-ea"/>
              </a:rPr>
              <a:t>ДОБРОСОСЕД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»</a:t>
            </a:r>
          </a:p>
          <a:p>
            <a:pPr lvl="0" algn="ctr">
              <a:tabLst>
                <a:tab pos="90170" algn="l"/>
                <a:tab pos="540385" algn="l"/>
              </a:tabLst>
            </a:pPr>
            <a:endParaRPr lang="ru-RU" sz="800" b="1" dirty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lvl="0" algn="ctr">
              <a:tabLst>
                <a:tab pos="90170" algn="l"/>
                <a:tab pos="540385" algn="l"/>
              </a:tabLst>
            </a:pPr>
            <a:r>
              <a:rPr lang="ru-RU" sz="1500" dirty="0" smtClean="0">
                <a:latin typeface="Times New Roman"/>
                <a:ea typeface="Calibri"/>
              </a:rPr>
              <a:t>      Цель: Вовлечение </a:t>
            </a:r>
            <a:r>
              <a:rPr lang="ru-RU" sz="1500" dirty="0">
                <a:latin typeface="Times New Roman"/>
                <a:ea typeface="Calibri"/>
              </a:rPr>
              <a:t>граждан из числа соседей к участию в благотворительной деятельности, направленной на оказание помощи гражданам пожилого возраста и развитие соседского сообщества. </a:t>
            </a:r>
            <a:endParaRPr lang="ru-RU" sz="1500" dirty="0" smtClean="0">
              <a:latin typeface="Times New Roman"/>
              <a:ea typeface="Calibri"/>
            </a:endParaRPr>
          </a:p>
          <a:p>
            <a:pPr indent="450215" algn="just">
              <a:lnSpc>
                <a:spcPct val="150000"/>
              </a:lnSpc>
            </a:pPr>
            <a: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Участники программы-34 добровольцев (волонтеров) из которых:</a:t>
            </a:r>
            <a:endParaRPr lang="ru-RU" sz="2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marL="804863" indent="-273050" algn="just">
              <a:buFont typeface="Wingdings" pitchFamily="2" charset="2"/>
              <a:buChar char="ü"/>
            </a:pPr>
            <a:r>
              <a:rPr lang="ru-RU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волонтер </a:t>
            </a: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"наставник</a:t>
            </a:r>
            <a:r>
              <a:rPr lang="ru-RU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"-2</a:t>
            </a:r>
          </a:p>
          <a:p>
            <a:pPr marL="804863" indent="-273050" algn="just">
              <a:buFont typeface="Wingdings" pitchFamily="2" charset="2"/>
              <a:buChar char="ü"/>
            </a:pPr>
            <a:r>
              <a:rPr lang="ru-RU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волонтер </a:t>
            </a: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"уверенный</a:t>
            </a:r>
            <a:r>
              <a:rPr lang="ru-RU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"-7</a:t>
            </a:r>
          </a:p>
          <a:p>
            <a:pPr marL="804863" indent="-273050" algn="just">
              <a:buFont typeface="Wingdings" pitchFamily="2" charset="2"/>
              <a:buChar char="ü"/>
            </a:pPr>
            <a:r>
              <a:rPr lang="ru-RU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волонтер </a:t>
            </a: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"начинающий</a:t>
            </a:r>
            <a:r>
              <a:rPr lang="ru-RU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"-25</a:t>
            </a:r>
          </a:p>
          <a:p>
            <a:pPr marL="531813" algn="just"/>
            <a:endParaRPr lang="ru-RU" sz="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</a:endParaRPr>
          </a:p>
          <a:p>
            <a:pPr indent="450215" algn="just"/>
            <a: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Оказана помощь:</a:t>
            </a:r>
          </a:p>
          <a:p>
            <a:pPr indent="450215" algn="just"/>
            <a:endParaRPr lang="ru-RU" sz="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0850" indent="273050" algn="just"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бытовая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(уборка помещения, покупка продуктов/лекарств, приготовление пищи и др.) 523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</a:t>
            </a:r>
          </a:p>
          <a:p>
            <a:pPr marL="450850" indent="273050" algn="just"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психологическая (в том числе беседы, подбадривание, поддержка и др.) оказана 428 раза</a:t>
            </a:r>
          </a:p>
          <a:p>
            <a:pPr marL="450850" indent="273050" algn="just"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содействие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оказании правовой помощи (в том числе разъяснения, оформление документов, написание писем, обращений и др.) 183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</a:t>
            </a:r>
          </a:p>
          <a:p>
            <a:pPr marL="450850" indent="273050" algn="just"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сопровождение </a:t>
            </a: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граждан пожилого возраста на прогулку, в больницу и в другие места 98 </a:t>
            </a:r>
            <a:r>
              <a:rPr lang="ru-RU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раз</a:t>
            </a:r>
          </a:p>
          <a:p>
            <a:pPr marL="450850" algn="just"/>
            <a:endParaRPr lang="ru-RU" sz="8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0850" algn="just"/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С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целью тиражирования добровольческого опыта и привлечения граждан к участию в реализации технологии "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Добрососед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" на официальном сайте учреждения, в официальных аккаунтах социальных сетях, в городской газете "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Мегионские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новости", на городском сайте города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Мегиона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 размещены анонсы о реализации данной технологии-5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анонсов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0850" indent="273050" algn="just">
              <a:buFont typeface="Wingdings" pitchFamily="2" charset="2"/>
              <a:buChar char="v"/>
            </a:pPr>
            <a:endParaRPr lang="ru-RU" sz="12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72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" t="205" r="-1" b="87383"/>
          <a:stretch/>
        </p:blipFill>
        <p:spPr bwMode="auto">
          <a:xfrm>
            <a:off x="0" y="0"/>
            <a:ext cx="3314700" cy="33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3" t="87488"/>
          <a:stretch/>
        </p:blipFill>
        <p:spPr bwMode="auto">
          <a:xfrm flipV="1">
            <a:off x="0" y="6555433"/>
            <a:ext cx="2871416" cy="30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88"/>
          <a:stretch/>
        </p:blipFill>
        <p:spPr bwMode="auto">
          <a:xfrm flipV="1">
            <a:off x="3867744" y="6551686"/>
            <a:ext cx="3003352" cy="30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88"/>
          <a:stretch/>
        </p:blipFill>
        <p:spPr bwMode="auto">
          <a:xfrm flipV="1">
            <a:off x="6528196" y="6553921"/>
            <a:ext cx="3003352" cy="30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88"/>
          <a:stretch/>
        </p:blipFill>
        <p:spPr bwMode="auto">
          <a:xfrm flipV="1">
            <a:off x="9188648" y="6551687"/>
            <a:ext cx="3003352" cy="30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88"/>
          <a:stretch/>
        </p:blipFill>
        <p:spPr bwMode="auto">
          <a:xfrm flipV="1">
            <a:off x="1201564" y="6555434"/>
            <a:ext cx="3003352" cy="30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" b="87383"/>
          <a:stretch/>
        </p:blipFill>
        <p:spPr bwMode="auto">
          <a:xfrm>
            <a:off x="2190753" y="3"/>
            <a:ext cx="3352797" cy="33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" b="87383"/>
          <a:stretch/>
        </p:blipFill>
        <p:spPr bwMode="auto">
          <a:xfrm>
            <a:off x="5505452" y="1836"/>
            <a:ext cx="3352797" cy="33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" b="87383"/>
          <a:stretch/>
        </p:blipFill>
        <p:spPr bwMode="auto">
          <a:xfrm>
            <a:off x="8839203" y="3"/>
            <a:ext cx="3352797" cy="33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30592" y="1831606"/>
            <a:ext cx="7400955" cy="2902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08295" y="5037584"/>
            <a:ext cx="5719309" cy="13076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1" dirty="0">
              <a:solidFill>
                <a:schemeClr val="accent2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8819" y="364870"/>
            <a:ext cx="12192000" cy="599844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</a:rPr>
              <a:t>РЕЗУЛЬТАТЫ ДОБРОВОЛЬЧЕСКОЙ (ВОЛОНТЕРСКОЙ ДЕЯТЕЛЬНОСТИ)</a:t>
            </a:r>
            <a:endParaRPr lang="ru-RU" sz="2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0252" y="1064091"/>
            <a:ext cx="11627352" cy="5801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88900" algn="l"/>
              </a:tabLst>
            </a:pP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ТЕХНОЛОГИЯ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«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КОМПЬЮТЕРНАЯ ГРАМОТНОСТЬ ДЛЯ ПОЖИЛЫХ ГРАЖДАН НА ДОМУ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»</a:t>
            </a:r>
          </a:p>
          <a:p>
            <a:pPr lvl="0" algn="ctr">
              <a:tabLst>
                <a:tab pos="90170" algn="l"/>
                <a:tab pos="540385" algn="l"/>
              </a:tabLst>
            </a:pPr>
            <a:endParaRPr lang="ru-RU" sz="800" b="1" dirty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lvl="0" algn="ctr">
              <a:tabLst>
                <a:tab pos="90170" algn="l"/>
                <a:tab pos="540385" algn="l"/>
              </a:tabLst>
            </a:pPr>
            <a:r>
              <a:rPr lang="ru-RU" sz="1800" dirty="0">
                <a:latin typeface="Times New Roman"/>
                <a:ea typeface="Calibri"/>
              </a:rPr>
              <a:t>Цель: </a:t>
            </a:r>
            <a:r>
              <a:rPr lang="ru-RU" sz="1800" dirty="0">
                <a:latin typeface="Times New Roman"/>
                <a:ea typeface="Calibri"/>
              </a:rPr>
              <a:t>Обучить людей старшего возраста основам цифровой (компьютерной) </a:t>
            </a:r>
            <a:r>
              <a:rPr lang="ru-RU" sz="1800" dirty="0" smtClean="0">
                <a:latin typeface="Times New Roman"/>
                <a:ea typeface="Calibri"/>
              </a:rPr>
              <a:t>грамотности. </a:t>
            </a:r>
          </a:p>
          <a:p>
            <a:pPr lvl="0" algn="ctr">
              <a:tabLst>
                <a:tab pos="90170" algn="l"/>
                <a:tab pos="540385" algn="l"/>
              </a:tabLst>
            </a:pPr>
            <a:endParaRPr lang="ru-RU" sz="500" dirty="0">
              <a:latin typeface="Times New Roman"/>
              <a:ea typeface="Calibri"/>
            </a:endParaRPr>
          </a:p>
          <a:p>
            <a:pPr marL="21590" indent="435610" algn="just"/>
            <a: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Участники программы-</a:t>
            </a:r>
            <a:r>
              <a:rPr lang="ru-RU" sz="1800" dirty="0">
                <a:latin typeface="Times New Roman"/>
                <a:ea typeface="Calibri"/>
              </a:rPr>
              <a:t>корпоративные </a:t>
            </a:r>
            <a:r>
              <a:rPr lang="ru-RU" sz="1800" dirty="0">
                <a:latin typeface="Times New Roman"/>
                <a:ea typeface="Calibri"/>
              </a:rPr>
              <a:t>волонтеры  (работники) </a:t>
            </a:r>
            <a:r>
              <a:rPr lang="ru-RU" sz="1800" dirty="0">
                <a:latin typeface="Times New Roman"/>
                <a:ea typeface="Calibri"/>
              </a:rPr>
              <a:t>учреждения, </a:t>
            </a:r>
            <a:r>
              <a:rPr lang="ru-RU" sz="1800" dirty="0">
                <a:latin typeface="Times New Roman"/>
                <a:ea typeface="Calibri"/>
              </a:rPr>
              <a:t>представитель автономной некоммерческой организации по информационному обеспечению инвалидов «В помощь инвалиду».</a:t>
            </a:r>
          </a:p>
          <a:p>
            <a:pPr marL="531813" algn="just"/>
            <a:endParaRPr lang="ru-RU" sz="5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</a:endParaRPr>
          </a:p>
          <a:p>
            <a:pPr marL="21590" indent="435610" algn="just"/>
            <a:r>
              <a:rPr lang="ru-RU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Процесс:</a:t>
            </a:r>
          </a:p>
          <a:p>
            <a:pPr marL="21590" indent="435610" algn="just"/>
            <a:r>
              <a:rPr lang="ru-RU" sz="1800" dirty="0" smtClean="0">
                <a:latin typeface="Times New Roman"/>
                <a:ea typeface="Calibri"/>
              </a:rPr>
              <a:t>Занятия </a:t>
            </a:r>
            <a:r>
              <a:rPr lang="ru-RU" sz="1800" dirty="0">
                <a:latin typeface="Times New Roman"/>
                <a:ea typeface="Calibri"/>
              </a:rPr>
              <a:t>проводятся 1 раз в  неделю (4 занятия в месяц), обучение длится не менее 3х месяцев на дому в удобное для пожилого гражданина время в зависимости от индивидуальных особенностей и возможностей усваивать </a:t>
            </a:r>
            <a:r>
              <a:rPr lang="ru-RU" sz="1800" dirty="0" smtClean="0">
                <a:latin typeface="Times New Roman"/>
                <a:ea typeface="Calibri"/>
              </a:rPr>
              <a:t>материал. По </a:t>
            </a:r>
            <a:r>
              <a:rPr lang="ru-RU" sz="1800" dirty="0">
                <a:latin typeface="Times New Roman"/>
                <a:ea typeface="Calibri"/>
              </a:rPr>
              <a:t>окончанию обучающего процесса проводится итоговое практическое занятие для определения степени изученного </a:t>
            </a:r>
            <a:r>
              <a:rPr lang="ru-RU" sz="1800" dirty="0" smtClean="0">
                <a:latin typeface="Times New Roman"/>
                <a:ea typeface="Calibri"/>
              </a:rPr>
              <a:t>материала.</a:t>
            </a:r>
            <a:endParaRPr lang="ru-RU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 pitchFamily="18" charset="0"/>
            </a:endParaRPr>
          </a:p>
          <a:p>
            <a:pPr marL="21590" indent="435610" algn="just"/>
            <a: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Обучено:</a:t>
            </a:r>
          </a:p>
          <a:p>
            <a:pPr marL="450850" indent="80963" algn="just">
              <a:buFont typeface="Wingdings" pitchFamily="2" charset="2"/>
              <a:buChar char="v"/>
            </a:pPr>
            <a:r>
              <a:rPr lang="ru-RU" sz="1700" dirty="0" smtClean="0">
                <a:latin typeface="Times New Roman"/>
                <a:ea typeface="Calibri"/>
              </a:rPr>
              <a:t>12 </a:t>
            </a:r>
            <a:r>
              <a:rPr lang="ru-RU" sz="1700" dirty="0">
                <a:latin typeface="Times New Roman"/>
                <a:ea typeface="Calibri"/>
              </a:rPr>
              <a:t>граждан пожилого </a:t>
            </a:r>
            <a:r>
              <a:rPr lang="ru-RU" sz="1700" dirty="0" smtClean="0">
                <a:latin typeface="Times New Roman"/>
                <a:ea typeface="Calibri"/>
              </a:rPr>
              <a:t>возраста.</a:t>
            </a:r>
          </a:p>
          <a:p>
            <a:pPr marL="450850" algn="just">
              <a:buFont typeface="Wingdings" pitchFamily="2" charset="2"/>
              <a:buChar char="v"/>
              <a:tabLst>
                <a:tab pos="450850" algn="l"/>
              </a:tabLst>
            </a:pPr>
            <a:r>
              <a:rPr lang="ru-RU" sz="1700" dirty="0" smtClean="0">
                <a:latin typeface="Times New Roman"/>
                <a:ea typeface="Calibri"/>
              </a:rPr>
              <a:t>100% граждан пожилого возраста из числа, охваченных технологией сформировали навыки и умения самостоятельного использования гаджетами.</a:t>
            </a:r>
          </a:p>
          <a:p>
            <a:pPr marL="450850" algn="just">
              <a:buFont typeface="Wingdings" pitchFamily="2" charset="2"/>
              <a:buChar char="v"/>
              <a:tabLst>
                <a:tab pos="450850" algn="l"/>
              </a:tabLst>
            </a:pPr>
            <a:r>
              <a:rPr lang="ru-RU" sz="1700" dirty="0" smtClean="0">
                <a:latin typeface="Times New Roman"/>
                <a:ea typeface="Calibri"/>
              </a:rPr>
              <a:t> Освоили </a:t>
            </a:r>
            <a:r>
              <a:rPr lang="ru-RU" sz="1700" dirty="0">
                <a:latin typeface="Times New Roman"/>
                <a:ea typeface="Calibri"/>
              </a:rPr>
              <a:t>навыки управления гаджетом (включение/выключение, фото и видеосъемка, пользование приложениями и программами), освоили поиск в интернете, пользуются </a:t>
            </a:r>
            <a:r>
              <a:rPr lang="ru-RU" sz="1700" dirty="0" err="1">
                <a:latin typeface="Times New Roman"/>
                <a:ea typeface="Calibri"/>
              </a:rPr>
              <a:t>мессенджерами</a:t>
            </a:r>
            <a:r>
              <a:rPr lang="ru-RU" sz="1700" dirty="0">
                <a:latin typeface="Times New Roman"/>
                <a:ea typeface="Calibri"/>
              </a:rPr>
              <a:t> </a:t>
            </a:r>
            <a:r>
              <a:rPr lang="ru-RU" sz="1700" dirty="0" err="1">
                <a:latin typeface="Times New Roman"/>
                <a:ea typeface="Calibri"/>
              </a:rPr>
              <a:t>Viber</a:t>
            </a:r>
            <a:r>
              <a:rPr lang="ru-RU" sz="1700" dirty="0">
                <a:latin typeface="Times New Roman"/>
                <a:ea typeface="Calibri"/>
              </a:rPr>
              <a:t>, </a:t>
            </a:r>
            <a:r>
              <a:rPr lang="ru-RU" sz="1700" dirty="0" err="1">
                <a:latin typeface="Times New Roman"/>
                <a:ea typeface="Calibri"/>
              </a:rPr>
              <a:t>WhatsAp</a:t>
            </a:r>
            <a:r>
              <a:rPr lang="ru-RU" sz="1700" dirty="0">
                <a:latin typeface="Times New Roman"/>
                <a:ea typeface="Calibri"/>
              </a:rPr>
              <a:t>, </a:t>
            </a:r>
            <a:r>
              <a:rPr lang="ru-RU" sz="1700" dirty="0" smtClean="0">
                <a:latin typeface="Times New Roman"/>
                <a:ea typeface="Calibri"/>
              </a:rPr>
              <a:t>социальными сетями, умеют </a:t>
            </a:r>
            <a:r>
              <a:rPr lang="ru-RU" sz="1700" dirty="0">
                <a:latin typeface="Times New Roman"/>
                <a:ea typeface="Calibri"/>
              </a:rPr>
              <a:t>осуществлять </a:t>
            </a:r>
            <a:r>
              <a:rPr lang="ru-RU" sz="1700" dirty="0" err="1">
                <a:latin typeface="Times New Roman"/>
                <a:ea typeface="Calibri"/>
              </a:rPr>
              <a:t>видеозвонок</a:t>
            </a:r>
            <a:r>
              <a:rPr lang="ru-RU" sz="1700" dirty="0">
                <a:latin typeface="Times New Roman"/>
                <a:ea typeface="Calibri"/>
              </a:rPr>
              <a:t>, умеют пользоваться банковскими приложениями (сделать перевод, оплатить покупку или коммунальные услуги и т. д.).</a:t>
            </a:r>
          </a:p>
          <a:p>
            <a:pPr marL="450850" indent="273050" algn="just">
              <a:buFont typeface="Wingdings" pitchFamily="2" charset="2"/>
              <a:buChar char="v"/>
            </a:pPr>
            <a:endParaRPr lang="ru-RU" sz="12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85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" t="205" r="-1" b="87383"/>
          <a:stretch/>
        </p:blipFill>
        <p:spPr bwMode="auto">
          <a:xfrm>
            <a:off x="0" y="0"/>
            <a:ext cx="3314700" cy="33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3" t="87488"/>
          <a:stretch/>
        </p:blipFill>
        <p:spPr bwMode="auto">
          <a:xfrm flipV="1">
            <a:off x="0" y="6555433"/>
            <a:ext cx="2871416" cy="30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88"/>
          <a:stretch/>
        </p:blipFill>
        <p:spPr bwMode="auto">
          <a:xfrm flipV="1">
            <a:off x="3867744" y="6551686"/>
            <a:ext cx="3003352" cy="30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88"/>
          <a:stretch/>
        </p:blipFill>
        <p:spPr bwMode="auto">
          <a:xfrm flipV="1">
            <a:off x="6528196" y="6553921"/>
            <a:ext cx="3003352" cy="30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88"/>
          <a:stretch/>
        </p:blipFill>
        <p:spPr bwMode="auto">
          <a:xfrm flipV="1">
            <a:off x="9188648" y="6551687"/>
            <a:ext cx="3003352" cy="30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88"/>
          <a:stretch/>
        </p:blipFill>
        <p:spPr bwMode="auto">
          <a:xfrm flipV="1">
            <a:off x="1201564" y="6555434"/>
            <a:ext cx="3003352" cy="30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" b="87383"/>
          <a:stretch/>
        </p:blipFill>
        <p:spPr bwMode="auto">
          <a:xfrm>
            <a:off x="2190753" y="3"/>
            <a:ext cx="3352797" cy="33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" b="87383"/>
          <a:stretch/>
        </p:blipFill>
        <p:spPr bwMode="auto">
          <a:xfrm>
            <a:off x="5505452" y="1836"/>
            <a:ext cx="3352797" cy="33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s://www.ugra-prezent.ru/media/k2/items/cache/329ab847f562aaa0a479924ce0a8c79f_X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" b="87383"/>
          <a:stretch/>
        </p:blipFill>
        <p:spPr bwMode="auto">
          <a:xfrm>
            <a:off x="8839203" y="3"/>
            <a:ext cx="3352797" cy="33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30592" y="1831606"/>
            <a:ext cx="7400955" cy="2902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08295" y="5037584"/>
            <a:ext cx="5719309" cy="13076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1" dirty="0">
              <a:solidFill>
                <a:schemeClr val="accent2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8819" y="364870"/>
            <a:ext cx="12192000" cy="599844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</a:rPr>
              <a:t>РЕЗУЛЬТАТЫ ДОБРОВОЛЬЧЕСКОЙ (ВОЛОНТЕРСКОЙ ДЕЯТЕЛЬНОСТИ)</a:t>
            </a:r>
            <a:endParaRPr lang="ru-RU" sz="2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0252" y="1064091"/>
            <a:ext cx="11505061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90170" algn="l"/>
                <a:tab pos="540385" algn="l"/>
              </a:tabLst>
            </a:pPr>
            <a:endParaRPr lang="ru-RU" sz="2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0850"/>
            <a: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УСПЕХИ:</a:t>
            </a:r>
          </a:p>
          <a:p>
            <a:pPr marL="450850"/>
            <a:endParaRPr lang="ru-RU" sz="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0850"/>
            <a:endParaRPr lang="ru-RU" sz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717550" indent="-266700" algn="just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</a:t>
            </a:r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редставлена 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на окружной информационно-дискуссионной площадке по теме:  «Деятельность волонтеров в  период пандемии»,  «Инновационные технологии по оказанию квалифицированной помощи пожилым гражданам в домашних условиях» 2021 году получила высокую оценку профессионального </a:t>
            </a:r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сообщества.</a:t>
            </a:r>
          </a:p>
          <a:p>
            <a:pPr marL="363538" indent="87313" algn="just">
              <a:buFont typeface="Wingdings" pitchFamily="2" charset="2"/>
              <a:buChar char="v"/>
            </a:pPr>
            <a:endParaRPr lang="ru-RU" sz="10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446088" indent="277813" algn="just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П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обедитель 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Всероссийского конкурса лучших практик «Активное долголетие 2021» на 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 marL="446088" algn="just"/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    платформе 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Агентства стратегических инициатив (АСИ) «</a:t>
            </a:r>
            <a:r>
              <a:rPr lang="ru-RU" sz="2000" dirty="0" err="1">
                <a:latin typeface="Times New Roman" pitchFamily="18" charset="0"/>
                <a:ea typeface="Calibri"/>
                <a:cs typeface="Times New Roman" pitchFamily="18" charset="0"/>
              </a:rPr>
              <a:t>Смартека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»</a:t>
            </a:r>
          </a:p>
          <a:p>
            <a:pPr marL="446088" indent="277813" algn="just"/>
            <a:r>
              <a:rPr lang="ru-RU" sz="2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(</a:t>
            </a:r>
            <a:r>
              <a:rPr lang="ru-RU" sz="2000" i="1" u="sng" dirty="0" smtClean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4"/>
              </a:rPr>
              <a:t>https://smarteka.com/contest/practice/komputernaa-gramotnost-dla-pozilyh-grazdan-na-domu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,</a:t>
            </a:r>
          </a:p>
          <a:p>
            <a:pPr marL="446088" indent="277813" algn="just"/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диплом 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финалиста (</a:t>
            </a:r>
            <a:r>
              <a:rPr lang="ru-RU" sz="2000" i="1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5"/>
              </a:rPr>
              <a:t>https://gar86.tmweb.ru/about/nashi-dostizheniya/6921</a:t>
            </a:r>
            <a:r>
              <a:rPr lang="ru-RU" sz="2000" u="sng" dirty="0" smtClean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5"/>
              </a:rPr>
              <a:t>/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)</a:t>
            </a:r>
          </a:p>
          <a:p>
            <a:pPr marL="363538" algn="just"/>
            <a:endParaRPr lang="ru-RU" sz="16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706438" indent="-342900" algn="just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2022 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году технология  представлена на региональном этапе Международной премии #</a:t>
            </a:r>
            <a:r>
              <a:rPr lang="ru-RU" sz="2000" dirty="0" err="1">
                <a:latin typeface="Times New Roman" pitchFamily="18" charset="0"/>
                <a:ea typeface="Calibri"/>
                <a:cs typeface="Times New Roman" pitchFamily="18" charset="0"/>
              </a:rPr>
              <a:t>Мывместе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, в треке «Волонтеры»-«Помощь людям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»</a:t>
            </a:r>
          </a:p>
          <a:p>
            <a:pPr marL="363538" algn="just"/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      (</a:t>
            </a:r>
            <a:r>
              <a:rPr lang="ru-RU" sz="2000" i="1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6"/>
              </a:rPr>
              <a:t>https://gar86.tmweb.ru/about/news/mezhdunarodnaya-premiya-myvmeste/?sphrase_id=8887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) </a:t>
            </a:r>
          </a:p>
          <a:p>
            <a:pPr marL="450850" algn="just"/>
            <a:endParaRPr lang="ru-RU" sz="1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0850" algn="just"/>
            <a:endParaRPr lang="ru-RU" sz="12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53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11885</TotalTime>
  <Words>1355</Words>
  <Application>Microsoft Office PowerPoint</Application>
  <PresentationFormat>Произвольный</PresentationFormat>
  <Paragraphs>166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Monotype Corsiva</vt:lpstr>
      <vt:lpstr>Calibri</vt:lpstr>
      <vt:lpstr>Montserrat</vt:lpstr>
      <vt:lpstr>Century Schoolbook</vt:lpstr>
      <vt:lpstr>Times New Roman</vt:lpstr>
      <vt:lpstr>Wingdings</vt:lpstr>
      <vt:lpstr>Cambria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Зоя Дурдина</dc:creator>
  <cp:lastModifiedBy>Абдулкеримова Юлиана Алиевна</cp:lastModifiedBy>
  <cp:revision>380</cp:revision>
  <cp:lastPrinted>2023-02-21T07:53:53Z</cp:lastPrinted>
  <dcterms:created xsi:type="dcterms:W3CDTF">2020-03-24T07:41:27Z</dcterms:created>
  <dcterms:modified xsi:type="dcterms:W3CDTF">2023-04-07T05:32:25Z</dcterms:modified>
</cp:coreProperties>
</file>